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9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0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1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2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3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4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5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6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17.xml" ContentType="application/vnd.openxmlformats-officedocument.themeOverride+xml"/>
  <Override PartName="/ppt/notesSlides/notesSlide6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18.xml" ContentType="application/vnd.openxmlformats-officedocument.themeOverride+xml"/>
  <Override PartName="/ppt/notesSlides/notesSlide7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19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0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1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2.xml" ContentType="application/vnd.openxmlformats-officedocument.themeOverr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3.xml" ContentType="application/vnd.openxmlformats-officedocument.themeOverrid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4.xml" ContentType="application/vnd.openxmlformats-officedocument.themeOverride+xml"/>
  <Override PartName="/ppt/drawings/drawing2.xml" ContentType="application/vnd.openxmlformats-officedocument.drawingml.chartshapes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25.xml" ContentType="application/vnd.openxmlformats-officedocument.themeOverr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26.xml" ContentType="application/vnd.openxmlformats-officedocument.themeOverr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27.xml" ContentType="application/vnd.openxmlformats-officedocument.themeOverr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28.xml" ContentType="application/vnd.openxmlformats-officedocument.themeOverride+xml"/>
  <Override PartName="/ppt/notesSlides/notesSlide9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29.xml" ContentType="application/vnd.openxmlformats-officedocument.themeOverr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30.xml" ContentType="application/vnd.openxmlformats-officedocument.themeOverr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31.xml" ContentType="application/vnd.openxmlformats-officedocument.themeOverride+xml"/>
  <Override PartName="/ppt/notesSlides/notesSlide10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32.xml" ContentType="application/vnd.openxmlformats-officedocument.themeOverride+xml"/>
  <Override PartName="/ppt/notesSlides/notesSlide11.xml" ContentType="application/vnd.openxmlformats-officedocument.presentationml.notesSlide+xml"/>
  <Override PartName="/ppt/charts/chart38.xml" ContentType="application/vnd.openxmlformats-officedocument.drawingml.chart+xml"/>
  <Override PartName="/ppt/theme/themeOverride33.xml" ContentType="application/vnd.openxmlformats-officedocument.themeOverride+xml"/>
  <Override PartName="/ppt/charts/chart39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34.xml" ContentType="application/vnd.openxmlformats-officedocument.themeOverride+xml"/>
  <Override PartName="/ppt/drawings/drawing3.xml" ContentType="application/vnd.openxmlformats-officedocument.drawingml.chartshapes+xml"/>
  <Override PartName="/ppt/charts/chart40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35.xml" ContentType="application/vnd.openxmlformats-officedocument.themeOverride+xml"/>
  <Override PartName="/ppt/drawings/drawing4.xml" ContentType="application/vnd.openxmlformats-officedocument.drawingml.chartshapes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02" r:id="rId4"/>
  </p:sldMasterIdLst>
  <p:notesMasterIdLst>
    <p:notesMasterId r:id="rId44"/>
  </p:notesMasterIdLst>
  <p:sldIdLst>
    <p:sldId id="3259" r:id="rId5"/>
    <p:sldId id="3309" r:id="rId6"/>
    <p:sldId id="3374" r:id="rId7"/>
    <p:sldId id="4220" r:id="rId8"/>
    <p:sldId id="4209" r:id="rId9"/>
    <p:sldId id="4213" r:id="rId10"/>
    <p:sldId id="4226" r:id="rId11"/>
    <p:sldId id="3262" r:id="rId12"/>
    <p:sldId id="3400" r:id="rId13"/>
    <p:sldId id="3218" r:id="rId14"/>
    <p:sldId id="2965" r:id="rId15"/>
    <p:sldId id="3148" r:id="rId16"/>
    <p:sldId id="4233" r:id="rId17"/>
    <p:sldId id="4234" r:id="rId18"/>
    <p:sldId id="3417" r:id="rId19"/>
    <p:sldId id="4219" r:id="rId20"/>
    <p:sldId id="4222" r:id="rId21"/>
    <p:sldId id="4224" r:id="rId22"/>
    <p:sldId id="4227" r:id="rId23"/>
    <p:sldId id="4228" r:id="rId24"/>
    <p:sldId id="4229" r:id="rId25"/>
    <p:sldId id="4190" r:id="rId26"/>
    <p:sldId id="3363" r:id="rId27"/>
    <p:sldId id="4215" r:id="rId28"/>
    <p:sldId id="4214" r:id="rId29"/>
    <p:sldId id="3399" r:id="rId30"/>
    <p:sldId id="3404" r:id="rId31"/>
    <p:sldId id="4217" r:id="rId32"/>
    <p:sldId id="3125" r:id="rId33"/>
    <p:sldId id="3384" r:id="rId34"/>
    <p:sldId id="4208" r:id="rId35"/>
    <p:sldId id="4231" r:id="rId36"/>
    <p:sldId id="4193" r:id="rId37"/>
    <p:sldId id="4207" r:id="rId38"/>
    <p:sldId id="3419" r:id="rId39"/>
    <p:sldId id="3402" r:id="rId40"/>
    <p:sldId id="4230" r:id="rId41"/>
    <p:sldId id="3175" r:id="rId42"/>
    <p:sldId id="4225" r:id="rId43"/>
  </p:sldIdLst>
  <p:sldSz cx="12192000" cy="6858000"/>
  <p:notesSz cx="6807200" cy="9939338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Open Sans Condensed" panose="020B0604020202020204" charset="0"/>
      <p:regular r:id="rId53"/>
      <p:bold r:id="rId54"/>
    </p:embeddedFont>
    <p:embeddedFont>
      <p:font typeface="Open Sans Condensed Light" panose="020B0604020202020204" charset="0"/>
      <p:regular r:id="rId55"/>
      <p:italic r:id="rId56"/>
    </p:embeddedFont>
    <p:embeddedFont>
      <p:font typeface="Open Sans Light" panose="020B0306030504020204" pitchFamily="34" charset="0"/>
      <p:regular r:id="rId57"/>
      <p:italic r:id="rId58"/>
    </p:embeddedFont>
    <p:embeddedFont>
      <p:font typeface="Open Sans SemiBold" panose="020F0502020204030204" pitchFamily="34" charset="0"/>
      <p:bold r:id="rId59"/>
      <p:boldItalic r:id="rId60"/>
    </p:embeddedFont>
    <p:embeddedFont>
      <p:font typeface="Webdings" panose="05030102010509060703" pitchFamily="18" charset="2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57D041-940A-D781-3FA0-3187CC3DD146}" name="Sam Collins" initials="SC" userId="S::Sam.Collins@cciwa.com::1dea54dd-83f3-40fc-9c83-d70e625c2236" providerId="AD"/>
  <p188:author id="{0AECAF6F-F0E5-67FB-2C45-361D136FFFAB}" name="Aaron Morey" initials="AM" userId="S::Aaron.Morey@cciwa.com::6a0d76e3-72e7-4599-9b42-ec591c83f263" providerId="AD"/>
  <p188:author id="{104D9E92-04AD-776D-CBEF-020739856E86}" name="Francine Greco" initials="FG" userId="S::Francine.Greco@cciwa.com::8e8ddfbb-8856-4f09-b0b1-7e7c45bbe3a1" providerId="AD"/>
  <p188:author id="{6947A79D-3870-2E78-41F4-B299A3C6867A}" name="Francine Greco" initials="FG" userId="S::francine.greco@cciwa.com::8e8ddfbb-8856-4f09-b0b1-7e7c45bbe3a1" providerId="AD"/>
  <p188:author id="{1AD724DC-937E-FB6C-0C0A-4CD13F545152}" name="Aaron Morey" initials="AM" userId="S::aaron.morey@cciwa.com::6a0d76e3-72e7-4599-9b42-ec591c83f26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Walsh" initials="JW" lastIdx="9" clrIdx="0">
    <p:extLst>
      <p:ext uri="{19B8F6BF-5375-455C-9EA6-DF929625EA0E}">
        <p15:presenceInfo xmlns:p15="http://schemas.microsoft.com/office/powerpoint/2012/main" userId="S::James.Walsh@cciwa.com::98c0bd53-fa09-4fd4-a628-f0a35533e3c3" providerId="AD"/>
      </p:ext>
    </p:extLst>
  </p:cmAuthor>
  <p:cmAuthor id="2" name="Aaron Morey" initials="AM" lastIdx="3" clrIdx="1">
    <p:extLst>
      <p:ext uri="{19B8F6BF-5375-455C-9EA6-DF929625EA0E}">
        <p15:presenceInfo xmlns:p15="http://schemas.microsoft.com/office/powerpoint/2012/main" userId="S::Aaron.Morey@cciwa.com::6a0d76e3-72e7-4599-9b42-ec591c83f263" providerId="AD"/>
      </p:ext>
    </p:extLst>
  </p:cmAuthor>
  <p:cmAuthor id="3" name="Millie Muroi" initials="MM" lastIdx="4" clrIdx="2">
    <p:extLst>
      <p:ext uri="{19B8F6BF-5375-455C-9EA6-DF929625EA0E}">
        <p15:presenceInfo xmlns:p15="http://schemas.microsoft.com/office/powerpoint/2012/main" userId="S::Millie.Muroi@cciwa.com::dde5764a-5be8-49b8-8489-66c80e6209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2F2"/>
    <a:srgbClr val="11274B"/>
    <a:srgbClr val="F6B413"/>
    <a:srgbClr val="884B0C"/>
    <a:srgbClr val="3698CC"/>
    <a:srgbClr val="414042"/>
    <a:srgbClr val="00B0F0"/>
    <a:srgbClr val="959595"/>
    <a:srgbClr val="FFFFF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563991-6EA7-46E6-84B2-94A555236EDB}" v="186" dt="2023-07-27T07:39:05.2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6350" cmpd="sng">
              <a:solidFill>
                <a:srgbClr val="D1DADB"/>
              </a:solidFill>
            </a:ln>
          </a:left>
          <a:right>
            <a:ln w="6350" cmpd="sng">
              <a:solidFill>
                <a:srgbClr val="D1DADB"/>
              </a:solidFill>
            </a:ln>
          </a:right>
          <a:top>
            <a:ln w="6350" cmpd="sng">
              <a:solidFill>
                <a:srgbClr val="D1DADB"/>
              </a:solidFill>
            </a:ln>
          </a:top>
          <a:bottom>
            <a:ln w="6350" cmpd="sng">
              <a:solidFill>
                <a:srgbClr val="D1DADB"/>
              </a:solidFill>
            </a:ln>
          </a:bottom>
          <a:insideH>
            <a:ln w="6350" cmpd="sng">
              <a:solidFill>
                <a:srgbClr val="D1DADB"/>
              </a:solidFill>
            </a:ln>
          </a:insideH>
          <a:insideV>
            <a:ln w="6350" cmpd="sng">
              <a:solidFill>
                <a:srgbClr val="D1DADB"/>
              </a:solidFill>
              <a:prstDash val="dash"/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Style>
        <a:tcBdr/>
        <a:fill>
          <a:solidFill>
            <a:schemeClr val="lt2"/>
          </a:solidFill>
        </a:fill>
      </a:tcStyle>
    </a:band2H>
    <a:band1V>
      <a:tcStyle>
        <a:tcBdr/>
        <a:fill>
          <a:noFill/>
        </a:fill>
      </a:tcStyle>
    </a:band1V>
    <a:band2V>
      <a:tcStyle>
        <a:tcBdr/>
        <a:fill>
          <a:noFill/>
        </a:fill>
      </a:tcStyle>
    </a:band2V>
    <a:lastCol>
      <a:tcTxStyle>
        <a:fontRef idx="major">
          <a:prstClr val="black"/>
        </a:fontRef>
        <a:schemeClr val="dk1"/>
      </a:tcTxStyle>
      <a:tcStyle>
        <a:tcBdr/>
        <a:fill>
          <a:solidFill>
            <a:schemeClr val="lt2"/>
          </a:solidFill>
        </a:fill>
      </a:tcStyle>
    </a:lastCol>
    <a:firstCol>
      <a:tcTxStyle>
        <a:fontRef idx="major">
          <a:prstClr val="black"/>
        </a:fontRef>
        <a:schemeClr val="dk1"/>
      </a:tcTxStyle>
      <a:tcStyle>
        <a:tcBdr/>
        <a:fill>
          <a:solidFill>
            <a:schemeClr val="lt2"/>
          </a:solidFill>
        </a:fill>
      </a:tcStyle>
    </a:firstCol>
    <a:lastRow>
      <a:tcTxStyle>
        <a:fontRef idx="major">
          <a:prstClr val="black"/>
        </a:fontRef>
        <a:schemeClr val="dk1"/>
      </a:tcTxStyle>
      <a:tcStyle>
        <a:tcBdr>
          <a:top>
            <a:ln w="12700" cmpd="sng">
              <a:solidFill>
                <a:schemeClr val="dk1"/>
              </a:solidFill>
            </a:ln>
          </a:top>
        </a:tcBdr>
        <a:fill>
          <a:solidFill>
            <a:schemeClr val="lt2"/>
          </a:solidFill>
        </a:fill>
      </a:tcStyle>
    </a:lastRow>
    <a:firstRow>
      <a:tcTxStyle>
        <a:fontRef idx="major">
          <a:prstClr val="black"/>
        </a:fontRef>
        <a:srgbClr val="FFFFFF"/>
      </a:tcTxStyle>
      <a:tcStyle>
        <a:tcBdr>
          <a:left>
            <a:ln w="6350" cmpd="sng">
              <a:solidFill>
                <a:schemeClr val="accent1"/>
              </a:solidFill>
            </a:ln>
          </a:left>
          <a:right>
            <a:ln w="6350" cmpd="sng">
              <a:solidFill>
                <a:schemeClr val="accent1"/>
              </a:solidFill>
            </a:ln>
          </a:right>
          <a:top>
            <a:ln w="6350" cmpd="sng">
              <a:solidFill>
                <a:schemeClr val="accent1"/>
              </a:solidFill>
            </a:ln>
          </a:top>
          <a:bottom>
            <a:ln w="6350" cmpd="sng">
              <a:solidFill>
                <a:schemeClr val="accen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6350" cmpd="sng">
              <a:solidFill>
                <a:srgbClr val="D1DADB"/>
              </a:solidFill>
            </a:ln>
          </a:left>
          <a:right>
            <a:ln w="6350" cmpd="sng">
              <a:solidFill>
                <a:srgbClr val="D1DADB"/>
              </a:solidFill>
            </a:ln>
          </a:right>
          <a:top>
            <a:ln w="6350" cmpd="sng">
              <a:solidFill>
                <a:srgbClr val="D1DADB"/>
              </a:solidFill>
            </a:ln>
          </a:top>
          <a:bottom>
            <a:ln w="6350" cmpd="sng">
              <a:solidFill>
                <a:srgbClr val="D1DADB"/>
              </a:solidFill>
            </a:ln>
          </a:bottom>
          <a:insideH>
            <a:ln w="6350" cmpd="sng">
              <a:solidFill>
                <a:srgbClr val="D1DADB"/>
              </a:solidFill>
            </a:ln>
          </a:insideH>
          <a:insideV>
            <a:ln w="6350" cmpd="sng">
              <a:solidFill>
                <a:srgbClr val="D1DADB"/>
              </a:solidFill>
              <a:prstDash val="dash"/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Style>
        <a:tcBdr/>
        <a:fill>
          <a:solidFill>
            <a:schemeClr val="lt2"/>
          </a:solidFill>
        </a:fill>
      </a:tcStyle>
    </a:band2H>
    <a:band1V>
      <a:tcStyle>
        <a:tcBdr/>
        <a:fill>
          <a:noFill/>
        </a:fill>
      </a:tcStyle>
    </a:band1V>
    <a:band2V>
      <a:tcStyle>
        <a:tcBdr/>
        <a:fill>
          <a:noFill/>
        </a:fill>
      </a:tcStyle>
    </a:band2V>
    <a:lastCol>
      <a:tcTxStyle>
        <a:fontRef idx="major">
          <a:prstClr val="black"/>
        </a:fontRef>
        <a:schemeClr val="dk1"/>
      </a:tcTxStyle>
      <a:tcStyle>
        <a:tcBdr/>
        <a:fill>
          <a:solidFill>
            <a:schemeClr val="lt2"/>
          </a:solidFill>
        </a:fill>
      </a:tcStyle>
    </a:lastCol>
    <a:firstCol>
      <a:tcTxStyle>
        <a:fontRef idx="major">
          <a:prstClr val="black"/>
        </a:fontRef>
        <a:schemeClr val="dk1"/>
      </a:tcTxStyle>
      <a:tcStyle>
        <a:tcBdr/>
        <a:fill>
          <a:solidFill>
            <a:schemeClr val="lt2"/>
          </a:solidFill>
        </a:fill>
      </a:tcStyle>
    </a:firstCol>
    <a:lastRow>
      <a:tcTxStyle>
        <a:fontRef idx="major">
          <a:prstClr val="black"/>
        </a:fontRef>
        <a:schemeClr val="dk1"/>
      </a:tcTxStyle>
      <a:tcStyle>
        <a:tcBdr>
          <a:top>
            <a:ln w="12700" cmpd="sng">
              <a:solidFill>
                <a:schemeClr val="dk1"/>
              </a:solidFill>
            </a:ln>
          </a:top>
        </a:tcBdr>
        <a:fill>
          <a:solidFill>
            <a:schemeClr val="lt2"/>
          </a:solidFill>
        </a:fill>
      </a:tcStyle>
    </a:lastRow>
    <a:firstRow>
      <a:tcTxStyle>
        <a:fontRef idx="major">
          <a:prstClr val="black"/>
        </a:fontRef>
        <a:srgbClr val="FFFFFF"/>
      </a:tcTxStyle>
      <a:tcStyle>
        <a:tcBdr>
          <a:left>
            <a:ln w="6350" cmpd="sng">
              <a:solidFill>
                <a:schemeClr val="dk1"/>
              </a:solidFill>
            </a:ln>
          </a:left>
          <a:right>
            <a:ln w="6350" cmpd="sng">
              <a:solidFill>
                <a:schemeClr val="dk1"/>
              </a:solidFill>
            </a:ln>
          </a:right>
          <a:top>
            <a:ln w="6350" cmpd="sng">
              <a:solidFill>
                <a:schemeClr val="dk1"/>
              </a:solidFill>
            </a:ln>
          </a:top>
          <a:bottom>
            <a:ln w="635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6350" cmpd="sng">
              <a:solidFill>
                <a:srgbClr val="D1DADB"/>
              </a:solidFill>
            </a:ln>
          </a:left>
          <a:right>
            <a:ln w="6350" cmpd="sng">
              <a:solidFill>
                <a:srgbClr val="D1DADB"/>
              </a:solidFill>
            </a:ln>
          </a:right>
          <a:top>
            <a:ln w="6350" cmpd="sng">
              <a:solidFill>
                <a:srgbClr val="D1DADB"/>
              </a:solidFill>
            </a:ln>
          </a:top>
          <a:bottom>
            <a:ln w="6350" cmpd="sng">
              <a:solidFill>
                <a:srgbClr val="D1DADB"/>
              </a:solidFill>
            </a:ln>
          </a:bottom>
          <a:insideH>
            <a:ln w="6350" cmpd="sng">
              <a:solidFill>
                <a:srgbClr val="D1DADB"/>
              </a:solidFill>
            </a:ln>
          </a:insideH>
          <a:insideV>
            <a:ln w="6350" cmpd="sng">
              <a:solidFill>
                <a:srgbClr val="D1DADB"/>
              </a:solidFill>
              <a:prstDash val="dash"/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Style>
        <a:tcBdr/>
        <a:fill>
          <a:solidFill>
            <a:schemeClr val="lt2"/>
          </a:solidFill>
        </a:fill>
      </a:tcStyle>
    </a:band2H>
    <a:band1V>
      <a:tcStyle>
        <a:tcBdr/>
        <a:fill>
          <a:noFill/>
        </a:fill>
      </a:tcStyle>
    </a:band1V>
    <a:band2V>
      <a:tcStyle>
        <a:tcBdr/>
        <a:fill>
          <a:noFill/>
        </a:fill>
      </a:tcStyle>
    </a:band2V>
    <a:lastCol>
      <a:tcTxStyle>
        <a:fontRef idx="major">
          <a:prstClr val="black"/>
        </a:fontRef>
        <a:schemeClr val="dk1"/>
      </a:tcTxStyle>
      <a:tcStyle>
        <a:tcBdr/>
        <a:fill>
          <a:solidFill>
            <a:schemeClr val="lt2"/>
          </a:solidFill>
        </a:fill>
      </a:tcStyle>
    </a:lastCol>
    <a:firstCol>
      <a:tcTxStyle>
        <a:fontRef idx="major">
          <a:prstClr val="black"/>
        </a:fontRef>
        <a:schemeClr val="dk1"/>
      </a:tcTxStyle>
      <a:tcStyle>
        <a:tcBdr/>
        <a:fill>
          <a:solidFill>
            <a:schemeClr val="lt2"/>
          </a:solidFill>
        </a:fill>
      </a:tcStyle>
    </a:firstCol>
    <a:lastRow>
      <a:tcTxStyle>
        <a:fontRef idx="major">
          <a:prstClr val="black"/>
        </a:fontRef>
        <a:schemeClr val="dk1"/>
      </a:tcTxStyle>
      <a:tcStyle>
        <a:tcBdr>
          <a:top>
            <a:ln w="12700" cmpd="sng">
              <a:solidFill>
                <a:schemeClr val="dk1"/>
              </a:solidFill>
            </a:ln>
          </a:top>
        </a:tcBdr>
        <a:fill>
          <a:solidFill>
            <a:schemeClr val="lt2"/>
          </a:solidFill>
        </a:fill>
      </a:tcStyle>
    </a:lastRow>
    <a:firstRow>
      <a:tcTxStyle>
        <a:fontRef idx="major">
          <a:prstClr val="black"/>
        </a:fontRef>
        <a:srgbClr val="FFFFFF"/>
      </a:tcTxStyle>
      <a:tcStyle>
        <a:tcBdr>
          <a:left>
            <a:ln w="6350" cmpd="sng">
              <a:solidFill>
                <a:schemeClr val="accent2"/>
              </a:solidFill>
            </a:ln>
          </a:left>
          <a:right>
            <a:ln w="6350" cmpd="sng">
              <a:solidFill>
                <a:schemeClr val="accent2"/>
              </a:solidFill>
            </a:ln>
          </a:right>
          <a:top>
            <a:ln w="6350" cmpd="sng">
              <a:solidFill>
                <a:schemeClr val="accent2"/>
              </a:solidFill>
            </a:ln>
          </a:top>
          <a:bottom>
            <a:ln w="6350" cmpd="sng">
              <a:solidFill>
                <a:schemeClr val="accent2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6350" cmpd="sng">
              <a:solidFill>
                <a:srgbClr val="D1DADB"/>
              </a:solidFill>
            </a:ln>
          </a:left>
          <a:right>
            <a:ln w="6350" cmpd="sng">
              <a:solidFill>
                <a:srgbClr val="D1DADB"/>
              </a:solidFill>
            </a:ln>
          </a:right>
          <a:top>
            <a:ln w="6350" cmpd="sng">
              <a:solidFill>
                <a:srgbClr val="D1DADB"/>
              </a:solidFill>
            </a:ln>
          </a:top>
          <a:bottom>
            <a:ln w="6350" cmpd="sng">
              <a:solidFill>
                <a:srgbClr val="D1DADB"/>
              </a:solidFill>
            </a:ln>
          </a:bottom>
          <a:insideH>
            <a:ln w="6350" cmpd="sng">
              <a:solidFill>
                <a:srgbClr val="D1DADB"/>
              </a:solidFill>
            </a:ln>
          </a:insideH>
          <a:insideV>
            <a:ln w="6350" cmpd="sng">
              <a:solidFill>
                <a:srgbClr val="D1DADB"/>
              </a:solidFill>
              <a:prstDash val="dash"/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Style>
        <a:tcBdr/>
        <a:fill>
          <a:solidFill>
            <a:schemeClr val="lt2"/>
          </a:solidFill>
        </a:fill>
      </a:tcStyle>
    </a:band2H>
    <a:band1V>
      <a:tcStyle>
        <a:tcBdr/>
        <a:fill>
          <a:noFill/>
        </a:fill>
      </a:tcStyle>
    </a:band1V>
    <a:band2V>
      <a:tcStyle>
        <a:tcBdr/>
        <a:fill>
          <a:noFill/>
        </a:fill>
      </a:tcStyle>
    </a:band2V>
    <a:lastCol>
      <a:tcTxStyle>
        <a:fontRef idx="major">
          <a:prstClr val="black"/>
        </a:fontRef>
        <a:schemeClr val="dk1"/>
      </a:tcTxStyle>
      <a:tcStyle>
        <a:tcBdr/>
        <a:fill>
          <a:solidFill>
            <a:schemeClr val="lt2"/>
          </a:solidFill>
        </a:fill>
      </a:tcStyle>
    </a:lastCol>
    <a:firstCol>
      <a:tcTxStyle>
        <a:fontRef idx="major">
          <a:prstClr val="black"/>
        </a:fontRef>
        <a:schemeClr val="dk1"/>
      </a:tcTxStyle>
      <a:tcStyle>
        <a:tcBdr/>
        <a:fill>
          <a:solidFill>
            <a:schemeClr val="lt2"/>
          </a:solidFill>
        </a:fill>
      </a:tcStyle>
    </a:firstCol>
    <a:lastRow>
      <a:tcTxStyle>
        <a:fontRef idx="major">
          <a:prstClr val="black"/>
        </a:fontRef>
        <a:schemeClr val="dk1"/>
      </a:tcTxStyle>
      <a:tcStyle>
        <a:tcBdr>
          <a:top>
            <a:ln w="12700" cmpd="sng">
              <a:solidFill>
                <a:schemeClr val="dk1"/>
              </a:solidFill>
            </a:ln>
          </a:top>
        </a:tcBdr>
        <a:fill>
          <a:solidFill>
            <a:schemeClr val="lt2"/>
          </a:solidFill>
        </a:fill>
      </a:tcStyle>
    </a:lastRow>
    <a:firstRow>
      <a:tcTxStyle>
        <a:fontRef idx="major">
          <a:prstClr val="black"/>
        </a:fontRef>
        <a:srgbClr val="FFFFFF"/>
      </a:tcTxStyle>
      <a:tcStyle>
        <a:tcBdr>
          <a:left>
            <a:ln w="6350" cmpd="sng">
              <a:solidFill>
                <a:schemeClr val="accent3"/>
              </a:solidFill>
            </a:ln>
          </a:left>
          <a:right>
            <a:ln w="6350" cmpd="sng">
              <a:solidFill>
                <a:schemeClr val="accent3"/>
              </a:solidFill>
            </a:ln>
          </a:right>
          <a:top>
            <a:ln w="6350" cmpd="sng">
              <a:solidFill>
                <a:schemeClr val="accent3"/>
              </a:solidFill>
            </a:ln>
          </a:top>
          <a:bottom>
            <a:ln w="6350" cmpd="sng">
              <a:solidFill>
                <a:schemeClr val="accent3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6350" cmpd="sng">
              <a:solidFill>
                <a:srgbClr val="D1DADB"/>
              </a:solidFill>
            </a:ln>
          </a:left>
          <a:right>
            <a:ln w="6350" cmpd="sng">
              <a:solidFill>
                <a:srgbClr val="D1DADB"/>
              </a:solidFill>
            </a:ln>
          </a:right>
          <a:top>
            <a:ln w="6350" cmpd="sng">
              <a:solidFill>
                <a:srgbClr val="D1DADB"/>
              </a:solidFill>
            </a:ln>
          </a:top>
          <a:bottom>
            <a:ln w="6350" cmpd="sng">
              <a:solidFill>
                <a:srgbClr val="D1DADB"/>
              </a:solidFill>
            </a:ln>
          </a:bottom>
          <a:insideH>
            <a:ln w="6350" cmpd="sng">
              <a:solidFill>
                <a:srgbClr val="D1DADB"/>
              </a:solidFill>
            </a:ln>
          </a:insideH>
          <a:insideV>
            <a:ln w="6350" cmpd="sng">
              <a:solidFill>
                <a:srgbClr val="D1DADB"/>
              </a:solidFill>
              <a:prstDash val="dash"/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Style>
        <a:tcBdr/>
        <a:fill>
          <a:solidFill>
            <a:schemeClr val="lt2"/>
          </a:solidFill>
        </a:fill>
      </a:tcStyle>
    </a:band2H>
    <a:band1V>
      <a:tcStyle>
        <a:tcBdr/>
        <a:fill>
          <a:noFill/>
        </a:fill>
      </a:tcStyle>
    </a:band1V>
    <a:band2V>
      <a:tcStyle>
        <a:tcBdr/>
        <a:fill>
          <a:noFill/>
        </a:fill>
      </a:tcStyle>
    </a:band2V>
    <a:lastCol>
      <a:tcTxStyle>
        <a:fontRef idx="major">
          <a:prstClr val="black"/>
        </a:fontRef>
        <a:schemeClr val="dk1"/>
      </a:tcTxStyle>
      <a:tcStyle>
        <a:tcBdr/>
        <a:fill>
          <a:solidFill>
            <a:schemeClr val="lt2"/>
          </a:solidFill>
        </a:fill>
      </a:tcStyle>
    </a:lastCol>
    <a:firstCol>
      <a:tcTxStyle>
        <a:fontRef idx="major">
          <a:prstClr val="black"/>
        </a:fontRef>
        <a:schemeClr val="dk1"/>
      </a:tcTxStyle>
      <a:tcStyle>
        <a:tcBdr/>
        <a:fill>
          <a:solidFill>
            <a:schemeClr val="lt2"/>
          </a:solidFill>
        </a:fill>
      </a:tcStyle>
    </a:firstCol>
    <a:lastRow>
      <a:tcTxStyle>
        <a:fontRef idx="major">
          <a:prstClr val="black"/>
        </a:fontRef>
        <a:schemeClr val="dk1"/>
      </a:tcTxStyle>
      <a:tcStyle>
        <a:tcBdr>
          <a:top>
            <a:ln w="12700" cmpd="sng">
              <a:solidFill>
                <a:schemeClr val="dk1"/>
              </a:solidFill>
            </a:ln>
          </a:top>
        </a:tcBdr>
        <a:fill>
          <a:solidFill>
            <a:schemeClr val="lt2"/>
          </a:solidFill>
        </a:fill>
      </a:tcStyle>
    </a:lastRow>
    <a:firstRow>
      <a:tcTxStyle>
        <a:fontRef idx="major">
          <a:prstClr val="black"/>
        </a:fontRef>
        <a:srgbClr val="FFFFFF"/>
      </a:tcTxStyle>
      <a:tcStyle>
        <a:tcBdr>
          <a:left>
            <a:ln w="6350" cmpd="sng">
              <a:solidFill>
                <a:schemeClr val="accent4"/>
              </a:solidFill>
            </a:ln>
          </a:left>
          <a:right>
            <a:ln w="6350" cmpd="sng">
              <a:solidFill>
                <a:schemeClr val="accent4"/>
              </a:solidFill>
            </a:ln>
          </a:right>
          <a:top>
            <a:ln w="6350" cmpd="sng">
              <a:solidFill>
                <a:schemeClr val="accent4"/>
              </a:solidFill>
            </a:ln>
          </a:top>
          <a:bottom>
            <a:ln w="6350" cmpd="sng">
              <a:solidFill>
                <a:schemeClr val="accent4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6350" cmpd="sng">
              <a:solidFill>
                <a:srgbClr val="D1DADB"/>
              </a:solidFill>
            </a:ln>
          </a:left>
          <a:right>
            <a:ln w="6350" cmpd="sng">
              <a:solidFill>
                <a:srgbClr val="D1DADB"/>
              </a:solidFill>
            </a:ln>
          </a:right>
          <a:top>
            <a:ln w="6350" cmpd="sng">
              <a:solidFill>
                <a:srgbClr val="D1DADB"/>
              </a:solidFill>
            </a:ln>
          </a:top>
          <a:bottom>
            <a:ln w="6350" cmpd="sng">
              <a:solidFill>
                <a:srgbClr val="D1DADB"/>
              </a:solidFill>
            </a:ln>
          </a:bottom>
          <a:insideH>
            <a:ln w="6350" cmpd="sng">
              <a:solidFill>
                <a:srgbClr val="D1DADB"/>
              </a:solidFill>
            </a:ln>
          </a:insideH>
          <a:insideV>
            <a:ln w="6350" cmpd="sng">
              <a:solidFill>
                <a:srgbClr val="D1DADB"/>
              </a:solidFill>
              <a:prstDash val="dash"/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Style>
        <a:tcBdr/>
        <a:fill>
          <a:solidFill>
            <a:schemeClr val="lt2"/>
          </a:solidFill>
        </a:fill>
      </a:tcStyle>
    </a:band2H>
    <a:band1V>
      <a:tcStyle>
        <a:tcBdr/>
        <a:fill>
          <a:noFill/>
        </a:fill>
      </a:tcStyle>
    </a:band1V>
    <a:band2V>
      <a:tcStyle>
        <a:tcBdr/>
        <a:fill>
          <a:noFill/>
        </a:fill>
      </a:tcStyle>
    </a:band2V>
    <a:lastCol>
      <a:tcTxStyle>
        <a:fontRef idx="major">
          <a:prstClr val="black"/>
        </a:fontRef>
        <a:schemeClr val="dk1"/>
      </a:tcTxStyle>
      <a:tcStyle>
        <a:tcBdr/>
        <a:fill>
          <a:solidFill>
            <a:schemeClr val="lt2"/>
          </a:solidFill>
        </a:fill>
      </a:tcStyle>
    </a:lastCol>
    <a:firstCol>
      <a:tcTxStyle>
        <a:fontRef idx="major">
          <a:prstClr val="black"/>
        </a:fontRef>
        <a:schemeClr val="dk1"/>
      </a:tcTxStyle>
      <a:tcStyle>
        <a:tcBdr/>
        <a:fill>
          <a:solidFill>
            <a:schemeClr val="lt2"/>
          </a:solidFill>
        </a:fill>
      </a:tcStyle>
    </a:firstCol>
    <a:lastRow>
      <a:tcTxStyle>
        <a:fontRef idx="major">
          <a:prstClr val="black"/>
        </a:fontRef>
        <a:schemeClr val="dk1"/>
      </a:tcTxStyle>
      <a:tcStyle>
        <a:tcBdr>
          <a:top>
            <a:ln w="12700" cmpd="sng">
              <a:solidFill>
                <a:schemeClr val="dk1"/>
              </a:solidFill>
            </a:ln>
          </a:top>
        </a:tcBdr>
        <a:fill>
          <a:solidFill>
            <a:schemeClr val="lt2"/>
          </a:solidFill>
        </a:fill>
      </a:tcStyle>
    </a:lastRow>
    <a:firstRow>
      <a:tcTxStyle>
        <a:fontRef idx="major">
          <a:prstClr val="black"/>
        </a:fontRef>
        <a:srgbClr val="FFFFFF"/>
      </a:tcTxStyle>
      <a:tcStyle>
        <a:tcBdr>
          <a:left>
            <a:ln w="6350" cmpd="sng">
              <a:solidFill>
                <a:schemeClr val="accent5"/>
              </a:solidFill>
            </a:ln>
          </a:left>
          <a:right>
            <a:ln w="6350" cmpd="sng">
              <a:solidFill>
                <a:schemeClr val="accent5"/>
              </a:solidFill>
            </a:ln>
          </a:right>
          <a:top>
            <a:ln w="6350" cmpd="sng">
              <a:solidFill>
                <a:schemeClr val="accent5"/>
              </a:solidFill>
            </a:ln>
          </a:top>
          <a:bottom>
            <a:ln w="6350" cmpd="sng">
              <a:solidFill>
                <a:schemeClr val="accent5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6350" cmpd="sng">
              <a:solidFill>
                <a:srgbClr val="D1DADB"/>
              </a:solidFill>
            </a:ln>
          </a:left>
          <a:right>
            <a:ln w="6350" cmpd="sng">
              <a:solidFill>
                <a:srgbClr val="D1DADB"/>
              </a:solidFill>
            </a:ln>
          </a:right>
          <a:top>
            <a:ln w="6350" cmpd="sng">
              <a:solidFill>
                <a:srgbClr val="D1DADB"/>
              </a:solidFill>
            </a:ln>
          </a:top>
          <a:bottom>
            <a:ln w="6350" cmpd="sng">
              <a:solidFill>
                <a:srgbClr val="D1DADB"/>
              </a:solidFill>
            </a:ln>
          </a:bottom>
          <a:insideH>
            <a:ln w="6350" cmpd="sng">
              <a:solidFill>
                <a:srgbClr val="D1DADB"/>
              </a:solidFill>
            </a:ln>
          </a:insideH>
          <a:insideV>
            <a:ln w="6350" cmpd="sng">
              <a:solidFill>
                <a:srgbClr val="D1DADB"/>
              </a:solidFill>
              <a:prstDash val="dash"/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Style>
        <a:tcBdr/>
        <a:fill>
          <a:solidFill>
            <a:schemeClr val="lt2"/>
          </a:solidFill>
        </a:fill>
      </a:tcStyle>
    </a:band2H>
    <a:band1V>
      <a:tcStyle>
        <a:tcBdr/>
        <a:fill>
          <a:noFill/>
        </a:fill>
      </a:tcStyle>
    </a:band1V>
    <a:band2V>
      <a:tcStyle>
        <a:tcBdr/>
        <a:fill>
          <a:noFill/>
        </a:fill>
      </a:tcStyle>
    </a:band2V>
    <a:lastCol>
      <a:tcTxStyle>
        <a:fontRef idx="major">
          <a:prstClr val="black"/>
        </a:fontRef>
        <a:schemeClr val="dk1"/>
      </a:tcTxStyle>
      <a:tcStyle>
        <a:tcBdr/>
        <a:fill>
          <a:solidFill>
            <a:schemeClr val="lt2"/>
          </a:solidFill>
        </a:fill>
      </a:tcStyle>
    </a:lastCol>
    <a:firstCol>
      <a:tcTxStyle>
        <a:fontRef idx="major">
          <a:prstClr val="black"/>
        </a:fontRef>
        <a:schemeClr val="dk1"/>
      </a:tcTxStyle>
      <a:tcStyle>
        <a:tcBdr/>
        <a:fill>
          <a:solidFill>
            <a:schemeClr val="lt2"/>
          </a:solidFill>
        </a:fill>
      </a:tcStyle>
    </a:firstCol>
    <a:lastRow>
      <a:tcTxStyle>
        <a:fontRef idx="major">
          <a:prstClr val="black"/>
        </a:fontRef>
        <a:schemeClr val="dk1"/>
      </a:tcTxStyle>
      <a:tcStyle>
        <a:tcBdr>
          <a:top>
            <a:ln w="12700" cmpd="sng">
              <a:solidFill>
                <a:schemeClr val="dk1"/>
              </a:solidFill>
            </a:ln>
          </a:top>
        </a:tcBdr>
        <a:fill>
          <a:solidFill>
            <a:schemeClr val="lt2"/>
          </a:solidFill>
        </a:fill>
      </a:tcStyle>
    </a:lastRow>
    <a:firstRow>
      <a:tcTxStyle>
        <a:fontRef idx="major">
          <a:prstClr val="black"/>
        </a:fontRef>
        <a:srgbClr val="FFFFFF"/>
      </a:tcTxStyle>
      <a:tcStyle>
        <a:tcBdr>
          <a:left>
            <a:ln w="6350" cmpd="sng">
              <a:solidFill>
                <a:schemeClr val="accent6"/>
              </a:solidFill>
            </a:ln>
          </a:left>
          <a:right>
            <a:ln w="6350" cmpd="sng">
              <a:solidFill>
                <a:schemeClr val="accent6"/>
              </a:solidFill>
            </a:ln>
          </a:right>
          <a:top>
            <a:ln w="6350" cmpd="sng">
              <a:solidFill>
                <a:schemeClr val="accent6"/>
              </a:solidFill>
            </a:ln>
          </a:top>
          <a:bottom>
            <a:ln w="6350" cmpd="sng">
              <a:solidFill>
                <a:schemeClr val="accent6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3294"/>
      </p:cViewPr>
      <p:guideLst>
        <p:guide orient="horz" pos="2069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presProps" Target="presProps.xml"/><Relationship Id="rId68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17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4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cciwao365.sharepoint.com/sites/HDMS/Eco/Economics%20Documents/4.%20Database/B.%20Manual%20Data/Commodities/Goldman%20Sachs%20Iron%20Ore%20Profile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../embeddings/oleObject3.bin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../embeddings/oleObject4.bin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../embeddings/oleObject5.bin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cciwao365.sharepoint.com/sites/HDMS/Eco/Economics%20Documents/3.%20Publications/B.%20Business%20Confidence%20Survey/Business%20Confidence%20Survey%20-%20MASTER%20FILE%20v2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../embeddings/oleObject6.bin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7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8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9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10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11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12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Microsoft_Excel_Worksheet13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oleObject" Target="../embeddings/oleObject7.bin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8.xml"/><Relationship Id="rId1" Type="http://schemas.microsoft.com/office/2011/relationships/chartStyle" Target="style28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8.bin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9.xml"/><Relationship Id="rId1" Type="http://schemas.microsoft.com/office/2011/relationships/chartStyle" Target="style29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4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package" Target="../embeddings/Microsoft_Excel_Worksheet15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package" Target="../embeddings/Microsoft_Excel_Worksheet16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oleObject" Target="../embeddings/oleObject9.bin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oleObject" Target="../embeddings/oleObject10.bin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package" Target="../embeddings/Microsoft_Excel_Worksheet17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oleObject" Target="https://cciwao365.sharepoint.com/sites/HDMS/Eco/Economics%20Documents/4.%20Database/B.%20Manual%20Data/Personal%20Finances/Bank%20Deposits%20-%20APRA%20Monthly%20Data.xlsx" TargetMode="Externa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package" Target="../embeddings/Microsoft_Excel_Worksheet18.xlsx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package" Target="../embeddings/Microsoft_Excel_Worksheet19.xlsx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33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4.xml"/><Relationship Id="rId2" Type="http://schemas.microsoft.com/office/2011/relationships/chartColorStyle" Target="colors38.xml"/><Relationship Id="rId1" Type="http://schemas.microsoft.com/office/2011/relationships/chartStyle" Target="style38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2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5.xml"/><Relationship Id="rId2" Type="http://schemas.microsoft.com/office/2011/relationships/chartColorStyle" Target="colors39.xml"/><Relationship Id="rId1" Type="http://schemas.microsoft.com/office/2011/relationships/chartStyle" Target="style39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2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https://cciwao365.sharepoint.com/sites/HDMS/Eco/Economics%20Documents/4.%20Database/B.%20Manual%20Data/State%20Finances/State%20Accounts/State%20Accounts%20-%202021-22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cciwao365.sharepoint.com/sites/HDMS/Eco/Economics%20Documents/3.%20Publications/B.%20Business%20Confidence%20Survey/202012%20Dec/Data/Industry%20comparison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cciwao365.sharepoint.com/sites/HDMS/Eco/Economics%20Documents/3.%20Publications/C.%20Consumer%20Confidence%20Survey/202106%20June/20026%20CCIWA%20Data%20Table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Global Inflation Rates </a:t>
            </a:r>
          </a:p>
          <a:p>
            <a:pPr>
              <a:defRPr/>
            </a:pPr>
            <a:r>
              <a:rPr lang="en-AU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Year on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9"/>
          <c:order val="8"/>
          <c:tx>
            <c:strRef>
              <c:f>'[Global countries inflation.xlsx]Historical Values'!$P$19</c:f>
              <c:strCache>
                <c:ptCount val="1"/>
                <c:pt idx="0">
                  <c:v>Band 2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cat>
            <c:numRef>
              <c:f>'[Global countries inflation.xlsx]Historical Values'!$F$20:$F$121</c:f>
              <c:numCache>
                <c:formatCode>m/d/yyyy</c:formatCode>
                <c:ptCount val="102"/>
                <c:pt idx="0">
                  <c:v>45107</c:v>
                </c:pt>
                <c:pt idx="1">
                  <c:v>45077</c:v>
                </c:pt>
                <c:pt idx="2">
                  <c:v>45046</c:v>
                </c:pt>
                <c:pt idx="3">
                  <c:v>45016</c:v>
                </c:pt>
                <c:pt idx="4">
                  <c:v>44985</c:v>
                </c:pt>
                <c:pt idx="5">
                  <c:v>44957</c:v>
                </c:pt>
                <c:pt idx="6">
                  <c:v>44926</c:v>
                </c:pt>
                <c:pt idx="7">
                  <c:v>44895</c:v>
                </c:pt>
                <c:pt idx="8">
                  <c:v>44865</c:v>
                </c:pt>
                <c:pt idx="9">
                  <c:v>44834</c:v>
                </c:pt>
                <c:pt idx="10">
                  <c:v>44804</c:v>
                </c:pt>
                <c:pt idx="11">
                  <c:v>44773</c:v>
                </c:pt>
                <c:pt idx="12">
                  <c:v>44742</c:v>
                </c:pt>
                <c:pt idx="13">
                  <c:v>44712</c:v>
                </c:pt>
                <c:pt idx="14">
                  <c:v>44681</c:v>
                </c:pt>
                <c:pt idx="15">
                  <c:v>44651</c:v>
                </c:pt>
                <c:pt idx="16">
                  <c:v>44620</c:v>
                </c:pt>
                <c:pt idx="17">
                  <c:v>44592</c:v>
                </c:pt>
                <c:pt idx="18">
                  <c:v>44561</c:v>
                </c:pt>
                <c:pt idx="19">
                  <c:v>44530</c:v>
                </c:pt>
                <c:pt idx="20">
                  <c:v>44500</c:v>
                </c:pt>
                <c:pt idx="21">
                  <c:v>44469</c:v>
                </c:pt>
                <c:pt idx="22">
                  <c:v>44439</c:v>
                </c:pt>
                <c:pt idx="23">
                  <c:v>44408</c:v>
                </c:pt>
                <c:pt idx="24">
                  <c:v>44377</c:v>
                </c:pt>
                <c:pt idx="25">
                  <c:v>44347</c:v>
                </c:pt>
                <c:pt idx="26">
                  <c:v>44316</c:v>
                </c:pt>
                <c:pt idx="27">
                  <c:v>44286</c:v>
                </c:pt>
                <c:pt idx="28">
                  <c:v>44255</c:v>
                </c:pt>
                <c:pt idx="29">
                  <c:v>44227</c:v>
                </c:pt>
                <c:pt idx="30">
                  <c:v>44196</c:v>
                </c:pt>
                <c:pt idx="31">
                  <c:v>44165</c:v>
                </c:pt>
                <c:pt idx="32">
                  <c:v>44135</c:v>
                </c:pt>
                <c:pt idx="33">
                  <c:v>44104</c:v>
                </c:pt>
                <c:pt idx="34">
                  <c:v>44074</c:v>
                </c:pt>
                <c:pt idx="35">
                  <c:v>44043</c:v>
                </c:pt>
                <c:pt idx="36">
                  <c:v>44012</c:v>
                </c:pt>
                <c:pt idx="37">
                  <c:v>43982</c:v>
                </c:pt>
                <c:pt idx="38">
                  <c:v>43951</c:v>
                </c:pt>
                <c:pt idx="39">
                  <c:v>43921</c:v>
                </c:pt>
                <c:pt idx="40">
                  <c:v>43890</c:v>
                </c:pt>
                <c:pt idx="41">
                  <c:v>43861</c:v>
                </c:pt>
                <c:pt idx="42">
                  <c:v>43830</c:v>
                </c:pt>
                <c:pt idx="43">
                  <c:v>43799</c:v>
                </c:pt>
                <c:pt idx="44">
                  <c:v>43769</c:v>
                </c:pt>
                <c:pt idx="45">
                  <c:v>43738</c:v>
                </c:pt>
                <c:pt idx="46">
                  <c:v>43708</c:v>
                </c:pt>
                <c:pt idx="47">
                  <c:v>43677</c:v>
                </c:pt>
                <c:pt idx="48">
                  <c:v>43646</c:v>
                </c:pt>
                <c:pt idx="49">
                  <c:v>43616</c:v>
                </c:pt>
                <c:pt idx="50">
                  <c:v>43585</c:v>
                </c:pt>
                <c:pt idx="51">
                  <c:v>43555</c:v>
                </c:pt>
                <c:pt idx="52">
                  <c:v>43524</c:v>
                </c:pt>
                <c:pt idx="53">
                  <c:v>43496</c:v>
                </c:pt>
                <c:pt idx="54">
                  <c:v>43465</c:v>
                </c:pt>
                <c:pt idx="55">
                  <c:v>43434</c:v>
                </c:pt>
                <c:pt idx="56">
                  <c:v>43404</c:v>
                </c:pt>
                <c:pt idx="57">
                  <c:v>43373</c:v>
                </c:pt>
                <c:pt idx="58">
                  <c:v>43343</c:v>
                </c:pt>
                <c:pt idx="59">
                  <c:v>43312</c:v>
                </c:pt>
                <c:pt idx="60">
                  <c:v>43281</c:v>
                </c:pt>
                <c:pt idx="61">
                  <c:v>43251</c:v>
                </c:pt>
                <c:pt idx="62">
                  <c:v>43220</c:v>
                </c:pt>
                <c:pt idx="63">
                  <c:v>43190</c:v>
                </c:pt>
                <c:pt idx="64">
                  <c:v>43159</c:v>
                </c:pt>
                <c:pt idx="65">
                  <c:v>43131</c:v>
                </c:pt>
                <c:pt idx="66">
                  <c:v>43100</c:v>
                </c:pt>
                <c:pt idx="67">
                  <c:v>43069</c:v>
                </c:pt>
                <c:pt idx="68">
                  <c:v>43039</c:v>
                </c:pt>
                <c:pt idx="69">
                  <c:v>43008</c:v>
                </c:pt>
                <c:pt idx="70">
                  <c:v>42978</c:v>
                </c:pt>
                <c:pt idx="71">
                  <c:v>42947</c:v>
                </c:pt>
                <c:pt idx="72">
                  <c:v>42916</c:v>
                </c:pt>
                <c:pt idx="73">
                  <c:v>42886</c:v>
                </c:pt>
                <c:pt idx="74">
                  <c:v>42855</c:v>
                </c:pt>
                <c:pt idx="75">
                  <c:v>42825</c:v>
                </c:pt>
                <c:pt idx="76">
                  <c:v>42794</c:v>
                </c:pt>
                <c:pt idx="77">
                  <c:v>42766</c:v>
                </c:pt>
                <c:pt idx="78">
                  <c:v>42735</c:v>
                </c:pt>
                <c:pt idx="79">
                  <c:v>42704</c:v>
                </c:pt>
                <c:pt idx="80">
                  <c:v>42674</c:v>
                </c:pt>
                <c:pt idx="81">
                  <c:v>42643</c:v>
                </c:pt>
                <c:pt idx="82">
                  <c:v>42613</c:v>
                </c:pt>
                <c:pt idx="83">
                  <c:v>42582</c:v>
                </c:pt>
                <c:pt idx="84">
                  <c:v>42551</c:v>
                </c:pt>
                <c:pt idx="85">
                  <c:v>42521</c:v>
                </c:pt>
                <c:pt idx="86">
                  <c:v>42490</c:v>
                </c:pt>
                <c:pt idx="87">
                  <c:v>42460</c:v>
                </c:pt>
                <c:pt idx="88">
                  <c:v>42429</c:v>
                </c:pt>
                <c:pt idx="89">
                  <c:v>42400</c:v>
                </c:pt>
                <c:pt idx="90">
                  <c:v>42369</c:v>
                </c:pt>
                <c:pt idx="91">
                  <c:v>42338</c:v>
                </c:pt>
                <c:pt idx="92">
                  <c:v>42308</c:v>
                </c:pt>
                <c:pt idx="93">
                  <c:v>42277</c:v>
                </c:pt>
                <c:pt idx="94">
                  <c:v>42247</c:v>
                </c:pt>
                <c:pt idx="95">
                  <c:v>42216</c:v>
                </c:pt>
                <c:pt idx="96">
                  <c:v>42185</c:v>
                </c:pt>
                <c:pt idx="97">
                  <c:v>42155</c:v>
                </c:pt>
                <c:pt idx="98">
                  <c:v>42124</c:v>
                </c:pt>
                <c:pt idx="99">
                  <c:v>42094</c:v>
                </c:pt>
                <c:pt idx="100">
                  <c:v>42063</c:v>
                </c:pt>
                <c:pt idx="101">
                  <c:v>42035</c:v>
                </c:pt>
              </c:numCache>
            </c:numRef>
          </c:cat>
          <c:val>
            <c:numRef>
              <c:f>'[Global countries inflation.xlsx]Historical Values'!$P$20:$P$121</c:f>
              <c:numCache>
                <c:formatCode>General</c:formatCode>
                <c:ptCount val="102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85-4527-A078-00ED2AE0E72F}"/>
            </c:ext>
          </c:extLst>
        </c:ser>
        <c:ser>
          <c:idx val="8"/>
          <c:order val="9"/>
          <c:tx>
            <c:strRef>
              <c:f>'[Global countries inflation.xlsx]Historical Values'!$O$19</c:f>
              <c:strCache>
                <c:ptCount val="1"/>
                <c:pt idx="0">
                  <c:v>Band 1</c:v>
                </c:pt>
              </c:strCache>
            </c:strRef>
          </c:tx>
          <c:spPr>
            <a:solidFill>
              <a:srgbClr val="F1F2F2"/>
            </a:solidFill>
            <a:ln>
              <a:noFill/>
            </a:ln>
            <a:effectLst/>
          </c:spPr>
          <c:cat>
            <c:numRef>
              <c:f>'[Global countries inflation.xlsx]Historical Values'!$F$20:$F$121</c:f>
              <c:numCache>
                <c:formatCode>m/d/yyyy</c:formatCode>
                <c:ptCount val="102"/>
                <c:pt idx="0">
                  <c:v>45107</c:v>
                </c:pt>
                <c:pt idx="1">
                  <c:v>45077</c:v>
                </c:pt>
                <c:pt idx="2">
                  <c:v>45046</c:v>
                </c:pt>
                <c:pt idx="3">
                  <c:v>45016</c:v>
                </c:pt>
                <c:pt idx="4">
                  <c:v>44985</c:v>
                </c:pt>
                <c:pt idx="5">
                  <c:v>44957</c:v>
                </c:pt>
                <c:pt idx="6">
                  <c:v>44926</c:v>
                </c:pt>
                <c:pt idx="7">
                  <c:v>44895</c:v>
                </c:pt>
                <c:pt idx="8">
                  <c:v>44865</c:v>
                </c:pt>
                <c:pt idx="9">
                  <c:v>44834</c:v>
                </c:pt>
                <c:pt idx="10">
                  <c:v>44804</c:v>
                </c:pt>
                <c:pt idx="11">
                  <c:v>44773</c:v>
                </c:pt>
                <c:pt idx="12">
                  <c:v>44742</c:v>
                </c:pt>
                <c:pt idx="13">
                  <c:v>44712</c:v>
                </c:pt>
                <c:pt idx="14">
                  <c:v>44681</c:v>
                </c:pt>
                <c:pt idx="15">
                  <c:v>44651</c:v>
                </c:pt>
                <c:pt idx="16">
                  <c:v>44620</c:v>
                </c:pt>
                <c:pt idx="17">
                  <c:v>44592</c:v>
                </c:pt>
                <c:pt idx="18">
                  <c:v>44561</c:v>
                </c:pt>
                <c:pt idx="19">
                  <c:v>44530</c:v>
                </c:pt>
                <c:pt idx="20">
                  <c:v>44500</c:v>
                </c:pt>
                <c:pt idx="21">
                  <c:v>44469</c:v>
                </c:pt>
                <c:pt idx="22">
                  <c:v>44439</c:v>
                </c:pt>
                <c:pt idx="23">
                  <c:v>44408</c:v>
                </c:pt>
                <c:pt idx="24">
                  <c:v>44377</c:v>
                </c:pt>
                <c:pt idx="25">
                  <c:v>44347</c:v>
                </c:pt>
                <c:pt idx="26">
                  <c:v>44316</c:v>
                </c:pt>
                <c:pt idx="27">
                  <c:v>44286</c:v>
                </c:pt>
                <c:pt idx="28">
                  <c:v>44255</c:v>
                </c:pt>
                <c:pt idx="29">
                  <c:v>44227</c:v>
                </c:pt>
                <c:pt idx="30">
                  <c:v>44196</c:v>
                </c:pt>
                <c:pt idx="31">
                  <c:v>44165</c:v>
                </c:pt>
                <c:pt idx="32">
                  <c:v>44135</c:v>
                </c:pt>
                <c:pt idx="33">
                  <c:v>44104</c:v>
                </c:pt>
                <c:pt idx="34">
                  <c:v>44074</c:v>
                </c:pt>
                <c:pt idx="35">
                  <c:v>44043</c:v>
                </c:pt>
                <c:pt idx="36">
                  <c:v>44012</c:v>
                </c:pt>
                <c:pt idx="37">
                  <c:v>43982</c:v>
                </c:pt>
                <c:pt idx="38">
                  <c:v>43951</c:v>
                </c:pt>
                <c:pt idx="39">
                  <c:v>43921</c:v>
                </c:pt>
                <c:pt idx="40">
                  <c:v>43890</c:v>
                </c:pt>
                <c:pt idx="41">
                  <c:v>43861</c:v>
                </c:pt>
                <c:pt idx="42">
                  <c:v>43830</c:v>
                </c:pt>
                <c:pt idx="43">
                  <c:v>43799</c:v>
                </c:pt>
                <c:pt idx="44">
                  <c:v>43769</c:v>
                </c:pt>
                <c:pt idx="45">
                  <c:v>43738</c:v>
                </c:pt>
                <c:pt idx="46">
                  <c:v>43708</c:v>
                </c:pt>
                <c:pt idx="47">
                  <c:v>43677</c:v>
                </c:pt>
                <c:pt idx="48">
                  <c:v>43646</c:v>
                </c:pt>
                <c:pt idx="49">
                  <c:v>43616</c:v>
                </c:pt>
                <c:pt idx="50">
                  <c:v>43585</c:v>
                </c:pt>
                <c:pt idx="51">
                  <c:v>43555</c:v>
                </c:pt>
                <c:pt idx="52">
                  <c:v>43524</c:v>
                </c:pt>
                <c:pt idx="53">
                  <c:v>43496</c:v>
                </c:pt>
                <c:pt idx="54">
                  <c:v>43465</c:v>
                </c:pt>
                <c:pt idx="55">
                  <c:v>43434</c:v>
                </c:pt>
                <c:pt idx="56">
                  <c:v>43404</c:v>
                </c:pt>
                <c:pt idx="57">
                  <c:v>43373</c:v>
                </c:pt>
                <c:pt idx="58">
                  <c:v>43343</c:v>
                </c:pt>
                <c:pt idx="59">
                  <c:v>43312</c:v>
                </c:pt>
                <c:pt idx="60">
                  <c:v>43281</c:v>
                </c:pt>
                <c:pt idx="61">
                  <c:v>43251</c:v>
                </c:pt>
                <c:pt idx="62">
                  <c:v>43220</c:v>
                </c:pt>
                <c:pt idx="63">
                  <c:v>43190</c:v>
                </c:pt>
                <c:pt idx="64">
                  <c:v>43159</c:v>
                </c:pt>
                <c:pt idx="65">
                  <c:v>43131</c:v>
                </c:pt>
                <c:pt idx="66">
                  <c:v>43100</c:v>
                </c:pt>
                <c:pt idx="67">
                  <c:v>43069</c:v>
                </c:pt>
                <c:pt idx="68">
                  <c:v>43039</c:v>
                </c:pt>
                <c:pt idx="69">
                  <c:v>43008</c:v>
                </c:pt>
                <c:pt idx="70">
                  <c:v>42978</c:v>
                </c:pt>
                <c:pt idx="71">
                  <c:v>42947</c:v>
                </c:pt>
                <c:pt idx="72">
                  <c:v>42916</c:v>
                </c:pt>
                <c:pt idx="73">
                  <c:v>42886</c:v>
                </c:pt>
                <c:pt idx="74">
                  <c:v>42855</c:v>
                </c:pt>
                <c:pt idx="75">
                  <c:v>42825</c:v>
                </c:pt>
                <c:pt idx="76">
                  <c:v>42794</c:v>
                </c:pt>
                <c:pt idx="77">
                  <c:v>42766</c:v>
                </c:pt>
                <c:pt idx="78">
                  <c:v>42735</c:v>
                </c:pt>
                <c:pt idx="79">
                  <c:v>42704</c:v>
                </c:pt>
                <c:pt idx="80">
                  <c:v>42674</c:v>
                </c:pt>
                <c:pt idx="81">
                  <c:v>42643</c:v>
                </c:pt>
                <c:pt idx="82">
                  <c:v>42613</c:v>
                </c:pt>
                <c:pt idx="83">
                  <c:v>42582</c:v>
                </c:pt>
                <c:pt idx="84">
                  <c:v>42551</c:v>
                </c:pt>
                <c:pt idx="85">
                  <c:v>42521</c:v>
                </c:pt>
                <c:pt idx="86">
                  <c:v>42490</c:v>
                </c:pt>
                <c:pt idx="87">
                  <c:v>42460</c:v>
                </c:pt>
                <c:pt idx="88">
                  <c:v>42429</c:v>
                </c:pt>
                <c:pt idx="89">
                  <c:v>42400</c:v>
                </c:pt>
                <c:pt idx="90">
                  <c:v>42369</c:v>
                </c:pt>
                <c:pt idx="91">
                  <c:v>42338</c:v>
                </c:pt>
                <c:pt idx="92">
                  <c:v>42308</c:v>
                </c:pt>
                <c:pt idx="93">
                  <c:v>42277</c:v>
                </c:pt>
                <c:pt idx="94">
                  <c:v>42247</c:v>
                </c:pt>
                <c:pt idx="95">
                  <c:v>42216</c:v>
                </c:pt>
                <c:pt idx="96">
                  <c:v>42185</c:v>
                </c:pt>
                <c:pt idx="97">
                  <c:v>42155</c:v>
                </c:pt>
                <c:pt idx="98">
                  <c:v>42124</c:v>
                </c:pt>
                <c:pt idx="99">
                  <c:v>42094</c:v>
                </c:pt>
                <c:pt idx="100">
                  <c:v>42063</c:v>
                </c:pt>
                <c:pt idx="101">
                  <c:v>42035</c:v>
                </c:pt>
              </c:numCache>
            </c:numRef>
          </c:cat>
          <c:val>
            <c:numRef>
              <c:f>'[Global countries inflation.xlsx]Historical Values'!$O$20:$O$121</c:f>
              <c:numCache>
                <c:formatCode>General</c:formatCode>
                <c:ptCount val="102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2</c:v>
                </c:pt>
                <c:pt idx="47">
                  <c:v>2</c:v>
                </c:pt>
                <c:pt idx="48">
                  <c:v>2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  <c:pt idx="52">
                  <c:v>2</c:v>
                </c:pt>
                <c:pt idx="53">
                  <c:v>2</c:v>
                </c:pt>
                <c:pt idx="54">
                  <c:v>2</c:v>
                </c:pt>
                <c:pt idx="55">
                  <c:v>2</c:v>
                </c:pt>
                <c:pt idx="56">
                  <c:v>2</c:v>
                </c:pt>
                <c:pt idx="57">
                  <c:v>2</c:v>
                </c:pt>
                <c:pt idx="58">
                  <c:v>2</c:v>
                </c:pt>
                <c:pt idx="59">
                  <c:v>2</c:v>
                </c:pt>
                <c:pt idx="60">
                  <c:v>2</c:v>
                </c:pt>
                <c:pt idx="61">
                  <c:v>2</c:v>
                </c:pt>
                <c:pt idx="62">
                  <c:v>2</c:v>
                </c:pt>
                <c:pt idx="63">
                  <c:v>2</c:v>
                </c:pt>
                <c:pt idx="64">
                  <c:v>2</c:v>
                </c:pt>
                <c:pt idx="65">
                  <c:v>2</c:v>
                </c:pt>
                <c:pt idx="66">
                  <c:v>2</c:v>
                </c:pt>
                <c:pt idx="67">
                  <c:v>2</c:v>
                </c:pt>
                <c:pt idx="68">
                  <c:v>2</c:v>
                </c:pt>
                <c:pt idx="69">
                  <c:v>2</c:v>
                </c:pt>
                <c:pt idx="70">
                  <c:v>2</c:v>
                </c:pt>
                <c:pt idx="71">
                  <c:v>2</c:v>
                </c:pt>
                <c:pt idx="72">
                  <c:v>2</c:v>
                </c:pt>
                <c:pt idx="73">
                  <c:v>2</c:v>
                </c:pt>
                <c:pt idx="74">
                  <c:v>2</c:v>
                </c:pt>
                <c:pt idx="75">
                  <c:v>2</c:v>
                </c:pt>
                <c:pt idx="76">
                  <c:v>2</c:v>
                </c:pt>
                <c:pt idx="77">
                  <c:v>2</c:v>
                </c:pt>
                <c:pt idx="78">
                  <c:v>2</c:v>
                </c:pt>
                <c:pt idx="79">
                  <c:v>2</c:v>
                </c:pt>
                <c:pt idx="80">
                  <c:v>2</c:v>
                </c:pt>
                <c:pt idx="81">
                  <c:v>2</c:v>
                </c:pt>
                <c:pt idx="82">
                  <c:v>2</c:v>
                </c:pt>
                <c:pt idx="83">
                  <c:v>2</c:v>
                </c:pt>
                <c:pt idx="84">
                  <c:v>2</c:v>
                </c:pt>
                <c:pt idx="85">
                  <c:v>2</c:v>
                </c:pt>
                <c:pt idx="86">
                  <c:v>2</c:v>
                </c:pt>
                <c:pt idx="87">
                  <c:v>2</c:v>
                </c:pt>
                <c:pt idx="88">
                  <c:v>2</c:v>
                </c:pt>
                <c:pt idx="89">
                  <c:v>2</c:v>
                </c:pt>
                <c:pt idx="90">
                  <c:v>2</c:v>
                </c:pt>
                <c:pt idx="91">
                  <c:v>2</c:v>
                </c:pt>
                <c:pt idx="92">
                  <c:v>2</c:v>
                </c:pt>
                <c:pt idx="93">
                  <c:v>2</c:v>
                </c:pt>
                <c:pt idx="94">
                  <c:v>2</c:v>
                </c:pt>
                <c:pt idx="95">
                  <c:v>2</c:v>
                </c:pt>
                <c:pt idx="96">
                  <c:v>2</c:v>
                </c:pt>
                <c:pt idx="97">
                  <c:v>2</c:v>
                </c:pt>
                <c:pt idx="98">
                  <c:v>2</c:v>
                </c:pt>
                <c:pt idx="99">
                  <c:v>2</c:v>
                </c:pt>
                <c:pt idx="100">
                  <c:v>2</c:v>
                </c:pt>
                <c:pt idx="10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85-4527-A078-00ED2AE0E7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6288672"/>
        <c:axId val="949702816"/>
      </c:areaChart>
      <c:lineChart>
        <c:grouping val="standard"/>
        <c:varyColors val="0"/>
        <c:ser>
          <c:idx val="0"/>
          <c:order val="0"/>
          <c:tx>
            <c:strRef>
              <c:f>'[Global countries inflation.xlsx]Historical Values'!$G$19</c:f>
              <c:strCache>
                <c:ptCount val="1"/>
                <c:pt idx="0">
                  <c:v>Australia</c:v>
                </c:pt>
              </c:strCache>
            </c:strRef>
          </c:tx>
          <c:spPr>
            <a:ln w="28575" cap="rnd">
              <a:solidFill>
                <a:srgbClr val="11274B"/>
              </a:solidFill>
              <a:round/>
            </a:ln>
            <a:effectLst/>
          </c:spPr>
          <c:marker>
            <c:symbol val="none"/>
          </c:marker>
          <c:cat>
            <c:numRef>
              <c:f>'[Global countries inflation.xlsx]Historical Values'!$F$20:$F$121</c:f>
              <c:numCache>
                <c:formatCode>m/d/yyyy</c:formatCode>
                <c:ptCount val="102"/>
                <c:pt idx="0">
                  <c:v>45107</c:v>
                </c:pt>
                <c:pt idx="1">
                  <c:v>45077</c:v>
                </c:pt>
                <c:pt idx="2">
                  <c:v>45046</c:v>
                </c:pt>
                <c:pt idx="3">
                  <c:v>45016</c:v>
                </c:pt>
                <c:pt idx="4">
                  <c:v>44985</c:v>
                </c:pt>
                <c:pt idx="5">
                  <c:v>44957</c:v>
                </c:pt>
                <c:pt idx="6">
                  <c:v>44926</c:v>
                </c:pt>
                <c:pt idx="7">
                  <c:v>44895</c:v>
                </c:pt>
                <c:pt idx="8">
                  <c:v>44865</c:v>
                </c:pt>
                <c:pt idx="9">
                  <c:v>44834</c:v>
                </c:pt>
                <c:pt idx="10">
                  <c:v>44804</c:v>
                </c:pt>
                <c:pt idx="11">
                  <c:v>44773</c:v>
                </c:pt>
                <c:pt idx="12">
                  <c:v>44742</c:v>
                </c:pt>
                <c:pt idx="13">
                  <c:v>44712</c:v>
                </c:pt>
                <c:pt idx="14">
                  <c:v>44681</c:v>
                </c:pt>
                <c:pt idx="15">
                  <c:v>44651</c:v>
                </c:pt>
                <c:pt idx="16">
                  <c:v>44620</c:v>
                </c:pt>
                <c:pt idx="17">
                  <c:v>44592</c:v>
                </c:pt>
                <c:pt idx="18">
                  <c:v>44561</c:v>
                </c:pt>
                <c:pt idx="19">
                  <c:v>44530</c:v>
                </c:pt>
                <c:pt idx="20">
                  <c:v>44500</c:v>
                </c:pt>
                <c:pt idx="21">
                  <c:v>44469</c:v>
                </c:pt>
                <c:pt idx="22">
                  <c:v>44439</c:v>
                </c:pt>
                <c:pt idx="23">
                  <c:v>44408</c:v>
                </c:pt>
                <c:pt idx="24">
                  <c:v>44377</c:v>
                </c:pt>
                <c:pt idx="25">
                  <c:v>44347</c:v>
                </c:pt>
                <c:pt idx="26">
                  <c:v>44316</c:v>
                </c:pt>
                <c:pt idx="27">
                  <c:v>44286</c:v>
                </c:pt>
                <c:pt idx="28">
                  <c:v>44255</c:v>
                </c:pt>
                <c:pt idx="29">
                  <c:v>44227</c:v>
                </c:pt>
                <c:pt idx="30">
                  <c:v>44196</c:v>
                </c:pt>
                <c:pt idx="31">
                  <c:v>44165</c:v>
                </c:pt>
                <c:pt idx="32">
                  <c:v>44135</c:v>
                </c:pt>
                <c:pt idx="33">
                  <c:v>44104</c:v>
                </c:pt>
                <c:pt idx="34">
                  <c:v>44074</c:v>
                </c:pt>
                <c:pt idx="35">
                  <c:v>44043</c:v>
                </c:pt>
                <c:pt idx="36">
                  <c:v>44012</c:v>
                </c:pt>
                <c:pt idx="37">
                  <c:v>43982</c:v>
                </c:pt>
                <c:pt idx="38">
                  <c:v>43951</c:v>
                </c:pt>
                <c:pt idx="39">
                  <c:v>43921</c:v>
                </c:pt>
                <c:pt idx="40">
                  <c:v>43890</c:v>
                </c:pt>
                <c:pt idx="41">
                  <c:v>43861</c:v>
                </c:pt>
                <c:pt idx="42">
                  <c:v>43830</c:v>
                </c:pt>
                <c:pt idx="43">
                  <c:v>43799</c:v>
                </c:pt>
                <c:pt idx="44">
                  <c:v>43769</c:v>
                </c:pt>
                <c:pt idx="45">
                  <c:v>43738</c:v>
                </c:pt>
                <c:pt idx="46">
                  <c:v>43708</c:v>
                </c:pt>
                <c:pt idx="47">
                  <c:v>43677</c:v>
                </c:pt>
                <c:pt idx="48">
                  <c:v>43646</c:v>
                </c:pt>
                <c:pt idx="49">
                  <c:v>43616</c:v>
                </c:pt>
                <c:pt idx="50">
                  <c:v>43585</c:v>
                </c:pt>
                <c:pt idx="51">
                  <c:v>43555</c:v>
                </c:pt>
                <c:pt idx="52">
                  <c:v>43524</c:v>
                </c:pt>
                <c:pt idx="53">
                  <c:v>43496</c:v>
                </c:pt>
                <c:pt idx="54">
                  <c:v>43465</c:v>
                </c:pt>
                <c:pt idx="55">
                  <c:v>43434</c:v>
                </c:pt>
                <c:pt idx="56">
                  <c:v>43404</c:v>
                </c:pt>
                <c:pt idx="57">
                  <c:v>43373</c:v>
                </c:pt>
                <c:pt idx="58">
                  <c:v>43343</c:v>
                </c:pt>
                <c:pt idx="59">
                  <c:v>43312</c:v>
                </c:pt>
                <c:pt idx="60">
                  <c:v>43281</c:v>
                </c:pt>
                <c:pt idx="61">
                  <c:v>43251</c:v>
                </c:pt>
                <c:pt idx="62">
                  <c:v>43220</c:v>
                </c:pt>
                <c:pt idx="63">
                  <c:v>43190</c:v>
                </c:pt>
                <c:pt idx="64">
                  <c:v>43159</c:v>
                </c:pt>
                <c:pt idx="65">
                  <c:v>43131</c:v>
                </c:pt>
                <c:pt idx="66">
                  <c:v>43100</c:v>
                </c:pt>
                <c:pt idx="67">
                  <c:v>43069</c:v>
                </c:pt>
                <c:pt idx="68">
                  <c:v>43039</c:v>
                </c:pt>
                <c:pt idx="69">
                  <c:v>43008</c:v>
                </c:pt>
                <c:pt idx="70">
                  <c:v>42978</c:v>
                </c:pt>
                <c:pt idx="71">
                  <c:v>42947</c:v>
                </c:pt>
                <c:pt idx="72">
                  <c:v>42916</c:v>
                </c:pt>
                <c:pt idx="73">
                  <c:v>42886</c:v>
                </c:pt>
                <c:pt idx="74">
                  <c:v>42855</c:v>
                </c:pt>
                <c:pt idx="75">
                  <c:v>42825</c:v>
                </c:pt>
                <c:pt idx="76">
                  <c:v>42794</c:v>
                </c:pt>
                <c:pt idx="77">
                  <c:v>42766</c:v>
                </c:pt>
                <c:pt idx="78">
                  <c:v>42735</c:v>
                </c:pt>
                <c:pt idx="79">
                  <c:v>42704</c:v>
                </c:pt>
                <c:pt idx="80">
                  <c:v>42674</c:v>
                </c:pt>
                <c:pt idx="81">
                  <c:v>42643</c:v>
                </c:pt>
                <c:pt idx="82">
                  <c:v>42613</c:v>
                </c:pt>
                <c:pt idx="83">
                  <c:v>42582</c:v>
                </c:pt>
                <c:pt idx="84">
                  <c:v>42551</c:v>
                </c:pt>
                <c:pt idx="85">
                  <c:v>42521</c:v>
                </c:pt>
                <c:pt idx="86">
                  <c:v>42490</c:v>
                </c:pt>
                <c:pt idx="87">
                  <c:v>42460</c:v>
                </c:pt>
                <c:pt idx="88">
                  <c:v>42429</c:v>
                </c:pt>
                <c:pt idx="89">
                  <c:v>42400</c:v>
                </c:pt>
                <c:pt idx="90">
                  <c:v>42369</c:v>
                </c:pt>
                <c:pt idx="91">
                  <c:v>42338</c:v>
                </c:pt>
                <c:pt idx="92">
                  <c:v>42308</c:v>
                </c:pt>
                <c:pt idx="93">
                  <c:v>42277</c:v>
                </c:pt>
                <c:pt idx="94">
                  <c:v>42247</c:v>
                </c:pt>
                <c:pt idx="95">
                  <c:v>42216</c:v>
                </c:pt>
                <c:pt idx="96">
                  <c:v>42185</c:v>
                </c:pt>
                <c:pt idx="97">
                  <c:v>42155</c:v>
                </c:pt>
                <c:pt idx="98">
                  <c:v>42124</c:v>
                </c:pt>
                <c:pt idx="99">
                  <c:v>42094</c:v>
                </c:pt>
                <c:pt idx="100">
                  <c:v>42063</c:v>
                </c:pt>
                <c:pt idx="101">
                  <c:v>42035</c:v>
                </c:pt>
              </c:numCache>
            </c:numRef>
          </c:cat>
          <c:val>
            <c:numRef>
              <c:f>'[Global countries inflation.xlsx]Historical Values'!$G$20:$G$121</c:f>
              <c:numCache>
                <c:formatCode>General</c:formatCode>
                <c:ptCount val="102"/>
                <c:pt idx="0">
                  <c:v>6</c:v>
                </c:pt>
                <c:pt idx="1">
                  <c:v>7</c:v>
                </c:pt>
                <c:pt idx="2">
                  <c:v>7</c:v>
                </c:pt>
                <c:pt idx="3">
                  <c:v>7</c:v>
                </c:pt>
                <c:pt idx="4">
                  <c:v>7.8</c:v>
                </c:pt>
                <c:pt idx="5">
                  <c:v>7.8</c:v>
                </c:pt>
                <c:pt idx="6">
                  <c:v>7.8</c:v>
                </c:pt>
                <c:pt idx="7">
                  <c:v>7.3</c:v>
                </c:pt>
                <c:pt idx="8">
                  <c:v>7.3</c:v>
                </c:pt>
                <c:pt idx="9" formatCode="0.0">
                  <c:v>7.3</c:v>
                </c:pt>
                <c:pt idx="10" formatCode="0.0">
                  <c:v>6.1</c:v>
                </c:pt>
                <c:pt idx="11" formatCode="0.0">
                  <c:v>6.1</c:v>
                </c:pt>
                <c:pt idx="12" formatCode="0.0">
                  <c:v>6.1</c:v>
                </c:pt>
                <c:pt idx="13" formatCode="0.0">
                  <c:v>5.0999999999999996</c:v>
                </c:pt>
                <c:pt idx="14" formatCode="0.0">
                  <c:v>5.0999999999999996</c:v>
                </c:pt>
                <c:pt idx="15" formatCode="0.0">
                  <c:v>5.0999999999999996</c:v>
                </c:pt>
                <c:pt idx="16" formatCode="0.0">
                  <c:v>3.5</c:v>
                </c:pt>
                <c:pt idx="17" formatCode="0.0">
                  <c:v>3.5</c:v>
                </c:pt>
                <c:pt idx="18" formatCode="0.0">
                  <c:v>3.5</c:v>
                </c:pt>
                <c:pt idx="19" formatCode="0.0">
                  <c:v>3</c:v>
                </c:pt>
                <c:pt idx="20" formatCode="0.0">
                  <c:v>3</c:v>
                </c:pt>
                <c:pt idx="21" formatCode="0.0">
                  <c:v>3</c:v>
                </c:pt>
                <c:pt idx="22" formatCode="0.0">
                  <c:v>3.8</c:v>
                </c:pt>
                <c:pt idx="23" formatCode="0.0">
                  <c:v>3.8</c:v>
                </c:pt>
                <c:pt idx="24" formatCode="0.0">
                  <c:v>3.8</c:v>
                </c:pt>
                <c:pt idx="25" formatCode="0.0">
                  <c:v>1.1000000000000001</c:v>
                </c:pt>
                <c:pt idx="26" formatCode="0.0">
                  <c:v>1.1000000000000001</c:v>
                </c:pt>
                <c:pt idx="27" formatCode="0.0">
                  <c:v>1.1000000000000001</c:v>
                </c:pt>
                <c:pt idx="28" formatCode="0.0">
                  <c:v>0.9</c:v>
                </c:pt>
                <c:pt idx="29" formatCode="0.0">
                  <c:v>0.9</c:v>
                </c:pt>
                <c:pt idx="30" formatCode="0.0">
                  <c:v>0.9</c:v>
                </c:pt>
                <c:pt idx="31" formatCode="0.0">
                  <c:v>0.7</c:v>
                </c:pt>
                <c:pt idx="32" formatCode="0.0">
                  <c:v>0.7</c:v>
                </c:pt>
                <c:pt idx="33" formatCode="0.0">
                  <c:v>0.7</c:v>
                </c:pt>
                <c:pt idx="34" formatCode="0.0">
                  <c:v>-0.3</c:v>
                </c:pt>
                <c:pt idx="35" formatCode="0.0">
                  <c:v>-0.3</c:v>
                </c:pt>
                <c:pt idx="36" formatCode="0.0">
                  <c:v>-0.3</c:v>
                </c:pt>
                <c:pt idx="37" formatCode="0.0">
                  <c:v>2.2000000000000002</c:v>
                </c:pt>
                <c:pt idx="38" formatCode="0.0">
                  <c:v>2.2000000000000002</c:v>
                </c:pt>
                <c:pt idx="39" formatCode="0.0">
                  <c:v>2.2000000000000002</c:v>
                </c:pt>
                <c:pt idx="40" formatCode="0.0">
                  <c:v>1.8</c:v>
                </c:pt>
                <c:pt idx="41" formatCode="0.0">
                  <c:v>1.8</c:v>
                </c:pt>
                <c:pt idx="42" formatCode="0.0">
                  <c:v>1.8</c:v>
                </c:pt>
                <c:pt idx="43" formatCode="0.0">
                  <c:v>1.7</c:v>
                </c:pt>
                <c:pt idx="44" formatCode="0.0">
                  <c:v>1.7</c:v>
                </c:pt>
                <c:pt idx="45" formatCode="0.0">
                  <c:v>1.7</c:v>
                </c:pt>
                <c:pt idx="46" formatCode="0.0">
                  <c:v>1.6</c:v>
                </c:pt>
                <c:pt idx="47" formatCode="0.0">
                  <c:v>1.6</c:v>
                </c:pt>
                <c:pt idx="48" formatCode="0.0">
                  <c:v>1.6</c:v>
                </c:pt>
                <c:pt idx="49" formatCode="0.0">
                  <c:v>1.3</c:v>
                </c:pt>
                <c:pt idx="50" formatCode="0.0">
                  <c:v>1.3</c:v>
                </c:pt>
                <c:pt idx="51" formatCode="0.0">
                  <c:v>1.3</c:v>
                </c:pt>
                <c:pt idx="52" formatCode="0.0">
                  <c:v>1.8</c:v>
                </c:pt>
                <c:pt idx="53" formatCode="0.0">
                  <c:v>1.8</c:v>
                </c:pt>
                <c:pt idx="54" formatCode="0.0">
                  <c:v>1.8</c:v>
                </c:pt>
                <c:pt idx="55" formatCode="0.0">
                  <c:v>1.9</c:v>
                </c:pt>
                <c:pt idx="56" formatCode="0.0">
                  <c:v>1.9</c:v>
                </c:pt>
                <c:pt idx="57" formatCode="0.0">
                  <c:v>1.9</c:v>
                </c:pt>
                <c:pt idx="58" formatCode="0.0">
                  <c:v>2.1</c:v>
                </c:pt>
                <c:pt idx="59" formatCode="0.0">
                  <c:v>2.1</c:v>
                </c:pt>
                <c:pt idx="60" formatCode="0.0">
                  <c:v>2.1</c:v>
                </c:pt>
                <c:pt idx="61" formatCode="0.0">
                  <c:v>1.9</c:v>
                </c:pt>
                <c:pt idx="62" formatCode="0.0">
                  <c:v>1.9</c:v>
                </c:pt>
                <c:pt idx="63" formatCode="0.0">
                  <c:v>1.9</c:v>
                </c:pt>
                <c:pt idx="64" formatCode="0.0">
                  <c:v>1.9</c:v>
                </c:pt>
                <c:pt idx="65" formatCode="0.0">
                  <c:v>1.9</c:v>
                </c:pt>
                <c:pt idx="66" formatCode="0.0">
                  <c:v>1.9</c:v>
                </c:pt>
                <c:pt idx="67" formatCode="0.0">
                  <c:v>1.8</c:v>
                </c:pt>
                <c:pt idx="68" formatCode="0.0">
                  <c:v>1.8</c:v>
                </c:pt>
                <c:pt idx="69" formatCode="0.0">
                  <c:v>1.8</c:v>
                </c:pt>
                <c:pt idx="70" formatCode="0.0">
                  <c:v>1.9</c:v>
                </c:pt>
                <c:pt idx="71" formatCode="0.0">
                  <c:v>1.9</c:v>
                </c:pt>
                <c:pt idx="72" formatCode="0.0">
                  <c:v>1.9</c:v>
                </c:pt>
                <c:pt idx="73" formatCode="0.0">
                  <c:v>2.1</c:v>
                </c:pt>
                <c:pt idx="74" formatCode="0.0">
                  <c:v>2.1</c:v>
                </c:pt>
                <c:pt idx="75" formatCode="0.0">
                  <c:v>2.1</c:v>
                </c:pt>
                <c:pt idx="76" formatCode="0.0">
                  <c:v>1.5</c:v>
                </c:pt>
                <c:pt idx="77" formatCode="0.0">
                  <c:v>1.5</c:v>
                </c:pt>
                <c:pt idx="78" formatCode="0.0">
                  <c:v>1.5</c:v>
                </c:pt>
                <c:pt idx="79" formatCode="0.0">
                  <c:v>1.3</c:v>
                </c:pt>
                <c:pt idx="80" formatCode="0.0">
                  <c:v>1.3</c:v>
                </c:pt>
                <c:pt idx="81" formatCode="0.0">
                  <c:v>1.3</c:v>
                </c:pt>
                <c:pt idx="82" formatCode="0.0">
                  <c:v>1</c:v>
                </c:pt>
                <c:pt idx="83" formatCode="0.0">
                  <c:v>1</c:v>
                </c:pt>
                <c:pt idx="84" formatCode="0.0">
                  <c:v>1</c:v>
                </c:pt>
                <c:pt idx="85" formatCode="0.0">
                  <c:v>1.3</c:v>
                </c:pt>
                <c:pt idx="86" formatCode="0.0">
                  <c:v>1.3</c:v>
                </c:pt>
                <c:pt idx="87" formatCode="0.0">
                  <c:v>1.3</c:v>
                </c:pt>
                <c:pt idx="88" formatCode="0.0">
                  <c:v>1.7</c:v>
                </c:pt>
                <c:pt idx="89" formatCode="0.0">
                  <c:v>1.7</c:v>
                </c:pt>
                <c:pt idx="90" formatCode="0.0">
                  <c:v>1.7</c:v>
                </c:pt>
                <c:pt idx="91" formatCode="0.0">
                  <c:v>1.5</c:v>
                </c:pt>
                <c:pt idx="92" formatCode="0.0">
                  <c:v>1.5</c:v>
                </c:pt>
                <c:pt idx="93" formatCode="0.0">
                  <c:v>1.5</c:v>
                </c:pt>
                <c:pt idx="94" formatCode="0.0">
                  <c:v>1.5</c:v>
                </c:pt>
                <c:pt idx="95" formatCode="0.0">
                  <c:v>1.5</c:v>
                </c:pt>
                <c:pt idx="96" formatCode="0.0">
                  <c:v>1.5</c:v>
                </c:pt>
                <c:pt idx="97" formatCode="0.0">
                  <c:v>1.3</c:v>
                </c:pt>
                <c:pt idx="98" formatCode="0.0">
                  <c:v>1.3</c:v>
                </c:pt>
                <c:pt idx="99" formatCode="0.0">
                  <c:v>1.3</c:v>
                </c:pt>
                <c:pt idx="100" formatCode="0.0">
                  <c:v>1.7</c:v>
                </c:pt>
                <c:pt idx="101" formatCode="0.0">
                  <c:v>1.7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9285-4527-A078-00ED2AE0E72F}"/>
            </c:ext>
          </c:extLst>
        </c:ser>
        <c:ser>
          <c:idx val="1"/>
          <c:order val="1"/>
          <c:tx>
            <c:strRef>
              <c:f>'[Global countries inflation.xlsx]Historical Values'!$H$19</c:f>
              <c:strCache>
                <c:ptCount val="1"/>
                <c:pt idx="0">
                  <c:v>Canada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'[Global countries inflation.xlsx]Historical Values'!$F$20:$F$121</c:f>
              <c:numCache>
                <c:formatCode>m/d/yyyy</c:formatCode>
                <c:ptCount val="102"/>
                <c:pt idx="0">
                  <c:v>45107</c:v>
                </c:pt>
                <c:pt idx="1">
                  <c:v>45077</c:v>
                </c:pt>
                <c:pt idx="2">
                  <c:v>45046</c:v>
                </c:pt>
                <c:pt idx="3">
                  <c:v>45016</c:v>
                </c:pt>
                <c:pt idx="4">
                  <c:v>44985</c:v>
                </c:pt>
                <c:pt idx="5">
                  <c:v>44957</c:v>
                </c:pt>
                <c:pt idx="6">
                  <c:v>44926</c:v>
                </c:pt>
                <c:pt idx="7">
                  <c:v>44895</c:v>
                </c:pt>
                <c:pt idx="8">
                  <c:v>44865</c:v>
                </c:pt>
                <c:pt idx="9">
                  <c:v>44834</c:v>
                </c:pt>
                <c:pt idx="10">
                  <c:v>44804</c:v>
                </c:pt>
                <c:pt idx="11">
                  <c:v>44773</c:v>
                </c:pt>
                <c:pt idx="12">
                  <c:v>44742</c:v>
                </c:pt>
                <c:pt idx="13">
                  <c:v>44712</c:v>
                </c:pt>
                <c:pt idx="14">
                  <c:v>44681</c:v>
                </c:pt>
                <c:pt idx="15">
                  <c:v>44651</c:v>
                </c:pt>
                <c:pt idx="16">
                  <c:v>44620</c:v>
                </c:pt>
                <c:pt idx="17">
                  <c:v>44592</c:v>
                </c:pt>
                <c:pt idx="18">
                  <c:v>44561</c:v>
                </c:pt>
                <c:pt idx="19">
                  <c:v>44530</c:v>
                </c:pt>
                <c:pt idx="20">
                  <c:v>44500</c:v>
                </c:pt>
                <c:pt idx="21">
                  <c:v>44469</c:v>
                </c:pt>
                <c:pt idx="22">
                  <c:v>44439</c:v>
                </c:pt>
                <c:pt idx="23">
                  <c:v>44408</c:v>
                </c:pt>
                <c:pt idx="24">
                  <c:v>44377</c:v>
                </c:pt>
                <c:pt idx="25">
                  <c:v>44347</c:v>
                </c:pt>
                <c:pt idx="26">
                  <c:v>44316</c:v>
                </c:pt>
                <c:pt idx="27">
                  <c:v>44286</c:v>
                </c:pt>
                <c:pt idx="28">
                  <c:v>44255</c:v>
                </c:pt>
                <c:pt idx="29">
                  <c:v>44227</c:v>
                </c:pt>
                <c:pt idx="30">
                  <c:v>44196</c:v>
                </c:pt>
                <c:pt idx="31">
                  <c:v>44165</c:v>
                </c:pt>
                <c:pt idx="32">
                  <c:v>44135</c:v>
                </c:pt>
                <c:pt idx="33">
                  <c:v>44104</c:v>
                </c:pt>
                <c:pt idx="34">
                  <c:v>44074</c:v>
                </c:pt>
                <c:pt idx="35">
                  <c:v>44043</c:v>
                </c:pt>
                <c:pt idx="36">
                  <c:v>44012</c:v>
                </c:pt>
                <c:pt idx="37">
                  <c:v>43982</c:v>
                </c:pt>
                <c:pt idx="38">
                  <c:v>43951</c:v>
                </c:pt>
                <c:pt idx="39">
                  <c:v>43921</c:v>
                </c:pt>
                <c:pt idx="40">
                  <c:v>43890</c:v>
                </c:pt>
                <c:pt idx="41">
                  <c:v>43861</c:v>
                </c:pt>
                <c:pt idx="42">
                  <c:v>43830</c:v>
                </c:pt>
                <c:pt idx="43">
                  <c:v>43799</c:v>
                </c:pt>
                <c:pt idx="44">
                  <c:v>43769</c:v>
                </c:pt>
                <c:pt idx="45">
                  <c:v>43738</c:v>
                </c:pt>
                <c:pt idx="46">
                  <c:v>43708</c:v>
                </c:pt>
                <c:pt idx="47">
                  <c:v>43677</c:v>
                </c:pt>
                <c:pt idx="48">
                  <c:v>43646</c:v>
                </c:pt>
                <c:pt idx="49">
                  <c:v>43616</c:v>
                </c:pt>
                <c:pt idx="50">
                  <c:v>43585</c:v>
                </c:pt>
                <c:pt idx="51">
                  <c:v>43555</c:v>
                </c:pt>
                <c:pt idx="52">
                  <c:v>43524</c:v>
                </c:pt>
                <c:pt idx="53">
                  <c:v>43496</c:v>
                </c:pt>
                <c:pt idx="54">
                  <c:v>43465</c:v>
                </c:pt>
                <c:pt idx="55">
                  <c:v>43434</c:v>
                </c:pt>
                <c:pt idx="56">
                  <c:v>43404</c:v>
                </c:pt>
                <c:pt idx="57">
                  <c:v>43373</c:v>
                </c:pt>
                <c:pt idx="58">
                  <c:v>43343</c:v>
                </c:pt>
                <c:pt idx="59">
                  <c:v>43312</c:v>
                </c:pt>
                <c:pt idx="60">
                  <c:v>43281</c:v>
                </c:pt>
                <c:pt idx="61">
                  <c:v>43251</c:v>
                </c:pt>
                <c:pt idx="62">
                  <c:v>43220</c:v>
                </c:pt>
                <c:pt idx="63">
                  <c:v>43190</c:v>
                </c:pt>
                <c:pt idx="64">
                  <c:v>43159</c:v>
                </c:pt>
                <c:pt idx="65">
                  <c:v>43131</c:v>
                </c:pt>
                <c:pt idx="66">
                  <c:v>43100</c:v>
                </c:pt>
                <c:pt idx="67">
                  <c:v>43069</c:v>
                </c:pt>
                <c:pt idx="68">
                  <c:v>43039</c:v>
                </c:pt>
                <c:pt idx="69">
                  <c:v>43008</c:v>
                </c:pt>
                <c:pt idx="70">
                  <c:v>42978</c:v>
                </c:pt>
                <c:pt idx="71">
                  <c:v>42947</c:v>
                </c:pt>
                <c:pt idx="72">
                  <c:v>42916</c:v>
                </c:pt>
                <c:pt idx="73">
                  <c:v>42886</c:v>
                </c:pt>
                <c:pt idx="74">
                  <c:v>42855</c:v>
                </c:pt>
                <c:pt idx="75">
                  <c:v>42825</c:v>
                </c:pt>
                <c:pt idx="76">
                  <c:v>42794</c:v>
                </c:pt>
                <c:pt idx="77">
                  <c:v>42766</c:v>
                </c:pt>
                <c:pt idx="78">
                  <c:v>42735</c:v>
                </c:pt>
                <c:pt idx="79">
                  <c:v>42704</c:v>
                </c:pt>
                <c:pt idx="80">
                  <c:v>42674</c:v>
                </c:pt>
                <c:pt idx="81">
                  <c:v>42643</c:v>
                </c:pt>
                <c:pt idx="82">
                  <c:v>42613</c:v>
                </c:pt>
                <c:pt idx="83">
                  <c:v>42582</c:v>
                </c:pt>
                <c:pt idx="84">
                  <c:v>42551</c:v>
                </c:pt>
                <c:pt idx="85">
                  <c:v>42521</c:v>
                </c:pt>
                <c:pt idx="86">
                  <c:v>42490</c:v>
                </c:pt>
                <c:pt idx="87">
                  <c:v>42460</c:v>
                </c:pt>
                <c:pt idx="88">
                  <c:v>42429</c:v>
                </c:pt>
                <c:pt idx="89">
                  <c:v>42400</c:v>
                </c:pt>
                <c:pt idx="90">
                  <c:v>42369</c:v>
                </c:pt>
                <c:pt idx="91">
                  <c:v>42338</c:v>
                </c:pt>
                <c:pt idx="92">
                  <c:v>42308</c:v>
                </c:pt>
                <c:pt idx="93">
                  <c:v>42277</c:v>
                </c:pt>
                <c:pt idx="94">
                  <c:v>42247</c:v>
                </c:pt>
                <c:pt idx="95">
                  <c:v>42216</c:v>
                </c:pt>
                <c:pt idx="96">
                  <c:v>42185</c:v>
                </c:pt>
                <c:pt idx="97">
                  <c:v>42155</c:v>
                </c:pt>
                <c:pt idx="98">
                  <c:v>42124</c:v>
                </c:pt>
                <c:pt idx="99">
                  <c:v>42094</c:v>
                </c:pt>
                <c:pt idx="100">
                  <c:v>42063</c:v>
                </c:pt>
                <c:pt idx="101">
                  <c:v>42035</c:v>
                </c:pt>
              </c:numCache>
            </c:numRef>
          </c:cat>
          <c:val>
            <c:numRef>
              <c:f>'[Global countries inflation.xlsx]Historical Values'!$H$20:$H$121</c:f>
              <c:numCache>
                <c:formatCode>General</c:formatCode>
                <c:ptCount val="102"/>
                <c:pt idx="0">
                  <c:v>2.8</c:v>
                </c:pt>
                <c:pt idx="1">
                  <c:v>3.4</c:v>
                </c:pt>
                <c:pt idx="2">
                  <c:v>4.4000000000000004</c:v>
                </c:pt>
                <c:pt idx="3">
                  <c:v>4.3</c:v>
                </c:pt>
                <c:pt idx="4">
                  <c:v>5.2</c:v>
                </c:pt>
                <c:pt idx="5">
                  <c:v>5.9</c:v>
                </c:pt>
                <c:pt idx="6">
                  <c:v>6.3</c:v>
                </c:pt>
                <c:pt idx="7">
                  <c:v>6.8</c:v>
                </c:pt>
                <c:pt idx="8">
                  <c:v>6.9</c:v>
                </c:pt>
                <c:pt idx="9">
                  <c:v>6.9</c:v>
                </c:pt>
                <c:pt idx="10">
                  <c:v>7</c:v>
                </c:pt>
                <c:pt idx="11">
                  <c:v>7.6</c:v>
                </c:pt>
                <c:pt idx="12">
                  <c:v>8.1</c:v>
                </c:pt>
                <c:pt idx="13">
                  <c:v>7.7</c:v>
                </c:pt>
                <c:pt idx="14">
                  <c:v>6.8</c:v>
                </c:pt>
                <c:pt idx="15">
                  <c:v>6.7</c:v>
                </c:pt>
                <c:pt idx="16">
                  <c:v>5.7</c:v>
                </c:pt>
                <c:pt idx="17">
                  <c:v>5.0999999999999996</c:v>
                </c:pt>
                <c:pt idx="18">
                  <c:v>4.8</c:v>
                </c:pt>
                <c:pt idx="19">
                  <c:v>4.7</c:v>
                </c:pt>
                <c:pt idx="20">
                  <c:v>4.7</c:v>
                </c:pt>
                <c:pt idx="21">
                  <c:v>4.4000000000000004</c:v>
                </c:pt>
                <c:pt idx="22">
                  <c:v>4.0999999999999996</c:v>
                </c:pt>
                <c:pt idx="23">
                  <c:v>3.7</c:v>
                </c:pt>
                <c:pt idx="24">
                  <c:v>3.1</c:v>
                </c:pt>
                <c:pt idx="25">
                  <c:v>3.6</c:v>
                </c:pt>
                <c:pt idx="26">
                  <c:v>3.4</c:v>
                </c:pt>
                <c:pt idx="27">
                  <c:v>2.2000000000000002</c:v>
                </c:pt>
                <c:pt idx="28">
                  <c:v>1.1000000000000001</c:v>
                </c:pt>
                <c:pt idx="29">
                  <c:v>1</c:v>
                </c:pt>
                <c:pt idx="30">
                  <c:v>0.7</c:v>
                </c:pt>
                <c:pt idx="31">
                  <c:v>1</c:v>
                </c:pt>
                <c:pt idx="32">
                  <c:v>0.7</c:v>
                </c:pt>
                <c:pt idx="33">
                  <c:v>0.5</c:v>
                </c:pt>
                <c:pt idx="34">
                  <c:v>0.1</c:v>
                </c:pt>
                <c:pt idx="35">
                  <c:v>0.1</c:v>
                </c:pt>
                <c:pt idx="36">
                  <c:v>0.7</c:v>
                </c:pt>
                <c:pt idx="37">
                  <c:v>-0.4</c:v>
                </c:pt>
                <c:pt idx="38">
                  <c:v>-0.2</c:v>
                </c:pt>
                <c:pt idx="39">
                  <c:v>0.9</c:v>
                </c:pt>
                <c:pt idx="40">
                  <c:v>2.2000000000000002</c:v>
                </c:pt>
                <c:pt idx="41">
                  <c:v>2.4</c:v>
                </c:pt>
                <c:pt idx="42">
                  <c:v>2.2000000000000002</c:v>
                </c:pt>
                <c:pt idx="43">
                  <c:v>2.2000000000000002</c:v>
                </c:pt>
                <c:pt idx="44">
                  <c:v>1.9</c:v>
                </c:pt>
                <c:pt idx="45">
                  <c:v>1.9</c:v>
                </c:pt>
                <c:pt idx="46">
                  <c:v>1.9</c:v>
                </c:pt>
                <c:pt idx="47">
                  <c:v>2</c:v>
                </c:pt>
                <c:pt idx="48">
                  <c:v>2</c:v>
                </c:pt>
                <c:pt idx="49">
                  <c:v>2.4</c:v>
                </c:pt>
                <c:pt idx="50">
                  <c:v>2</c:v>
                </c:pt>
                <c:pt idx="51">
                  <c:v>1.9</c:v>
                </c:pt>
                <c:pt idx="52">
                  <c:v>1.5</c:v>
                </c:pt>
                <c:pt idx="53">
                  <c:v>1.4</c:v>
                </c:pt>
                <c:pt idx="54">
                  <c:v>2</c:v>
                </c:pt>
                <c:pt idx="55">
                  <c:v>1.7</c:v>
                </c:pt>
                <c:pt idx="56">
                  <c:v>2.4</c:v>
                </c:pt>
                <c:pt idx="57">
                  <c:v>2.2000000000000002</c:v>
                </c:pt>
                <c:pt idx="58">
                  <c:v>2.8</c:v>
                </c:pt>
                <c:pt idx="59">
                  <c:v>3</c:v>
                </c:pt>
                <c:pt idx="60">
                  <c:v>2.5</c:v>
                </c:pt>
                <c:pt idx="61">
                  <c:v>2.2000000000000002</c:v>
                </c:pt>
                <c:pt idx="62">
                  <c:v>2.2000000000000002</c:v>
                </c:pt>
                <c:pt idx="63">
                  <c:v>2.2999999999999998</c:v>
                </c:pt>
                <c:pt idx="64">
                  <c:v>2.2000000000000002</c:v>
                </c:pt>
                <c:pt idx="65">
                  <c:v>1.7</c:v>
                </c:pt>
                <c:pt idx="66">
                  <c:v>1.9</c:v>
                </c:pt>
                <c:pt idx="67">
                  <c:v>2.1</c:v>
                </c:pt>
                <c:pt idx="68">
                  <c:v>1.4</c:v>
                </c:pt>
                <c:pt idx="69">
                  <c:v>1.6</c:v>
                </c:pt>
                <c:pt idx="70">
                  <c:v>1.4</c:v>
                </c:pt>
                <c:pt idx="71">
                  <c:v>1.2</c:v>
                </c:pt>
                <c:pt idx="72">
                  <c:v>1</c:v>
                </c:pt>
                <c:pt idx="73">
                  <c:v>1.3</c:v>
                </c:pt>
                <c:pt idx="74">
                  <c:v>1.6</c:v>
                </c:pt>
                <c:pt idx="75">
                  <c:v>1.6</c:v>
                </c:pt>
                <c:pt idx="76">
                  <c:v>2</c:v>
                </c:pt>
                <c:pt idx="77">
                  <c:v>2.1</c:v>
                </c:pt>
                <c:pt idx="78">
                  <c:v>1.5</c:v>
                </c:pt>
                <c:pt idx="79">
                  <c:v>1.2</c:v>
                </c:pt>
                <c:pt idx="80">
                  <c:v>1.5</c:v>
                </c:pt>
                <c:pt idx="81">
                  <c:v>1.3</c:v>
                </c:pt>
                <c:pt idx="82">
                  <c:v>1.1000000000000001</c:v>
                </c:pt>
                <c:pt idx="83">
                  <c:v>1.3</c:v>
                </c:pt>
                <c:pt idx="84">
                  <c:v>1.5</c:v>
                </c:pt>
                <c:pt idx="85">
                  <c:v>1.5</c:v>
                </c:pt>
                <c:pt idx="86">
                  <c:v>1.7</c:v>
                </c:pt>
                <c:pt idx="87">
                  <c:v>1.3</c:v>
                </c:pt>
                <c:pt idx="88">
                  <c:v>1.4</c:v>
                </c:pt>
                <c:pt idx="89">
                  <c:v>2</c:v>
                </c:pt>
                <c:pt idx="90">
                  <c:v>1.6</c:v>
                </c:pt>
                <c:pt idx="91">
                  <c:v>1.4</c:v>
                </c:pt>
                <c:pt idx="92">
                  <c:v>1</c:v>
                </c:pt>
                <c:pt idx="93">
                  <c:v>1</c:v>
                </c:pt>
                <c:pt idx="94">
                  <c:v>1.3</c:v>
                </c:pt>
                <c:pt idx="95">
                  <c:v>1.3</c:v>
                </c:pt>
                <c:pt idx="96">
                  <c:v>1</c:v>
                </c:pt>
                <c:pt idx="97">
                  <c:v>0.9</c:v>
                </c:pt>
                <c:pt idx="98">
                  <c:v>0.8</c:v>
                </c:pt>
                <c:pt idx="99">
                  <c:v>1.2</c:v>
                </c:pt>
                <c:pt idx="100">
                  <c:v>1</c:v>
                </c:pt>
                <c:pt idx="10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285-4527-A078-00ED2AE0E72F}"/>
            </c:ext>
          </c:extLst>
        </c:ser>
        <c:ser>
          <c:idx val="2"/>
          <c:order val="2"/>
          <c:tx>
            <c:strRef>
              <c:f>'[Global countries inflation.xlsx]Historical Values'!$I$19</c:f>
              <c:strCache>
                <c:ptCount val="1"/>
                <c:pt idx="0">
                  <c:v>China 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'[Global countries inflation.xlsx]Historical Values'!$F$20:$F$121</c:f>
              <c:numCache>
                <c:formatCode>m/d/yyyy</c:formatCode>
                <c:ptCount val="102"/>
                <c:pt idx="0">
                  <c:v>45107</c:v>
                </c:pt>
                <c:pt idx="1">
                  <c:v>45077</c:v>
                </c:pt>
                <c:pt idx="2">
                  <c:v>45046</c:v>
                </c:pt>
                <c:pt idx="3">
                  <c:v>45016</c:v>
                </c:pt>
                <c:pt idx="4">
                  <c:v>44985</c:v>
                </c:pt>
                <c:pt idx="5">
                  <c:v>44957</c:v>
                </c:pt>
                <c:pt idx="6">
                  <c:v>44926</c:v>
                </c:pt>
                <c:pt idx="7">
                  <c:v>44895</c:v>
                </c:pt>
                <c:pt idx="8">
                  <c:v>44865</c:v>
                </c:pt>
                <c:pt idx="9">
                  <c:v>44834</c:v>
                </c:pt>
                <c:pt idx="10">
                  <c:v>44804</c:v>
                </c:pt>
                <c:pt idx="11">
                  <c:v>44773</c:v>
                </c:pt>
                <c:pt idx="12">
                  <c:v>44742</c:v>
                </c:pt>
                <c:pt idx="13">
                  <c:v>44712</c:v>
                </c:pt>
                <c:pt idx="14">
                  <c:v>44681</c:v>
                </c:pt>
                <c:pt idx="15">
                  <c:v>44651</c:v>
                </c:pt>
                <c:pt idx="16">
                  <c:v>44620</c:v>
                </c:pt>
                <c:pt idx="17">
                  <c:v>44592</c:v>
                </c:pt>
                <c:pt idx="18">
                  <c:v>44561</c:v>
                </c:pt>
                <c:pt idx="19">
                  <c:v>44530</c:v>
                </c:pt>
                <c:pt idx="20">
                  <c:v>44500</c:v>
                </c:pt>
                <c:pt idx="21">
                  <c:v>44469</c:v>
                </c:pt>
                <c:pt idx="22">
                  <c:v>44439</c:v>
                </c:pt>
                <c:pt idx="23">
                  <c:v>44408</c:v>
                </c:pt>
                <c:pt idx="24">
                  <c:v>44377</c:v>
                </c:pt>
                <c:pt idx="25">
                  <c:v>44347</c:v>
                </c:pt>
                <c:pt idx="26">
                  <c:v>44316</c:v>
                </c:pt>
                <c:pt idx="27">
                  <c:v>44286</c:v>
                </c:pt>
                <c:pt idx="28">
                  <c:v>44255</c:v>
                </c:pt>
                <c:pt idx="29">
                  <c:v>44227</c:v>
                </c:pt>
                <c:pt idx="30">
                  <c:v>44196</c:v>
                </c:pt>
                <c:pt idx="31">
                  <c:v>44165</c:v>
                </c:pt>
                <c:pt idx="32">
                  <c:v>44135</c:v>
                </c:pt>
                <c:pt idx="33">
                  <c:v>44104</c:v>
                </c:pt>
                <c:pt idx="34">
                  <c:v>44074</c:v>
                </c:pt>
                <c:pt idx="35">
                  <c:v>44043</c:v>
                </c:pt>
                <c:pt idx="36">
                  <c:v>44012</c:v>
                </c:pt>
                <c:pt idx="37">
                  <c:v>43982</c:v>
                </c:pt>
                <c:pt idx="38">
                  <c:v>43951</c:v>
                </c:pt>
                <c:pt idx="39">
                  <c:v>43921</c:v>
                </c:pt>
                <c:pt idx="40">
                  <c:v>43890</c:v>
                </c:pt>
                <c:pt idx="41">
                  <c:v>43861</c:v>
                </c:pt>
                <c:pt idx="42">
                  <c:v>43830</c:v>
                </c:pt>
                <c:pt idx="43">
                  <c:v>43799</c:v>
                </c:pt>
                <c:pt idx="44">
                  <c:v>43769</c:v>
                </c:pt>
                <c:pt idx="45">
                  <c:v>43738</c:v>
                </c:pt>
                <c:pt idx="46">
                  <c:v>43708</c:v>
                </c:pt>
                <c:pt idx="47">
                  <c:v>43677</c:v>
                </c:pt>
                <c:pt idx="48">
                  <c:v>43646</c:v>
                </c:pt>
                <c:pt idx="49">
                  <c:v>43616</c:v>
                </c:pt>
                <c:pt idx="50">
                  <c:v>43585</c:v>
                </c:pt>
                <c:pt idx="51">
                  <c:v>43555</c:v>
                </c:pt>
                <c:pt idx="52">
                  <c:v>43524</c:v>
                </c:pt>
                <c:pt idx="53">
                  <c:v>43496</c:v>
                </c:pt>
                <c:pt idx="54">
                  <c:v>43465</c:v>
                </c:pt>
                <c:pt idx="55">
                  <c:v>43434</c:v>
                </c:pt>
                <c:pt idx="56">
                  <c:v>43404</c:v>
                </c:pt>
                <c:pt idx="57">
                  <c:v>43373</c:v>
                </c:pt>
                <c:pt idx="58">
                  <c:v>43343</c:v>
                </c:pt>
                <c:pt idx="59">
                  <c:v>43312</c:v>
                </c:pt>
                <c:pt idx="60">
                  <c:v>43281</c:v>
                </c:pt>
                <c:pt idx="61">
                  <c:v>43251</c:v>
                </c:pt>
                <c:pt idx="62">
                  <c:v>43220</c:v>
                </c:pt>
                <c:pt idx="63">
                  <c:v>43190</c:v>
                </c:pt>
                <c:pt idx="64">
                  <c:v>43159</c:v>
                </c:pt>
                <c:pt idx="65">
                  <c:v>43131</c:v>
                </c:pt>
                <c:pt idx="66">
                  <c:v>43100</c:v>
                </c:pt>
                <c:pt idx="67">
                  <c:v>43069</c:v>
                </c:pt>
                <c:pt idx="68">
                  <c:v>43039</c:v>
                </c:pt>
                <c:pt idx="69">
                  <c:v>43008</c:v>
                </c:pt>
                <c:pt idx="70">
                  <c:v>42978</c:v>
                </c:pt>
                <c:pt idx="71">
                  <c:v>42947</c:v>
                </c:pt>
                <c:pt idx="72">
                  <c:v>42916</c:v>
                </c:pt>
                <c:pt idx="73">
                  <c:v>42886</c:v>
                </c:pt>
                <c:pt idx="74">
                  <c:v>42855</c:v>
                </c:pt>
                <c:pt idx="75">
                  <c:v>42825</c:v>
                </c:pt>
                <c:pt idx="76">
                  <c:v>42794</c:v>
                </c:pt>
                <c:pt idx="77">
                  <c:v>42766</c:v>
                </c:pt>
                <c:pt idx="78">
                  <c:v>42735</c:v>
                </c:pt>
                <c:pt idx="79">
                  <c:v>42704</c:v>
                </c:pt>
                <c:pt idx="80">
                  <c:v>42674</c:v>
                </c:pt>
                <c:pt idx="81">
                  <c:v>42643</c:v>
                </c:pt>
                <c:pt idx="82">
                  <c:v>42613</c:v>
                </c:pt>
                <c:pt idx="83">
                  <c:v>42582</c:v>
                </c:pt>
                <c:pt idx="84">
                  <c:v>42551</c:v>
                </c:pt>
                <c:pt idx="85">
                  <c:v>42521</c:v>
                </c:pt>
                <c:pt idx="86">
                  <c:v>42490</c:v>
                </c:pt>
                <c:pt idx="87">
                  <c:v>42460</c:v>
                </c:pt>
                <c:pt idx="88">
                  <c:v>42429</c:v>
                </c:pt>
                <c:pt idx="89">
                  <c:v>42400</c:v>
                </c:pt>
                <c:pt idx="90">
                  <c:v>42369</c:v>
                </c:pt>
                <c:pt idx="91">
                  <c:v>42338</c:v>
                </c:pt>
                <c:pt idx="92">
                  <c:v>42308</c:v>
                </c:pt>
                <c:pt idx="93">
                  <c:v>42277</c:v>
                </c:pt>
                <c:pt idx="94">
                  <c:v>42247</c:v>
                </c:pt>
                <c:pt idx="95">
                  <c:v>42216</c:v>
                </c:pt>
                <c:pt idx="96">
                  <c:v>42185</c:v>
                </c:pt>
                <c:pt idx="97">
                  <c:v>42155</c:v>
                </c:pt>
                <c:pt idx="98">
                  <c:v>42124</c:v>
                </c:pt>
                <c:pt idx="99">
                  <c:v>42094</c:v>
                </c:pt>
                <c:pt idx="100">
                  <c:v>42063</c:v>
                </c:pt>
                <c:pt idx="101">
                  <c:v>42035</c:v>
                </c:pt>
              </c:numCache>
            </c:numRef>
          </c:cat>
          <c:val>
            <c:numRef>
              <c:f>'[Global countries inflation.xlsx]Historical Values'!$I$20:$I$121</c:f>
              <c:numCache>
                <c:formatCode>General</c:formatCode>
                <c:ptCount val="102"/>
                <c:pt idx="0">
                  <c:v>0</c:v>
                </c:pt>
                <c:pt idx="1">
                  <c:v>0.2</c:v>
                </c:pt>
                <c:pt idx="2">
                  <c:v>0.1</c:v>
                </c:pt>
                <c:pt idx="3">
                  <c:v>0.7</c:v>
                </c:pt>
                <c:pt idx="4">
                  <c:v>1</c:v>
                </c:pt>
                <c:pt idx="5">
                  <c:v>2.1</c:v>
                </c:pt>
                <c:pt idx="6">
                  <c:v>1.8</c:v>
                </c:pt>
                <c:pt idx="7">
                  <c:v>1.6</c:v>
                </c:pt>
                <c:pt idx="8">
                  <c:v>2.1</c:v>
                </c:pt>
                <c:pt idx="9">
                  <c:v>2.8</c:v>
                </c:pt>
                <c:pt idx="10">
                  <c:v>2.5</c:v>
                </c:pt>
                <c:pt idx="11">
                  <c:v>2.7</c:v>
                </c:pt>
                <c:pt idx="12">
                  <c:v>2.5</c:v>
                </c:pt>
                <c:pt idx="13">
                  <c:v>2.1</c:v>
                </c:pt>
                <c:pt idx="14">
                  <c:v>2.1</c:v>
                </c:pt>
                <c:pt idx="15">
                  <c:v>1.5</c:v>
                </c:pt>
                <c:pt idx="16">
                  <c:v>0.9</c:v>
                </c:pt>
                <c:pt idx="17">
                  <c:v>0.9</c:v>
                </c:pt>
                <c:pt idx="18">
                  <c:v>1.5</c:v>
                </c:pt>
                <c:pt idx="19">
                  <c:v>2.2999999999999998</c:v>
                </c:pt>
                <c:pt idx="20">
                  <c:v>1.5</c:v>
                </c:pt>
                <c:pt idx="21">
                  <c:v>0.7</c:v>
                </c:pt>
                <c:pt idx="22">
                  <c:v>0.8</c:v>
                </c:pt>
                <c:pt idx="23">
                  <c:v>1</c:v>
                </c:pt>
                <c:pt idx="24">
                  <c:v>1.1000000000000001</c:v>
                </c:pt>
                <c:pt idx="25">
                  <c:v>1.3</c:v>
                </c:pt>
                <c:pt idx="26">
                  <c:v>0.9</c:v>
                </c:pt>
                <c:pt idx="27">
                  <c:v>0.4</c:v>
                </c:pt>
                <c:pt idx="28">
                  <c:v>-0.2</c:v>
                </c:pt>
                <c:pt idx="29">
                  <c:v>-0.3</c:v>
                </c:pt>
                <c:pt idx="30">
                  <c:v>0.2</c:v>
                </c:pt>
                <c:pt idx="31">
                  <c:v>-0.5</c:v>
                </c:pt>
                <c:pt idx="32">
                  <c:v>0.5</c:v>
                </c:pt>
                <c:pt idx="33">
                  <c:v>1.7</c:v>
                </c:pt>
                <c:pt idx="34">
                  <c:v>2.4</c:v>
                </c:pt>
                <c:pt idx="35">
                  <c:v>2.7</c:v>
                </c:pt>
                <c:pt idx="36">
                  <c:v>2.5</c:v>
                </c:pt>
                <c:pt idx="37">
                  <c:v>2.4</c:v>
                </c:pt>
                <c:pt idx="38">
                  <c:v>3.3</c:v>
                </c:pt>
                <c:pt idx="39">
                  <c:v>4.3</c:v>
                </c:pt>
                <c:pt idx="40">
                  <c:v>5.2</c:v>
                </c:pt>
                <c:pt idx="41">
                  <c:v>5.4</c:v>
                </c:pt>
                <c:pt idx="42">
                  <c:v>4.5</c:v>
                </c:pt>
                <c:pt idx="43">
                  <c:v>4.5</c:v>
                </c:pt>
                <c:pt idx="44">
                  <c:v>3.8</c:v>
                </c:pt>
                <c:pt idx="45">
                  <c:v>3</c:v>
                </c:pt>
                <c:pt idx="46">
                  <c:v>2.8</c:v>
                </c:pt>
                <c:pt idx="47">
                  <c:v>2.8</c:v>
                </c:pt>
                <c:pt idx="48">
                  <c:v>2.7</c:v>
                </c:pt>
                <c:pt idx="49">
                  <c:v>2.7</c:v>
                </c:pt>
                <c:pt idx="50">
                  <c:v>2.5</c:v>
                </c:pt>
                <c:pt idx="51">
                  <c:v>2.2999999999999998</c:v>
                </c:pt>
                <c:pt idx="52">
                  <c:v>1.5</c:v>
                </c:pt>
                <c:pt idx="53">
                  <c:v>1.7</c:v>
                </c:pt>
                <c:pt idx="54">
                  <c:v>1.9</c:v>
                </c:pt>
                <c:pt idx="55">
                  <c:v>2.2000000000000002</c:v>
                </c:pt>
                <c:pt idx="56">
                  <c:v>2.5</c:v>
                </c:pt>
                <c:pt idx="57">
                  <c:v>2.5</c:v>
                </c:pt>
                <c:pt idx="58">
                  <c:v>2.2999999999999998</c:v>
                </c:pt>
                <c:pt idx="59">
                  <c:v>2.1</c:v>
                </c:pt>
                <c:pt idx="60">
                  <c:v>1.9</c:v>
                </c:pt>
                <c:pt idx="61">
                  <c:v>1.8</c:v>
                </c:pt>
                <c:pt idx="62">
                  <c:v>1.8</c:v>
                </c:pt>
                <c:pt idx="63">
                  <c:v>2.1</c:v>
                </c:pt>
                <c:pt idx="64">
                  <c:v>2.9</c:v>
                </c:pt>
                <c:pt idx="65">
                  <c:v>1.5</c:v>
                </c:pt>
                <c:pt idx="66">
                  <c:v>1.8</c:v>
                </c:pt>
                <c:pt idx="67">
                  <c:v>1.7</c:v>
                </c:pt>
                <c:pt idx="68">
                  <c:v>1.9</c:v>
                </c:pt>
                <c:pt idx="69">
                  <c:v>1.6</c:v>
                </c:pt>
                <c:pt idx="70">
                  <c:v>1.8</c:v>
                </c:pt>
                <c:pt idx="71">
                  <c:v>1.4</c:v>
                </c:pt>
                <c:pt idx="72">
                  <c:v>1.5</c:v>
                </c:pt>
                <c:pt idx="73">
                  <c:v>1.5</c:v>
                </c:pt>
                <c:pt idx="74">
                  <c:v>1.2</c:v>
                </c:pt>
                <c:pt idx="75">
                  <c:v>0.9</c:v>
                </c:pt>
                <c:pt idx="76">
                  <c:v>0.8</c:v>
                </c:pt>
                <c:pt idx="77">
                  <c:v>2.5</c:v>
                </c:pt>
                <c:pt idx="78">
                  <c:v>2.1</c:v>
                </c:pt>
                <c:pt idx="79">
                  <c:v>2.2999999999999998</c:v>
                </c:pt>
                <c:pt idx="80">
                  <c:v>2.1</c:v>
                </c:pt>
                <c:pt idx="81">
                  <c:v>1.9</c:v>
                </c:pt>
                <c:pt idx="82">
                  <c:v>1.3</c:v>
                </c:pt>
                <c:pt idx="83">
                  <c:v>1.8</c:v>
                </c:pt>
                <c:pt idx="84">
                  <c:v>1.9</c:v>
                </c:pt>
                <c:pt idx="85">
                  <c:v>2</c:v>
                </c:pt>
                <c:pt idx="86">
                  <c:v>2.2999999999999998</c:v>
                </c:pt>
                <c:pt idx="87">
                  <c:v>2.2999999999999998</c:v>
                </c:pt>
                <c:pt idx="88">
                  <c:v>2.2999999999999998</c:v>
                </c:pt>
                <c:pt idx="89">
                  <c:v>1.8</c:v>
                </c:pt>
                <c:pt idx="90">
                  <c:v>1.6</c:v>
                </c:pt>
                <c:pt idx="91">
                  <c:v>1.5</c:v>
                </c:pt>
                <c:pt idx="92">
                  <c:v>1.3</c:v>
                </c:pt>
                <c:pt idx="93">
                  <c:v>1.6</c:v>
                </c:pt>
                <c:pt idx="94">
                  <c:v>2</c:v>
                </c:pt>
                <c:pt idx="95">
                  <c:v>1.6</c:v>
                </c:pt>
                <c:pt idx="96">
                  <c:v>1.4</c:v>
                </c:pt>
                <c:pt idx="97">
                  <c:v>1.2</c:v>
                </c:pt>
                <c:pt idx="98">
                  <c:v>1.5</c:v>
                </c:pt>
                <c:pt idx="99">
                  <c:v>1.4</c:v>
                </c:pt>
                <c:pt idx="100">
                  <c:v>1.4</c:v>
                </c:pt>
                <c:pt idx="101">
                  <c:v>0.8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9285-4527-A078-00ED2AE0E72F}"/>
            </c:ext>
          </c:extLst>
        </c:ser>
        <c:ser>
          <c:idx val="5"/>
          <c:order val="5"/>
          <c:tx>
            <c:strRef>
              <c:f>'[Global countries inflation.xlsx]Historical Values'!$L$19</c:f>
              <c:strCache>
                <c:ptCount val="1"/>
                <c:pt idx="0">
                  <c:v>Germany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'[Global countries inflation.xlsx]Historical Values'!$F$20:$F$121</c:f>
              <c:numCache>
                <c:formatCode>m/d/yyyy</c:formatCode>
                <c:ptCount val="102"/>
                <c:pt idx="0">
                  <c:v>45107</c:v>
                </c:pt>
                <c:pt idx="1">
                  <c:v>45077</c:v>
                </c:pt>
                <c:pt idx="2">
                  <c:v>45046</c:v>
                </c:pt>
                <c:pt idx="3">
                  <c:v>45016</c:v>
                </c:pt>
                <c:pt idx="4">
                  <c:v>44985</c:v>
                </c:pt>
                <c:pt idx="5">
                  <c:v>44957</c:v>
                </c:pt>
                <c:pt idx="6">
                  <c:v>44926</c:v>
                </c:pt>
                <c:pt idx="7">
                  <c:v>44895</c:v>
                </c:pt>
                <c:pt idx="8">
                  <c:v>44865</c:v>
                </c:pt>
                <c:pt idx="9">
                  <c:v>44834</c:v>
                </c:pt>
                <c:pt idx="10">
                  <c:v>44804</c:v>
                </c:pt>
                <c:pt idx="11">
                  <c:v>44773</c:v>
                </c:pt>
                <c:pt idx="12">
                  <c:v>44742</c:v>
                </c:pt>
                <c:pt idx="13">
                  <c:v>44712</c:v>
                </c:pt>
                <c:pt idx="14">
                  <c:v>44681</c:v>
                </c:pt>
                <c:pt idx="15">
                  <c:v>44651</c:v>
                </c:pt>
                <c:pt idx="16">
                  <c:v>44620</c:v>
                </c:pt>
                <c:pt idx="17">
                  <c:v>44592</c:v>
                </c:pt>
                <c:pt idx="18">
                  <c:v>44561</c:v>
                </c:pt>
                <c:pt idx="19">
                  <c:v>44530</c:v>
                </c:pt>
                <c:pt idx="20">
                  <c:v>44500</c:v>
                </c:pt>
                <c:pt idx="21">
                  <c:v>44469</c:v>
                </c:pt>
                <c:pt idx="22">
                  <c:v>44439</c:v>
                </c:pt>
                <c:pt idx="23">
                  <c:v>44408</c:v>
                </c:pt>
                <c:pt idx="24">
                  <c:v>44377</c:v>
                </c:pt>
                <c:pt idx="25">
                  <c:v>44347</c:v>
                </c:pt>
                <c:pt idx="26">
                  <c:v>44316</c:v>
                </c:pt>
                <c:pt idx="27">
                  <c:v>44286</c:v>
                </c:pt>
                <c:pt idx="28">
                  <c:v>44255</c:v>
                </c:pt>
                <c:pt idx="29">
                  <c:v>44227</c:v>
                </c:pt>
                <c:pt idx="30">
                  <c:v>44196</c:v>
                </c:pt>
                <c:pt idx="31">
                  <c:v>44165</c:v>
                </c:pt>
                <c:pt idx="32">
                  <c:v>44135</c:v>
                </c:pt>
                <c:pt idx="33">
                  <c:v>44104</c:v>
                </c:pt>
                <c:pt idx="34">
                  <c:v>44074</c:v>
                </c:pt>
                <c:pt idx="35">
                  <c:v>44043</c:v>
                </c:pt>
                <c:pt idx="36">
                  <c:v>44012</c:v>
                </c:pt>
                <c:pt idx="37">
                  <c:v>43982</c:v>
                </c:pt>
                <c:pt idx="38">
                  <c:v>43951</c:v>
                </c:pt>
                <c:pt idx="39">
                  <c:v>43921</c:v>
                </c:pt>
                <c:pt idx="40">
                  <c:v>43890</c:v>
                </c:pt>
                <c:pt idx="41">
                  <c:v>43861</c:v>
                </c:pt>
                <c:pt idx="42">
                  <c:v>43830</c:v>
                </c:pt>
                <c:pt idx="43">
                  <c:v>43799</c:v>
                </c:pt>
                <c:pt idx="44">
                  <c:v>43769</c:v>
                </c:pt>
                <c:pt idx="45">
                  <c:v>43738</c:v>
                </c:pt>
                <c:pt idx="46">
                  <c:v>43708</c:v>
                </c:pt>
                <c:pt idx="47">
                  <c:v>43677</c:v>
                </c:pt>
                <c:pt idx="48">
                  <c:v>43646</c:v>
                </c:pt>
                <c:pt idx="49">
                  <c:v>43616</c:v>
                </c:pt>
                <c:pt idx="50">
                  <c:v>43585</c:v>
                </c:pt>
                <c:pt idx="51">
                  <c:v>43555</c:v>
                </c:pt>
                <c:pt idx="52">
                  <c:v>43524</c:v>
                </c:pt>
                <c:pt idx="53">
                  <c:v>43496</c:v>
                </c:pt>
                <c:pt idx="54">
                  <c:v>43465</c:v>
                </c:pt>
                <c:pt idx="55">
                  <c:v>43434</c:v>
                </c:pt>
                <c:pt idx="56">
                  <c:v>43404</c:v>
                </c:pt>
                <c:pt idx="57">
                  <c:v>43373</c:v>
                </c:pt>
                <c:pt idx="58">
                  <c:v>43343</c:v>
                </c:pt>
                <c:pt idx="59">
                  <c:v>43312</c:v>
                </c:pt>
                <c:pt idx="60">
                  <c:v>43281</c:v>
                </c:pt>
                <c:pt idx="61">
                  <c:v>43251</c:v>
                </c:pt>
                <c:pt idx="62">
                  <c:v>43220</c:v>
                </c:pt>
                <c:pt idx="63">
                  <c:v>43190</c:v>
                </c:pt>
                <c:pt idx="64">
                  <c:v>43159</c:v>
                </c:pt>
                <c:pt idx="65">
                  <c:v>43131</c:v>
                </c:pt>
                <c:pt idx="66">
                  <c:v>43100</c:v>
                </c:pt>
                <c:pt idx="67">
                  <c:v>43069</c:v>
                </c:pt>
                <c:pt idx="68">
                  <c:v>43039</c:v>
                </c:pt>
                <c:pt idx="69">
                  <c:v>43008</c:v>
                </c:pt>
                <c:pt idx="70">
                  <c:v>42978</c:v>
                </c:pt>
                <c:pt idx="71">
                  <c:v>42947</c:v>
                </c:pt>
                <c:pt idx="72">
                  <c:v>42916</c:v>
                </c:pt>
                <c:pt idx="73">
                  <c:v>42886</c:v>
                </c:pt>
                <c:pt idx="74">
                  <c:v>42855</c:v>
                </c:pt>
                <c:pt idx="75">
                  <c:v>42825</c:v>
                </c:pt>
                <c:pt idx="76">
                  <c:v>42794</c:v>
                </c:pt>
                <c:pt idx="77">
                  <c:v>42766</c:v>
                </c:pt>
                <c:pt idx="78">
                  <c:v>42735</c:v>
                </c:pt>
                <c:pt idx="79">
                  <c:v>42704</c:v>
                </c:pt>
                <c:pt idx="80">
                  <c:v>42674</c:v>
                </c:pt>
                <c:pt idx="81">
                  <c:v>42643</c:v>
                </c:pt>
                <c:pt idx="82">
                  <c:v>42613</c:v>
                </c:pt>
                <c:pt idx="83">
                  <c:v>42582</c:v>
                </c:pt>
                <c:pt idx="84">
                  <c:v>42551</c:v>
                </c:pt>
                <c:pt idx="85">
                  <c:v>42521</c:v>
                </c:pt>
                <c:pt idx="86">
                  <c:v>42490</c:v>
                </c:pt>
                <c:pt idx="87">
                  <c:v>42460</c:v>
                </c:pt>
                <c:pt idx="88">
                  <c:v>42429</c:v>
                </c:pt>
                <c:pt idx="89">
                  <c:v>42400</c:v>
                </c:pt>
                <c:pt idx="90">
                  <c:v>42369</c:v>
                </c:pt>
                <c:pt idx="91">
                  <c:v>42338</c:v>
                </c:pt>
                <c:pt idx="92">
                  <c:v>42308</c:v>
                </c:pt>
                <c:pt idx="93">
                  <c:v>42277</c:v>
                </c:pt>
                <c:pt idx="94">
                  <c:v>42247</c:v>
                </c:pt>
                <c:pt idx="95">
                  <c:v>42216</c:v>
                </c:pt>
                <c:pt idx="96">
                  <c:v>42185</c:v>
                </c:pt>
                <c:pt idx="97">
                  <c:v>42155</c:v>
                </c:pt>
                <c:pt idx="98">
                  <c:v>42124</c:v>
                </c:pt>
                <c:pt idx="99">
                  <c:v>42094</c:v>
                </c:pt>
                <c:pt idx="100">
                  <c:v>42063</c:v>
                </c:pt>
                <c:pt idx="101">
                  <c:v>42035</c:v>
                </c:pt>
              </c:numCache>
            </c:numRef>
          </c:cat>
          <c:val>
            <c:numRef>
              <c:f>'[Global countries inflation.xlsx]Historical Values'!$L$20:$L$121</c:f>
              <c:numCache>
                <c:formatCode>General</c:formatCode>
                <c:ptCount val="102"/>
                <c:pt idx="0">
                  <c:v>6.4</c:v>
                </c:pt>
                <c:pt idx="1">
                  <c:v>6.1</c:v>
                </c:pt>
                <c:pt idx="2">
                  <c:v>7.2</c:v>
                </c:pt>
                <c:pt idx="3">
                  <c:v>7.4</c:v>
                </c:pt>
                <c:pt idx="4">
                  <c:v>8.6999999999999993</c:v>
                </c:pt>
                <c:pt idx="5">
                  <c:v>8.6999999999999993</c:v>
                </c:pt>
                <c:pt idx="6">
                  <c:v>8.1</c:v>
                </c:pt>
                <c:pt idx="7">
                  <c:v>8.8000000000000007</c:v>
                </c:pt>
                <c:pt idx="8">
                  <c:v>8.8000000000000007</c:v>
                </c:pt>
                <c:pt idx="9">
                  <c:v>8.6</c:v>
                </c:pt>
                <c:pt idx="10">
                  <c:v>7</c:v>
                </c:pt>
                <c:pt idx="11">
                  <c:v>6.7</c:v>
                </c:pt>
                <c:pt idx="12">
                  <c:v>6.7</c:v>
                </c:pt>
                <c:pt idx="13">
                  <c:v>7</c:v>
                </c:pt>
                <c:pt idx="14">
                  <c:v>6.3</c:v>
                </c:pt>
                <c:pt idx="15">
                  <c:v>5.9</c:v>
                </c:pt>
                <c:pt idx="16">
                  <c:v>4.3</c:v>
                </c:pt>
                <c:pt idx="17">
                  <c:v>4.2</c:v>
                </c:pt>
                <c:pt idx="18">
                  <c:v>4.9000000000000004</c:v>
                </c:pt>
                <c:pt idx="19">
                  <c:v>4.8</c:v>
                </c:pt>
                <c:pt idx="20">
                  <c:v>4.4000000000000004</c:v>
                </c:pt>
                <c:pt idx="21">
                  <c:v>4.0999999999999996</c:v>
                </c:pt>
                <c:pt idx="22">
                  <c:v>3.8</c:v>
                </c:pt>
                <c:pt idx="23">
                  <c:v>3.7</c:v>
                </c:pt>
                <c:pt idx="24">
                  <c:v>2.4</c:v>
                </c:pt>
                <c:pt idx="25">
                  <c:v>2.2000000000000002</c:v>
                </c:pt>
                <c:pt idx="26">
                  <c:v>2</c:v>
                </c:pt>
                <c:pt idx="27">
                  <c:v>1.8</c:v>
                </c:pt>
                <c:pt idx="28">
                  <c:v>1.5</c:v>
                </c:pt>
                <c:pt idx="29">
                  <c:v>1.2</c:v>
                </c:pt>
                <c:pt idx="30">
                  <c:v>-0.2</c:v>
                </c:pt>
                <c:pt idx="31">
                  <c:v>0.2</c:v>
                </c:pt>
                <c:pt idx="32">
                  <c:v>-0.3</c:v>
                </c:pt>
                <c:pt idx="33">
                  <c:v>-0.5</c:v>
                </c:pt>
                <c:pt idx="34">
                  <c:v>-0.5</c:v>
                </c:pt>
                <c:pt idx="35">
                  <c:v>-0.6</c:v>
                </c:pt>
                <c:pt idx="36">
                  <c:v>0.6</c:v>
                </c:pt>
                <c:pt idx="37">
                  <c:v>0.8</c:v>
                </c:pt>
                <c:pt idx="38">
                  <c:v>1</c:v>
                </c:pt>
                <c:pt idx="39">
                  <c:v>1.8</c:v>
                </c:pt>
                <c:pt idx="40">
                  <c:v>2</c:v>
                </c:pt>
                <c:pt idx="41">
                  <c:v>2.1</c:v>
                </c:pt>
                <c:pt idx="42">
                  <c:v>1.5</c:v>
                </c:pt>
                <c:pt idx="43">
                  <c:v>1</c:v>
                </c:pt>
                <c:pt idx="44">
                  <c:v>1.1000000000000001</c:v>
                </c:pt>
                <c:pt idx="45">
                  <c:v>1.2</c:v>
                </c:pt>
                <c:pt idx="46">
                  <c:v>1.4</c:v>
                </c:pt>
                <c:pt idx="47">
                  <c:v>1.6</c:v>
                </c:pt>
                <c:pt idx="48">
                  <c:v>1.6</c:v>
                </c:pt>
                <c:pt idx="49">
                  <c:v>1.4</c:v>
                </c:pt>
                <c:pt idx="50">
                  <c:v>1.9</c:v>
                </c:pt>
                <c:pt idx="51">
                  <c:v>1.3</c:v>
                </c:pt>
                <c:pt idx="52">
                  <c:v>1.4</c:v>
                </c:pt>
                <c:pt idx="53">
                  <c:v>1.3</c:v>
                </c:pt>
                <c:pt idx="54">
                  <c:v>1.7</c:v>
                </c:pt>
                <c:pt idx="55">
                  <c:v>2.1</c:v>
                </c:pt>
                <c:pt idx="56">
                  <c:v>2.2999999999999998</c:v>
                </c:pt>
                <c:pt idx="57">
                  <c:v>2.1</c:v>
                </c:pt>
                <c:pt idx="58">
                  <c:v>1.9</c:v>
                </c:pt>
                <c:pt idx="59">
                  <c:v>1.9</c:v>
                </c:pt>
                <c:pt idx="60">
                  <c:v>1.9</c:v>
                </c:pt>
                <c:pt idx="61">
                  <c:v>2.1</c:v>
                </c:pt>
                <c:pt idx="62">
                  <c:v>1.4</c:v>
                </c:pt>
                <c:pt idx="63">
                  <c:v>1.5</c:v>
                </c:pt>
                <c:pt idx="64">
                  <c:v>1.2</c:v>
                </c:pt>
                <c:pt idx="65">
                  <c:v>1.4</c:v>
                </c:pt>
                <c:pt idx="66">
                  <c:v>1.4</c:v>
                </c:pt>
                <c:pt idx="67">
                  <c:v>1.6</c:v>
                </c:pt>
                <c:pt idx="68">
                  <c:v>1.4</c:v>
                </c:pt>
                <c:pt idx="69">
                  <c:v>1.6</c:v>
                </c:pt>
                <c:pt idx="70">
                  <c:v>1.7</c:v>
                </c:pt>
                <c:pt idx="71">
                  <c:v>1.5</c:v>
                </c:pt>
                <c:pt idx="72">
                  <c:v>1.4</c:v>
                </c:pt>
                <c:pt idx="73">
                  <c:v>1.2</c:v>
                </c:pt>
                <c:pt idx="74">
                  <c:v>1.7</c:v>
                </c:pt>
                <c:pt idx="75">
                  <c:v>1.4</c:v>
                </c:pt>
                <c:pt idx="76">
                  <c:v>1.8</c:v>
                </c:pt>
                <c:pt idx="77">
                  <c:v>1.6</c:v>
                </c:pt>
                <c:pt idx="78">
                  <c:v>1.4</c:v>
                </c:pt>
                <c:pt idx="79">
                  <c:v>0.7</c:v>
                </c:pt>
                <c:pt idx="80">
                  <c:v>0.7</c:v>
                </c:pt>
                <c:pt idx="81">
                  <c:v>0.6</c:v>
                </c:pt>
                <c:pt idx="82">
                  <c:v>0.4</c:v>
                </c:pt>
                <c:pt idx="83">
                  <c:v>0.4</c:v>
                </c:pt>
                <c:pt idx="84">
                  <c:v>0.3</c:v>
                </c:pt>
                <c:pt idx="85">
                  <c:v>0.2</c:v>
                </c:pt>
                <c:pt idx="86">
                  <c:v>-0.1</c:v>
                </c:pt>
                <c:pt idx="87">
                  <c:v>0.2</c:v>
                </c:pt>
                <c:pt idx="88">
                  <c:v>0.1</c:v>
                </c:pt>
                <c:pt idx="89">
                  <c:v>0.5</c:v>
                </c:pt>
                <c:pt idx="90">
                  <c:v>0.3</c:v>
                </c:pt>
                <c:pt idx="91">
                  <c:v>0.2</c:v>
                </c:pt>
                <c:pt idx="92">
                  <c:v>0.9</c:v>
                </c:pt>
                <c:pt idx="93">
                  <c:v>0.6</c:v>
                </c:pt>
                <c:pt idx="94">
                  <c:v>0.7</c:v>
                </c:pt>
                <c:pt idx="95">
                  <c:v>0.8</c:v>
                </c:pt>
                <c:pt idx="96">
                  <c:v>1</c:v>
                </c:pt>
                <c:pt idx="97">
                  <c:v>1.2</c:v>
                </c:pt>
                <c:pt idx="98">
                  <c:v>0.9</c:v>
                </c:pt>
                <c:pt idx="99">
                  <c:v>0.3</c:v>
                </c:pt>
                <c:pt idx="100">
                  <c:v>0</c:v>
                </c:pt>
                <c:pt idx="101">
                  <c:v>-0.2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285-4527-A078-00ED2AE0E72F}"/>
            </c:ext>
          </c:extLst>
        </c:ser>
        <c:ser>
          <c:idx val="4"/>
          <c:order val="4"/>
          <c:tx>
            <c:strRef>
              <c:f>'[Global countries inflation.xlsx]Historical Values'!$K$19</c:f>
              <c:strCache>
                <c:ptCount val="1"/>
                <c:pt idx="0">
                  <c:v>France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'[Global countries inflation.xlsx]Historical Values'!$F$20:$F$121</c:f>
              <c:numCache>
                <c:formatCode>m/d/yyyy</c:formatCode>
                <c:ptCount val="102"/>
                <c:pt idx="0">
                  <c:v>45107</c:v>
                </c:pt>
                <c:pt idx="1">
                  <c:v>45077</c:v>
                </c:pt>
                <c:pt idx="2">
                  <c:v>45046</c:v>
                </c:pt>
                <c:pt idx="3">
                  <c:v>45016</c:v>
                </c:pt>
                <c:pt idx="4">
                  <c:v>44985</c:v>
                </c:pt>
                <c:pt idx="5">
                  <c:v>44957</c:v>
                </c:pt>
                <c:pt idx="6">
                  <c:v>44926</c:v>
                </c:pt>
                <c:pt idx="7">
                  <c:v>44895</c:v>
                </c:pt>
                <c:pt idx="8">
                  <c:v>44865</c:v>
                </c:pt>
                <c:pt idx="9">
                  <c:v>44834</c:v>
                </c:pt>
                <c:pt idx="10">
                  <c:v>44804</c:v>
                </c:pt>
                <c:pt idx="11">
                  <c:v>44773</c:v>
                </c:pt>
                <c:pt idx="12">
                  <c:v>44742</c:v>
                </c:pt>
                <c:pt idx="13">
                  <c:v>44712</c:v>
                </c:pt>
                <c:pt idx="14">
                  <c:v>44681</c:v>
                </c:pt>
                <c:pt idx="15">
                  <c:v>44651</c:v>
                </c:pt>
                <c:pt idx="16">
                  <c:v>44620</c:v>
                </c:pt>
                <c:pt idx="17">
                  <c:v>44592</c:v>
                </c:pt>
                <c:pt idx="18">
                  <c:v>44561</c:v>
                </c:pt>
                <c:pt idx="19">
                  <c:v>44530</c:v>
                </c:pt>
                <c:pt idx="20">
                  <c:v>44500</c:v>
                </c:pt>
                <c:pt idx="21">
                  <c:v>44469</c:v>
                </c:pt>
                <c:pt idx="22">
                  <c:v>44439</c:v>
                </c:pt>
                <c:pt idx="23">
                  <c:v>44408</c:v>
                </c:pt>
                <c:pt idx="24">
                  <c:v>44377</c:v>
                </c:pt>
                <c:pt idx="25">
                  <c:v>44347</c:v>
                </c:pt>
                <c:pt idx="26">
                  <c:v>44316</c:v>
                </c:pt>
                <c:pt idx="27">
                  <c:v>44286</c:v>
                </c:pt>
                <c:pt idx="28">
                  <c:v>44255</c:v>
                </c:pt>
                <c:pt idx="29">
                  <c:v>44227</c:v>
                </c:pt>
                <c:pt idx="30">
                  <c:v>44196</c:v>
                </c:pt>
                <c:pt idx="31">
                  <c:v>44165</c:v>
                </c:pt>
                <c:pt idx="32">
                  <c:v>44135</c:v>
                </c:pt>
                <c:pt idx="33">
                  <c:v>44104</c:v>
                </c:pt>
                <c:pt idx="34">
                  <c:v>44074</c:v>
                </c:pt>
                <c:pt idx="35">
                  <c:v>44043</c:v>
                </c:pt>
                <c:pt idx="36">
                  <c:v>44012</c:v>
                </c:pt>
                <c:pt idx="37">
                  <c:v>43982</c:v>
                </c:pt>
                <c:pt idx="38">
                  <c:v>43951</c:v>
                </c:pt>
                <c:pt idx="39">
                  <c:v>43921</c:v>
                </c:pt>
                <c:pt idx="40">
                  <c:v>43890</c:v>
                </c:pt>
                <c:pt idx="41">
                  <c:v>43861</c:v>
                </c:pt>
                <c:pt idx="42">
                  <c:v>43830</c:v>
                </c:pt>
                <c:pt idx="43">
                  <c:v>43799</c:v>
                </c:pt>
                <c:pt idx="44">
                  <c:v>43769</c:v>
                </c:pt>
                <c:pt idx="45">
                  <c:v>43738</c:v>
                </c:pt>
                <c:pt idx="46">
                  <c:v>43708</c:v>
                </c:pt>
                <c:pt idx="47">
                  <c:v>43677</c:v>
                </c:pt>
                <c:pt idx="48">
                  <c:v>43646</c:v>
                </c:pt>
                <c:pt idx="49">
                  <c:v>43616</c:v>
                </c:pt>
                <c:pt idx="50">
                  <c:v>43585</c:v>
                </c:pt>
                <c:pt idx="51">
                  <c:v>43555</c:v>
                </c:pt>
                <c:pt idx="52">
                  <c:v>43524</c:v>
                </c:pt>
                <c:pt idx="53">
                  <c:v>43496</c:v>
                </c:pt>
                <c:pt idx="54">
                  <c:v>43465</c:v>
                </c:pt>
                <c:pt idx="55">
                  <c:v>43434</c:v>
                </c:pt>
                <c:pt idx="56">
                  <c:v>43404</c:v>
                </c:pt>
                <c:pt idx="57">
                  <c:v>43373</c:v>
                </c:pt>
                <c:pt idx="58">
                  <c:v>43343</c:v>
                </c:pt>
                <c:pt idx="59">
                  <c:v>43312</c:v>
                </c:pt>
                <c:pt idx="60">
                  <c:v>43281</c:v>
                </c:pt>
                <c:pt idx="61">
                  <c:v>43251</c:v>
                </c:pt>
                <c:pt idx="62">
                  <c:v>43220</c:v>
                </c:pt>
                <c:pt idx="63">
                  <c:v>43190</c:v>
                </c:pt>
                <c:pt idx="64">
                  <c:v>43159</c:v>
                </c:pt>
                <c:pt idx="65">
                  <c:v>43131</c:v>
                </c:pt>
                <c:pt idx="66">
                  <c:v>43100</c:v>
                </c:pt>
                <c:pt idx="67">
                  <c:v>43069</c:v>
                </c:pt>
                <c:pt idx="68">
                  <c:v>43039</c:v>
                </c:pt>
                <c:pt idx="69">
                  <c:v>43008</c:v>
                </c:pt>
                <c:pt idx="70">
                  <c:v>42978</c:v>
                </c:pt>
                <c:pt idx="71">
                  <c:v>42947</c:v>
                </c:pt>
                <c:pt idx="72">
                  <c:v>42916</c:v>
                </c:pt>
                <c:pt idx="73">
                  <c:v>42886</c:v>
                </c:pt>
                <c:pt idx="74">
                  <c:v>42855</c:v>
                </c:pt>
                <c:pt idx="75">
                  <c:v>42825</c:v>
                </c:pt>
                <c:pt idx="76">
                  <c:v>42794</c:v>
                </c:pt>
                <c:pt idx="77">
                  <c:v>42766</c:v>
                </c:pt>
                <c:pt idx="78">
                  <c:v>42735</c:v>
                </c:pt>
                <c:pt idx="79">
                  <c:v>42704</c:v>
                </c:pt>
                <c:pt idx="80">
                  <c:v>42674</c:v>
                </c:pt>
                <c:pt idx="81">
                  <c:v>42643</c:v>
                </c:pt>
                <c:pt idx="82">
                  <c:v>42613</c:v>
                </c:pt>
                <c:pt idx="83">
                  <c:v>42582</c:v>
                </c:pt>
                <c:pt idx="84">
                  <c:v>42551</c:v>
                </c:pt>
                <c:pt idx="85">
                  <c:v>42521</c:v>
                </c:pt>
                <c:pt idx="86">
                  <c:v>42490</c:v>
                </c:pt>
                <c:pt idx="87">
                  <c:v>42460</c:v>
                </c:pt>
                <c:pt idx="88">
                  <c:v>42429</c:v>
                </c:pt>
                <c:pt idx="89">
                  <c:v>42400</c:v>
                </c:pt>
                <c:pt idx="90">
                  <c:v>42369</c:v>
                </c:pt>
                <c:pt idx="91">
                  <c:v>42338</c:v>
                </c:pt>
                <c:pt idx="92">
                  <c:v>42308</c:v>
                </c:pt>
                <c:pt idx="93">
                  <c:v>42277</c:v>
                </c:pt>
                <c:pt idx="94">
                  <c:v>42247</c:v>
                </c:pt>
                <c:pt idx="95">
                  <c:v>42216</c:v>
                </c:pt>
                <c:pt idx="96">
                  <c:v>42185</c:v>
                </c:pt>
                <c:pt idx="97">
                  <c:v>42155</c:v>
                </c:pt>
                <c:pt idx="98">
                  <c:v>42124</c:v>
                </c:pt>
                <c:pt idx="99">
                  <c:v>42094</c:v>
                </c:pt>
                <c:pt idx="100">
                  <c:v>42063</c:v>
                </c:pt>
                <c:pt idx="101">
                  <c:v>42035</c:v>
                </c:pt>
              </c:numCache>
            </c:numRef>
          </c:cat>
          <c:val>
            <c:numRef>
              <c:f>'[Global countries inflation.xlsx]Historical Values'!$K$20:$K$121</c:f>
              <c:numCache>
                <c:formatCode>General</c:formatCode>
                <c:ptCount val="102"/>
                <c:pt idx="0">
                  <c:v>4.5</c:v>
                </c:pt>
                <c:pt idx="1">
                  <c:v>5.0999999999999996</c:v>
                </c:pt>
                <c:pt idx="2">
                  <c:v>5.9</c:v>
                </c:pt>
                <c:pt idx="3">
                  <c:v>5.7</c:v>
                </c:pt>
                <c:pt idx="4">
                  <c:v>6.3</c:v>
                </c:pt>
                <c:pt idx="5">
                  <c:v>6</c:v>
                </c:pt>
                <c:pt idx="6">
                  <c:v>5.9</c:v>
                </c:pt>
                <c:pt idx="7">
                  <c:v>6.2</c:v>
                </c:pt>
                <c:pt idx="8">
                  <c:v>6.2</c:v>
                </c:pt>
                <c:pt idx="9">
                  <c:v>5.6000000000000005</c:v>
                </c:pt>
                <c:pt idx="10">
                  <c:v>5.8999999999999995</c:v>
                </c:pt>
                <c:pt idx="11">
                  <c:v>6.1</c:v>
                </c:pt>
                <c:pt idx="12">
                  <c:v>5.8000000000000007</c:v>
                </c:pt>
                <c:pt idx="13">
                  <c:v>5.2</c:v>
                </c:pt>
                <c:pt idx="14">
                  <c:v>4.8</c:v>
                </c:pt>
                <c:pt idx="15">
                  <c:v>4.5</c:v>
                </c:pt>
                <c:pt idx="16">
                  <c:v>3.5999999999999996</c:v>
                </c:pt>
                <c:pt idx="17">
                  <c:v>2.9000000000000004</c:v>
                </c:pt>
                <c:pt idx="18">
                  <c:v>2.8000000000000003</c:v>
                </c:pt>
                <c:pt idx="19">
                  <c:v>2.8000000000000003</c:v>
                </c:pt>
                <c:pt idx="20">
                  <c:v>2.6</c:v>
                </c:pt>
                <c:pt idx="21">
                  <c:v>2.1999999999999997</c:v>
                </c:pt>
                <c:pt idx="22">
                  <c:v>1.9</c:v>
                </c:pt>
                <c:pt idx="23">
                  <c:v>1.2</c:v>
                </c:pt>
                <c:pt idx="24">
                  <c:v>1.5</c:v>
                </c:pt>
                <c:pt idx="25">
                  <c:v>1.4000000000000001</c:v>
                </c:pt>
                <c:pt idx="26">
                  <c:v>1.2</c:v>
                </c:pt>
                <c:pt idx="27">
                  <c:v>1.0999999999999999</c:v>
                </c:pt>
                <c:pt idx="28">
                  <c:v>0.6</c:v>
                </c:pt>
                <c:pt idx="29">
                  <c:v>0.6</c:v>
                </c:pt>
                <c:pt idx="30">
                  <c:v>0</c:v>
                </c:pt>
                <c:pt idx="31">
                  <c:v>0.2</c:v>
                </c:pt>
                <c:pt idx="32">
                  <c:v>0</c:v>
                </c:pt>
                <c:pt idx="33">
                  <c:v>0</c:v>
                </c:pt>
                <c:pt idx="34">
                  <c:v>0.2</c:v>
                </c:pt>
                <c:pt idx="35">
                  <c:v>0.8</c:v>
                </c:pt>
                <c:pt idx="36">
                  <c:v>0.2</c:v>
                </c:pt>
                <c:pt idx="37">
                  <c:v>0.4</c:v>
                </c:pt>
                <c:pt idx="38">
                  <c:v>0.3</c:v>
                </c:pt>
                <c:pt idx="39">
                  <c:v>0.70000000000000007</c:v>
                </c:pt>
                <c:pt idx="40">
                  <c:v>1.4000000000000001</c:v>
                </c:pt>
                <c:pt idx="41">
                  <c:v>1.5</c:v>
                </c:pt>
                <c:pt idx="42">
                  <c:v>1.5</c:v>
                </c:pt>
                <c:pt idx="43">
                  <c:v>1</c:v>
                </c:pt>
                <c:pt idx="44">
                  <c:v>0.8</c:v>
                </c:pt>
                <c:pt idx="45">
                  <c:v>0.89999999999999991</c:v>
                </c:pt>
                <c:pt idx="46">
                  <c:v>1</c:v>
                </c:pt>
                <c:pt idx="47">
                  <c:v>1.0999999999999999</c:v>
                </c:pt>
                <c:pt idx="48">
                  <c:v>1.2</c:v>
                </c:pt>
                <c:pt idx="49">
                  <c:v>0.89999999999999991</c:v>
                </c:pt>
                <c:pt idx="50">
                  <c:v>1.3</c:v>
                </c:pt>
                <c:pt idx="51">
                  <c:v>1.0999999999999999</c:v>
                </c:pt>
                <c:pt idx="52">
                  <c:v>1.3</c:v>
                </c:pt>
                <c:pt idx="53">
                  <c:v>1.2</c:v>
                </c:pt>
                <c:pt idx="54">
                  <c:v>1.6</c:v>
                </c:pt>
                <c:pt idx="55">
                  <c:v>1.9</c:v>
                </c:pt>
                <c:pt idx="56">
                  <c:v>2.1999999999999997</c:v>
                </c:pt>
                <c:pt idx="57">
                  <c:v>2.1999999999999997</c:v>
                </c:pt>
                <c:pt idx="58">
                  <c:v>2.2999999999999998</c:v>
                </c:pt>
                <c:pt idx="59">
                  <c:v>2.2999999999999998</c:v>
                </c:pt>
                <c:pt idx="60">
                  <c:v>2</c:v>
                </c:pt>
                <c:pt idx="61">
                  <c:v>2</c:v>
                </c:pt>
                <c:pt idx="62">
                  <c:v>1.6</c:v>
                </c:pt>
                <c:pt idx="63">
                  <c:v>1.6</c:v>
                </c:pt>
                <c:pt idx="64">
                  <c:v>1.2</c:v>
                </c:pt>
                <c:pt idx="65">
                  <c:v>1.4000000000000001</c:v>
                </c:pt>
                <c:pt idx="66">
                  <c:v>1.2</c:v>
                </c:pt>
                <c:pt idx="67">
                  <c:v>1.2</c:v>
                </c:pt>
                <c:pt idx="68">
                  <c:v>1.0999999999999999</c:v>
                </c:pt>
                <c:pt idx="69">
                  <c:v>1</c:v>
                </c:pt>
                <c:pt idx="70">
                  <c:v>0.89999999999999991</c:v>
                </c:pt>
                <c:pt idx="71">
                  <c:v>0.70000000000000007</c:v>
                </c:pt>
                <c:pt idx="72">
                  <c:v>0.70000000000000007</c:v>
                </c:pt>
                <c:pt idx="73">
                  <c:v>0.8</c:v>
                </c:pt>
                <c:pt idx="74">
                  <c:v>1</c:v>
                </c:pt>
                <c:pt idx="75">
                  <c:v>1.0999999999999999</c:v>
                </c:pt>
                <c:pt idx="76">
                  <c:v>1.2</c:v>
                </c:pt>
                <c:pt idx="77">
                  <c:v>1.3</c:v>
                </c:pt>
                <c:pt idx="78">
                  <c:v>0.6</c:v>
                </c:pt>
                <c:pt idx="79">
                  <c:v>0.5</c:v>
                </c:pt>
                <c:pt idx="80">
                  <c:v>0.4</c:v>
                </c:pt>
                <c:pt idx="81">
                  <c:v>0.4</c:v>
                </c:pt>
                <c:pt idx="82">
                  <c:v>0.2</c:v>
                </c:pt>
                <c:pt idx="83">
                  <c:v>0.2</c:v>
                </c:pt>
                <c:pt idx="84">
                  <c:v>0.2</c:v>
                </c:pt>
                <c:pt idx="85">
                  <c:v>0</c:v>
                </c:pt>
                <c:pt idx="86">
                  <c:v>-0.2</c:v>
                </c:pt>
                <c:pt idx="87">
                  <c:v>-0.1</c:v>
                </c:pt>
                <c:pt idx="88">
                  <c:v>-0.2</c:v>
                </c:pt>
                <c:pt idx="89">
                  <c:v>0.2</c:v>
                </c:pt>
                <c:pt idx="90">
                  <c:v>0.2</c:v>
                </c:pt>
                <c:pt idx="91">
                  <c:v>0</c:v>
                </c:pt>
                <c:pt idx="92">
                  <c:v>0.1</c:v>
                </c:pt>
                <c:pt idx="93">
                  <c:v>0</c:v>
                </c:pt>
                <c:pt idx="94">
                  <c:v>0</c:v>
                </c:pt>
                <c:pt idx="95">
                  <c:v>0.2</c:v>
                </c:pt>
                <c:pt idx="96">
                  <c:v>0.3</c:v>
                </c:pt>
                <c:pt idx="97">
                  <c:v>0.3</c:v>
                </c:pt>
                <c:pt idx="98">
                  <c:v>0.1</c:v>
                </c:pt>
                <c:pt idx="99">
                  <c:v>-0.1</c:v>
                </c:pt>
                <c:pt idx="100">
                  <c:v>-0.3</c:v>
                </c:pt>
                <c:pt idx="101">
                  <c:v>-0.4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285-4527-A078-00ED2AE0E72F}"/>
            </c:ext>
          </c:extLst>
        </c:ser>
        <c:ser>
          <c:idx val="6"/>
          <c:order val="6"/>
          <c:tx>
            <c:strRef>
              <c:f>'[Global countries inflation.xlsx]Historical Values'!$M$19</c:f>
              <c:strCache>
                <c:ptCount val="1"/>
                <c:pt idx="0">
                  <c:v>US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Ref>
              <c:f>'[Global countries inflation.xlsx]Historical Values'!$F$20:$F$121</c:f>
              <c:numCache>
                <c:formatCode>m/d/yyyy</c:formatCode>
                <c:ptCount val="102"/>
                <c:pt idx="0">
                  <c:v>45107</c:v>
                </c:pt>
                <c:pt idx="1">
                  <c:v>45077</c:v>
                </c:pt>
                <c:pt idx="2">
                  <c:v>45046</c:v>
                </c:pt>
                <c:pt idx="3">
                  <c:v>45016</c:v>
                </c:pt>
                <c:pt idx="4">
                  <c:v>44985</c:v>
                </c:pt>
                <c:pt idx="5">
                  <c:v>44957</c:v>
                </c:pt>
                <c:pt idx="6">
                  <c:v>44926</c:v>
                </c:pt>
                <c:pt idx="7">
                  <c:v>44895</c:v>
                </c:pt>
                <c:pt idx="8">
                  <c:v>44865</c:v>
                </c:pt>
                <c:pt idx="9">
                  <c:v>44834</c:v>
                </c:pt>
                <c:pt idx="10">
                  <c:v>44804</c:v>
                </c:pt>
                <c:pt idx="11">
                  <c:v>44773</c:v>
                </c:pt>
                <c:pt idx="12">
                  <c:v>44742</c:v>
                </c:pt>
                <c:pt idx="13">
                  <c:v>44712</c:v>
                </c:pt>
                <c:pt idx="14">
                  <c:v>44681</c:v>
                </c:pt>
                <c:pt idx="15">
                  <c:v>44651</c:v>
                </c:pt>
                <c:pt idx="16">
                  <c:v>44620</c:v>
                </c:pt>
                <c:pt idx="17">
                  <c:v>44592</c:v>
                </c:pt>
                <c:pt idx="18">
                  <c:v>44561</c:v>
                </c:pt>
                <c:pt idx="19">
                  <c:v>44530</c:v>
                </c:pt>
                <c:pt idx="20">
                  <c:v>44500</c:v>
                </c:pt>
                <c:pt idx="21">
                  <c:v>44469</c:v>
                </c:pt>
                <c:pt idx="22">
                  <c:v>44439</c:v>
                </c:pt>
                <c:pt idx="23">
                  <c:v>44408</c:v>
                </c:pt>
                <c:pt idx="24">
                  <c:v>44377</c:v>
                </c:pt>
                <c:pt idx="25">
                  <c:v>44347</c:v>
                </c:pt>
                <c:pt idx="26">
                  <c:v>44316</c:v>
                </c:pt>
                <c:pt idx="27">
                  <c:v>44286</c:v>
                </c:pt>
                <c:pt idx="28">
                  <c:v>44255</c:v>
                </c:pt>
                <c:pt idx="29">
                  <c:v>44227</c:v>
                </c:pt>
                <c:pt idx="30">
                  <c:v>44196</c:v>
                </c:pt>
                <c:pt idx="31">
                  <c:v>44165</c:v>
                </c:pt>
                <c:pt idx="32">
                  <c:v>44135</c:v>
                </c:pt>
                <c:pt idx="33">
                  <c:v>44104</c:v>
                </c:pt>
                <c:pt idx="34">
                  <c:v>44074</c:v>
                </c:pt>
                <c:pt idx="35">
                  <c:v>44043</c:v>
                </c:pt>
                <c:pt idx="36">
                  <c:v>44012</c:v>
                </c:pt>
                <c:pt idx="37">
                  <c:v>43982</c:v>
                </c:pt>
                <c:pt idx="38">
                  <c:v>43951</c:v>
                </c:pt>
                <c:pt idx="39">
                  <c:v>43921</c:v>
                </c:pt>
                <c:pt idx="40">
                  <c:v>43890</c:v>
                </c:pt>
                <c:pt idx="41">
                  <c:v>43861</c:v>
                </c:pt>
                <c:pt idx="42">
                  <c:v>43830</c:v>
                </c:pt>
                <c:pt idx="43">
                  <c:v>43799</c:v>
                </c:pt>
                <c:pt idx="44">
                  <c:v>43769</c:v>
                </c:pt>
                <c:pt idx="45">
                  <c:v>43738</c:v>
                </c:pt>
                <c:pt idx="46">
                  <c:v>43708</c:v>
                </c:pt>
                <c:pt idx="47">
                  <c:v>43677</c:v>
                </c:pt>
                <c:pt idx="48">
                  <c:v>43646</c:v>
                </c:pt>
                <c:pt idx="49">
                  <c:v>43616</c:v>
                </c:pt>
                <c:pt idx="50">
                  <c:v>43585</c:v>
                </c:pt>
                <c:pt idx="51">
                  <c:v>43555</c:v>
                </c:pt>
                <c:pt idx="52">
                  <c:v>43524</c:v>
                </c:pt>
                <c:pt idx="53">
                  <c:v>43496</c:v>
                </c:pt>
                <c:pt idx="54">
                  <c:v>43465</c:v>
                </c:pt>
                <c:pt idx="55">
                  <c:v>43434</c:v>
                </c:pt>
                <c:pt idx="56">
                  <c:v>43404</c:v>
                </c:pt>
                <c:pt idx="57">
                  <c:v>43373</c:v>
                </c:pt>
                <c:pt idx="58">
                  <c:v>43343</c:v>
                </c:pt>
                <c:pt idx="59">
                  <c:v>43312</c:v>
                </c:pt>
                <c:pt idx="60">
                  <c:v>43281</c:v>
                </c:pt>
                <c:pt idx="61">
                  <c:v>43251</c:v>
                </c:pt>
                <c:pt idx="62">
                  <c:v>43220</c:v>
                </c:pt>
                <c:pt idx="63">
                  <c:v>43190</c:v>
                </c:pt>
                <c:pt idx="64">
                  <c:v>43159</c:v>
                </c:pt>
                <c:pt idx="65">
                  <c:v>43131</c:v>
                </c:pt>
                <c:pt idx="66">
                  <c:v>43100</c:v>
                </c:pt>
                <c:pt idx="67">
                  <c:v>43069</c:v>
                </c:pt>
                <c:pt idx="68">
                  <c:v>43039</c:v>
                </c:pt>
                <c:pt idx="69">
                  <c:v>43008</c:v>
                </c:pt>
                <c:pt idx="70">
                  <c:v>42978</c:v>
                </c:pt>
                <c:pt idx="71">
                  <c:v>42947</c:v>
                </c:pt>
                <c:pt idx="72">
                  <c:v>42916</c:v>
                </c:pt>
                <c:pt idx="73">
                  <c:v>42886</c:v>
                </c:pt>
                <c:pt idx="74">
                  <c:v>42855</c:v>
                </c:pt>
                <c:pt idx="75">
                  <c:v>42825</c:v>
                </c:pt>
                <c:pt idx="76">
                  <c:v>42794</c:v>
                </c:pt>
                <c:pt idx="77">
                  <c:v>42766</c:v>
                </c:pt>
                <c:pt idx="78">
                  <c:v>42735</c:v>
                </c:pt>
                <c:pt idx="79">
                  <c:v>42704</c:v>
                </c:pt>
                <c:pt idx="80">
                  <c:v>42674</c:v>
                </c:pt>
                <c:pt idx="81">
                  <c:v>42643</c:v>
                </c:pt>
                <c:pt idx="82">
                  <c:v>42613</c:v>
                </c:pt>
                <c:pt idx="83">
                  <c:v>42582</c:v>
                </c:pt>
                <c:pt idx="84">
                  <c:v>42551</c:v>
                </c:pt>
                <c:pt idx="85">
                  <c:v>42521</c:v>
                </c:pt>
                <c:pt idx="86">
                  <c:v>42490</c:v>
                </c:pt>
                <c:pt idx="87">
                  <c:v>42460</c:v>
                </c:pt>
                <c:pt idx="88">
                  <c:v>42429</c:v>
                </c:pt>
                <c:pt idx="89">
                  <c:v>42400</c:v>
                </c:pt>
                <c:pt idx="90">
                  <c:v>42369</c:v>
                </c:pt>
                <c:pt idx="91">
                  <c:v>42338</c:v>
                </c:pt>
                <c:pt idx="92">
                  <c:v>42308</c:v>
                </c:pt>
                <c:pt idx="93">
                  <c:v>42277</c:v>
                </c:pt>
                <c:pt idx="94">
                  <c:v>42247</c:v>
                </c:pt>
                <c:pt idx="95">
                  <c:v>42216</c:v>
                </c:pt>
                <c:pt idx="96">
                  <c:v>42185</c:v>
                </c:pt>
                <c:pt idx="97">
                  <c:v>42155</c:v>
                </c:pt>
                <c:pt idx="98">
                  <c:v>42124</c:v>
                </c:pt>
                <c:pt idx="99">
                  <c:v>42094</c:v>
                </c:pt>
                <c:pt idx="100">
                  <c:v>42063</c:v>
                </c:pt>
                <c:pt idx="101">
                  <c:v>42035</c:v>
                </c:pt>
              </c:numCache>
            </c:numRef>
          </c:cat>
          <c:val>
            <c:numRef>
              <c:f>'[Global countries inflation.xlsx]Historical Values'!$M$20:$M$121</c:f>
              <c:numCache>
                <c:formatCode>General</c:formatCode>
                <c:ptCount val="102"/>
                <c:pt idx="0">
                  <c:v>3</c:v>
                </c:pt>
                <c:pt idx="1">
                  <c:v>4</c:v>
                </c:pt>
                <c:pt idx="2">
                  <c:v>4.9000000000000004</c:v>
                </c:pt>
                <c:pt idx="3">
                  <c:v>5</c:v>
                </c:pt>
                <c:pt idx="4">
                  <c:v>6</c:v>
                </c:pt>
                <c:pt idx="5">
                  <c:v>6.4</c:v>
                </c:pt>
                <c:pt idx="6">
                  <c:v>6.5</c:v>
                </c:pt>
                <c:pt idx="7">
                  <c:v>7.1</c:v>
                </c:pt>
                <c:pt idx="8">
                  <c:v>7.7</c:v>
                </c:pt>
                <c:pt idx="9">
                  <c:v>8.1999999999999993</c:v>
                </c:pt>
                <c:pt idx="10">
                  <c:v>8.3000000000000007</c:v>
                </c:pt>
                <c:pt idx="11">
                  <c:v>8.5</c:v>
                </c:pt>
                <c:pt idx="12">
                  <c:v>9.1</c:v>
                </c:pt>
                <c:pt idx="13">
                  <c:v>8.6</c:v>
                </c:pt>
                <c:pt idx="14">
                  <c:v>8.3000000000000007</c:v>
                </c:pt>
                <c:pt idx="15">
                  <c:v>8.5</c:v>
                </c:pt>
                <c:pt idx="16">
                  <c:v>7.9</c:v>
                </c:pt>
                <c:pt idx="17">
                  <c:v>7.5</c:v>
                </c:pt>
                <c:pt idx="18">
                  <c:v>7</c:v>
                </c:pt>
                <c:pt idx="19">
                  <c:v>6.8</c:v>
                </c:pt>
                <c:pt idx="20">
                  <c:v>6.2</c:v>
                </c:pt>
                <c:pt idx="21">
                  <c:v>5.4</c:v>
                </c:pt>
                <c:pt idx="22">
                  <c:v>5.3</c:v>
                </c:pt>
                <c:pt idx="23">
                  <c:v>5.4</c:v>
                </c:pt>
                <c:pt idx="24">
                  <c:v>5.4</c:v>
                </c:pt>
                <c:pt idx="25">
                  <c:v>5</c:v>
                </c:pt>
                <c:pt idx="26">
                  <c:v>4.2</c:v>
                </c:pt>
                <c:pt idx="27">
                  <c:v>2.6</c:v>
                </c:pt>
                <c:pt idx="28">
                  <c:v>1.7</c:v>
                </c:pt>
                <c:pt idx="29">
                  <c:v>1.4</c:v>
                </c:pt>
                <c:pt idx="30">
                  <c:v>1.4</c:v>
                </c:pt>
                <c:pt idx="31">
                  <c:v>1.2</c:v>
                </c:pt>
                <c:pt idx="32">
                  <c:v>1.2</c:v>
                </c:pt>
                <c:pt idx="33">
                  <c:v>1.4</c:v>
                </c:pt>
                <c:pt idx="34">
                  <c:v>1.3</c:v>
                </c:pt>
                <c:pt idx="35">
                  <c:v>1</c:v>
                </c:pt>
                <c:pt idx="36">
                  <c:v>0.6</c:v>
                </c:pt>
                <c:pt idx="37">
                  <c:v>0.1</c:v>
                </c:pt>
                <c:pt idx="38">
                  <c:v>0.3</c:v>
                </c:pt>
                <c:pt idx="39">
                  <c:v>1.5</c:v>
                </c:pt>
                <c:pt idx="40">
                  <c:v>2.2999999999999998</c:v>
                </c:pt>
                <c:pt idx="41">
                  <c:v>2.5</c:v>
                </c:pt>
                <c:pt idx="42">
                  <c:v>2.2999999999999998</c:v>
                </c:pt>
                <c:pt idx="43">
                  <c:v>2.1</c:v>
                </c:pt>
                <c:pt idx="44">
                  <c:v>1.8</c:v>
                </c:pt>
                <c:pt idx="45">
                  <c:v>1.7</c:v>
                </c:pt>
                <c:pt idx="46">
                  <c:v>1.7</c:v>
                </c:pt>
                <c:pt idx="47">
                  <c:v>1.8</c:v>
                </c:pt>
                <c:pt idx="48">
                  <c:v>1.6</c:v>
                </c:pt>
                <c:pt idx="49">
                  <c:v>1.8</c:v>
                </c:pt>
                <c:pt idx="50">
                  <c:v>2</c:v>
                </c:pt>
                <c:pt idx="51">
                  <c:v>1.9</c:v>
                </c:pt>
                <c:pt idx="52">
                  <c:v>1.5</c:v>
                </c:pt>
                <c:pt idx="53">
                  <c:v>1.6</c:v>
                </c:pt>
                <c:pt idx="54">
                  <c:v>1.9</c:v>
                </c:pt>
                <c:pt idx="55">
                  <c:v>2.2000000000000002</c:v>
                </c:pt>
                <c:pt idx="56">
                  <c:v>2.5</c:v>
                </c:pt>
                <c:pt idx="57">
                  <c:v>2.2999999999999998</c:v>
                </c:pt>
                <c:pt idx="58">
                  <c:v>2.7</c:v>
                </c:pt>
                <c:pt idx="59">
                  <c:v>2.9</c:v>
                </c:pt>
                <c:pt idx="60">
                  <c:v>2.9</c:v>
                </c:pt>
                <c:pt idx="61">
                  <c:v>2.8</c:v>
                </c:pt>
                <c:pt idx="62">
                  <c:v>2.5</c:v>
                </c:pt>
                <c:pt idx="63">
                  <c:v>2.4</c:v>
                </c:pt>
                <c:pt idx="64">
                  <c:v>2.2000000000000002</c:v>
                </c:pt>
                <c:pt idx="65">
                  <c:v>2.1</c:v>
                </c:pt>
                <c:pt idx="66">
                  <c:v>2.1</c:v>
                </c:pt>
                <c:pt idx="67">
                  <c:v>2.2000000000000002</c:v>
                </c:pt>
                <c:pt idx="68">
                  <c:v>2</c:v>
                </c:pt>
                <c:pt idx="69">
                  <c:v>2.2000000000000002</c:v>
                </c:pt>
                <c:pt idx="70">
                  <c:v>1.9</c:v>
                </c:pt>
                <c:pt idx="71">
                  <c:v>1.7</c:v>
                </c:pt>
                <c:pt idx="72">
                  <c:v>1.6</c:v>
                </c:pt>
                <c:pt idx="73">
                  <c:v>1.9</c:v>
                </c:pt>
                <c:pt idx="74">
                  <c:v>2.2000000000000002</c:v>
                </c:pt>
                <c:pt idx="75">
                  <c:v>2.4</c:v>
                </c:pt>
                <c:pt idx="76">
                  <c:v>2.7</c:v>
                </c:pt>
                <c:pt idx="77">
                  <c:v>2.5</c:v>
                </c:pt>
                <c:pt idx="78">
                  <c:v>2.1</c:v>
                </c:pt>
                <c:pt idx="79">
                  <c:v>1.7</c:v>
                </c:pt>
                <c:pt idx="80">
                  <c:v>1.6</c:v>
                </c:pt>
                <c:pt idx="81">
                  <c:v>1.5</c:v>
                </c:pt>
                <c:pt idx="82">
                  <c:v>1.1000000000000001</c:v>
                </c:pt>
                <c:pt idx="83">
                  <c:v>0.8</c:v>
                </c:pt>
                <c:pt idx="84">
                  <c:v>1</c:v>
                </c:pt>
                <c:pt idx="85">
                  <c:v>1</c:v>
                </c:pt>
                <c:pt idx="86">
                  <c:v>1.1000000000000001</c:v>
                </c:pt>
                <c:pt idx="87">
                  <c:v>0.9</c:v>
                </c:pt>
                <c:pt idx="88">
                  <c:v>1</c:v>
                </c:pt>
                <c:pt idx="89">
                  <c:v>1.4</c:v>
                </c:pt>
                <c:pt idx="90">
                  <c:v>0.7</c:v>
                </c:pt>
                <c:pt idx="91">
                  <c:v>0.5</c:v>
                </c:pt>
                <c:pt idx="92">
                  <c:v>0.2</c:v>
                </c:pt>
                <c:pt idx="93">
                  <c:v>0</c:v>
                </c:pt>
                <c:pt idx="94">
                  <c:v>0.2</c:v>
                </c:pt>
                <c:pt idx="95">
                  <c:v>0.2</c:v>
                </c:pt>
                <c:pt idx="96">
                  <c:v>0.1</c:v>
                </c:pt>
                <c:pt idx="97">
                  <c:v>0</c:v>
                </c:pt>
                <c:pt idx="98">
                  <c:v>-0.2</c:v>
                </c:pt>
                <c:pt idx="99">
                  <c:v>-0.1</c:v>
                </c:pt>
                <c:pt idx="100">
                  <c:v>0</c:v>
                </c:pt>
                <c:pt idx="101">
                  <c:v>-0.1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285-4527-A078-00ED2AE0E72F}"/>
            </c:ext>
          </c:extLst>
        </c:ser>
        <c:ser>
          <c:idx val="7"/>
          <c:order val="7"/>
          <c:tx>
            <c:strRef>
              <c:f>'[Global countries inflation.xlsx]Historical Values'!$N$19</c:f>
              <c:strCache>
                <c:ptCount val="1"/>
                <c:pt idx="0">
                  <c:v>UK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'[Global countries inflation.xlsx]Historical Values'!$F$20:$F$121</c:f>
              <c:numCache>
                <c:formatCode>m/d/yyyy</c:formatCode>
                <c:ptCount val="102"/>
                <c:pt idx="0">
                  <c:v>45107</c:v>
                </c:pt>
                <c:pt idx="1">
                  <c:v>45077</c:v>
                </c:pt>
                <c:pt idx="2">
                  <c:v>45046</c:v>
                </c:pt>
                <c:pt idx="3">
                  <c:v>45016</c:v>
                </c:pt>
                <c:pt idx="4">
                  <c:v>44985</c:v>
                </c:pt>
                <c:pt idx="5">
                  <c:v>44957</c:v>
                </c:pt>
                <c:pt idx="6">
                  <c:v>44926</c:v>
                </c:pt>
                <c:pt idx="7">
                  <c:v>44895</c:v>
                </c:pt>
                <c:pt idx="8">
                  <c:v>44865</c:v>
                </c:pt>
                <c:pt idx="9">
                  <c:v>44834</c:v>
                </c:pt>
                <c:pt idx="10">
                  <c:v>44804</c:v>
                </c:pt>
                <c:pt idx="11">
                  <c:v>44773</c:v>
                </c:pt>
                <c:pt idx="12">
                  <c:v>44742</c:v>
                </c:pt>
                <c:pt idx="13">
                  <c:v>44712</c:v>
                </c:pt>
                <c:pt idx="14">
                  <c:v>44681</c:v>
                </c:pt>
                <c:pt idx="15">
                  <c:v>44651</c:v>
                </c:pt>
                <c:pt idx="16">
                  <c:v>44620</c:v>
                </c:pt>
                <c:pt idx="17">
                  <c:v>44592</c:v>
                </c:pt>
                <c:pt idx="18">
                  <c:v>44561</c:v>
                </c:pt>
                <c:pt idx="19">
                  <c:v>44530</c:v>
                </c:pt>
                <c:pt idx="20">
                  <c:v>44500</c:v>
                </c:pt>
                <c:pt idx="21">
                  <c:v>44469</c:v>
                </c:pt>
                <c:pt idx="22">
                  <c:v>44439</c:v>
                </c:pt>
                <c:pt idx="23">
                  <c:v>44408</c:v>
                </c:pt>
                <c:pt idx="24">
                  <c:v>44377</c:v>
                </c:pt>
                <c:pt idx="25">
                  <c:v>44347</c:v>
                </c:pt>
                <c:pt idx="26">
                  <c:v>44316</c:v>
                </c:pt>
                <c:pt idx="27">
                  <c:v>44286</c:v>
                </c:pt>
                <c:pt idx="28">
                  <c:v>44255</c:v>
                </c:pt>
                <c:pt idx="29">
                  <c:v>44227</c:v>
                </c:pt>
                <c:pt idx="30">
                  <c:v>44196</c:v>
                </c:pt>
                <c:pt idx="31">
                  <c:v>44165</c:v>
                </c:pt>
                <c:pt idx="32">
                  <c:v>44135</c:v>
                </c:pt>
                <c:pt idx="33">
                  <c:v>44104</c:v>
                </c:pt>
                <c:pt idx="34">
                  <c:v>44074</c:v>
                </c:pt>
                <c:pt idx="35">
                  <c:v>44043</c:v>
                </c:pt>
                <c:pt idx="36">
                  <c:v>44012</c:v>
                </c:pt>
                <c:pt idx="37">
                  <c:v>43982</c:v>
                </c:pt>
                <c:pt idx="38">
                  <c:v>43951</c:v>
                </c:pt>
                <c:pt idx="39">
                  <c:v>43921</c:v>
                </c:pt>
                <c:pt idx="40">
                  <c:v>43890</c:v>
                </c:pt>
                <c:pt idx="41">
                  <c:v>43861</c:v>
                </c:pt>
                <c:pt idx="42">
                  <c:v>43830</c:v>
                </c:pt>
                <c:pt idx="43">
                  <c:v>43799</c:v>
                </c:pt>
                <c:pt idx="44">
                  <c:v>43769</c:v>
                </c:pt>
                <c:pt idx="45">
                  <c:v>43738</c:v>
                </c:pt>
                <c:pt idx="46">
                  <c:v>43708</c:v>
                </c:pt>
                <c:pt idx="47">
                  <c:v>43677</c:v>
                </c:pt>
                <c:pt idx="48">
                  <c:v>43646</c:v>
                </c:pt>
                <c:pt idx="49">
                  <c:v>43616</c:v>
                </c:pt>
                <c:pt idx="50">
                  <c:v>43585</c:v>
                </c:pt>
                <c:pt idx="51">
                  <c:v>43555</c:v>
                </c:pt>
                <c:pt idx="52">
                  <c:v>43524</c:v>
                </c:pt>
                <c:pt idx="53">
                  <c:v>43496</c:v>
                </c:pt>
                <c:pt idx="54">
                  <c:v>43465</c:v>
                </c:pt>
                <c:pt idx="55">
                  <c:v>43434</c:v>
                </c:pt>
                <c:pt idx="56">
                  <c:v>43404</c:v>
                </c:pt>
                <c:pt idx="57">
                  <c:v>43373</c:v>
                </c:pt>
                <c:pt idx="58">
                  <c:v>43343</c:v>
                </c:pt>
                <c:pt idx="59">
                  <c:v>43312</c:v>
                </c:pt>
                <c:pt idx="60">
                  <c:v>43281</c:v>
                </c:pt>
                <c:pt idx="61">
                  <c:v>43251</c:v>
                </c:pt>
                <c:pt idx="62">
                  <c:v>43220</c:v>
                </c:pt>
                <c:pt idx="63">
                  <c:v>43190</c:v>
                </c:pt>
                <c:pt idx="64">
                  <c:v>43159</c:v>
                </c:pt>
                <c:pt idx="65">
                  <c:v>43131</c:v>
                </c:pt>
                <c:pt idx="66">
                  <c:v>43100</c:v>
                </c:pt>
                <c:pt idx="67">
                  <c:v>43069</c:v>
                </c:pt>
                <c:pt idx="68">
                  <c:v>43039</c:v>
                </c:pt>
                <c:pt idx="69">
                  <c:v>43008</c:v>
                </c:pt>
                <c:pt idx="70">
                  <c:v>42978</c:v>
                </c:pt>
                <c:pt idx="71">
                  <c:v>42947</c:v>
                </c:pt>
                <c:pt idx="72">
                  <c:v>42916</c:v>
                </c:pt>
                <c:pt idx="73">
                  <c:v>42886</c:v>
                </c:pt>
                <c:pt idx="74">
                  <c:v>42855</c:v>
                </c:pt>
                <c:pt idx="75">
                  <c:v>42825</c:v>
                </c:pt>
                <c:pt idx="76">
                  <c:v>42794</c:v>
                </c:pt>
                <c:pt idx="77">
                  <c:v>42766</c:v>
                </c:pt>
                <c:pt idx="78">
                  <c:v>42735</c:v>
                </c:pt>
                <c:pt idx="79">
                  <c:v>42704</c:v>
                </c:pt>
                <c:pt idx="80">
                  <c:v>42674</c:v>
                </c:pt>
                <c:pt idx="81">
                  <c:v>42643</c:v>
                </c:pt>
                <c:pt idx="82">
                  <c:v>42613</c:v>
                </c:pt>
                <c:pt idx="83">
                  <c:v>42582</c:v>
                </c:pt>
                <c:pt idx="84">
                  <c:v>42551</c:v>
                </c:pt>
                <c:pt idx="85">
                  <c:v>42521</c:v>
                </c:pt>
                <c:pt idx="86">
                  <c:v>42490</c:v>
                </c:pt>
                <c:pt idx="87">
                  <c:v>42460</c:v>
                </c:pt>
                <c:pt idx="88">
                  <c:v>42429</c:v>
                </c:pt>
                <c:pt idx="89">
                  <c:v>42400</c:v>
                </c:pt>
                <c:pt idx="90">
                  <c:v>42369</c:v>
                </c:pt>
                <c:pt idx="91">
                  <c:v>42338</c:v>
                </c:pt>
                <c:pt idx="92">
                  <c:v>42308</c:v>
                </c:pt>
                <c:pt idx="93">
                  <c:v>42277</c:v>
                </c:pt>
                <c:pt idx="94">
                  <c:v>42247</c:v>
                </c:pt>
                <c:pt idx="95">
                  <c:v>42216</c:v>
                </c:pt>
                <c:pt idx="96">
                  <c:v>42185</c:v>
                </c:pt>
                <c:pt idx="97">
                  <c:v>42155</c:v>
                </c:pt>
                <c:pt idx="98">
                  <c:v>42124</c:v>
                </c:pt>
                <c:pt idx="99">
                  <c:v>42094</c:v>
                </c:pt>
                <c:pt idx="100">
                  <c:v>42063</c:v>
                </c:pt>
                <c:pt idx="101">
                  <c:v>42035</c:v>
                </c:pt>
              </c:numCache>
            </c:numRef>
          </c:cat>
          <c:val>
            <c:numRef>
              <c:f>'[Global countries inflation.xlsx]Historical Values'!$N$20:$N$121</c:f>
              <c:numCache>
                <c:formatCode>General</c:formatCode>
                <c:ptCount val="102"/>
                <c:pt idx="0">
                  <c:v>7.9</c:v>
                </c:pt>
                <c:pt idx="1">
                  <c:v>8.6999999999999993</c:v>
                </c:pt>
                <c:pt idx="2">
                  <c:v>8.6999999999999993</c:v>
                </c:pt>
                <c:pt idx="3">
                  <c:v>10.1</c:v>
                </c:pt>
                <c:pt idx="4">
                  <c:v>10.4</c:v>
                </c:pt>
                <c:pt idx="5">
                  <c:v>10.1</c:v>
                </c:pt>
                <c:pt idx="6">
                  <c:v>10.5</c:v>
                </c:pt>
                <c:pt idx="7">
                  <c:v>10.7</c:v>
                </c:pt>
                <c:pt idx="8">
                  <c:v>11.1</c:v>
                </c:pt>
                <c:pt idx="9">
                  <c:v>10.1</c:v>
                </c:pt>
                <c:pt idx="10">
                  <c:v>9.9</c:v>
                </c:pt>
                <c:pt idx="11">
                  <c:v>10.1</c:v>
                </c:pt>
                <c:pt idx="12">
                  <c:v>9.4</c:v>
                </c:pt>
                <c:pt idx="13">
                  <c:v>9.1</c:v>
                </c:pt>
                <c:pt idx="14">
                  <c:v>9</c:v>
                </c:pt>
                <c:pt idx="15">
                  <c:v>7</c:v>
                </c:pt>
                <c:pt idx="16">
                  <c:v>6.2</c:v>
                </c:pt>
                <c:pt idx="17">
                  <c:v>5.5</c:v>
                </c:pt>
                <c:pt idx="18">
                  <c:v>5.4</c:v>
                </c:pt>
                <c:pt idx="19">
                  <c:v>5.0999999999999996</c:v>
                </c:pt>
                <c:pt idx="20">
                  <c:v>4.2</c:v>
                </c:pt>
                <c:pt idx="21">
                  <c:v>3.1</c:v>
                </c:pt>
                <c:pt idx="22">
                  <c:v>3.2</c:v>
                </c:pt>
                <c:pt idx="23">
                  <c:v>2</c:v>
                </c:pt>
                <c:pt idx="24">
                  <c:v>2.5</c:v>
                </c:pt>
                <c:pt idx="25">
                  <c:v>2.1</c:v>
                </c:pt>
                <c:pt idx="26">
                  <c:v>1.5</c:v>
                </c:pt>
                <c:pt idx="27">
                  <c:v>0.7</c:v>
                </c:pt>
                <c:pt idx="28">
                  <c:v>0.4</c:v>
                </c:pt>
                <c:pt idx="29">
                  <c:v>0.7</c:v>
                </c:pt>
                <c:pt idx="30">
                  <c:v>0.6</c:v>
                </c:pt>
                <c:pt idx="31">
                  <c:v>0.3</c:v>
                </c:pt>
                <c:pt idx="32">
                  <c:v>0.7</c:v>
                </c:pt>
                <c:pt idx="33">
                  <c:v>0.5</c:v>
                </c:pt>
                <c:pt idx="34">
                  <c:v>0.2</c:v>
                </c:pt>
                <c:pt idx="35">
                  <c:v>1</c:v>
                </c:pt>
                <c:pt idx="36">
                  <c:v>0.6</c:v>
                </c:pt>
                <c:pt idx="37">
                  <c:v>0.5</c:v>
                </c:pt>
                <c:pt idx="38">
                  <c:v>0.8</c:v>
                </c:pt>
                <c:pt idx="39">
                  <c:v>1.5</c:v>
                </c:pt>
                <c:pt idx="40">
                  <c:v>1.7</c:v>
                </c:pt>
                <c:pt idx="41">
                  <c:v>1.8</c:v>
                </c:pt>
                <c:pt idx="42">
                  <c:v>1.3</c:v>
                </c:pt>
                <c:pt idx="43">
                  <c:v>1.5</c:v>
                </c:pt>
                <c:pt idx="44">
                  <c:v>1.5</c:v>
                </c:pt>
                <c:pt idx="45">
                  <c:v>1.7</c:v>
                </c:pt>
                <c:pt idx="46">
                  <c:v>1.7</c:v>
                </c:pt>
                <c:pt idx="47">
                  <c:v>2.1</c:v>
                </c:pt>
                <c:pt idx="48">
                  <c:v>2</c:v>
                </c:pt>
                <c:pt idx="49">
                  <c:v>2</c:v>
                </c:pt>
                <c:pt idx="50">
                  <c:v>2.1</c:v>
                </c:pt>
                <c:pt idx="51">
                  <c:v>1.9</c:v>
                </c:pt>
                <c:pt idx="52">
                  <c:v>1.9</c:v>
                </c:pt>
                <c:pt idx="53">
                  <c:v>1.8</c:v>
                </c:pt>
                <c:pt idx="54">
                  <c:v>2.1</c:v>
                </c:pt>
                <c:pt idx="55">
                  <c:v>2.2999999999999998</c:v>
                </c:pt>
                <c:pt idx="56">
                  <c:v>2.4</c:v>
                </c:pt>
                <c:pt idx="57">
                  <c:v>2.4</c:v>
                </c:pt>
                <c:pt idx="58">
                  <c:v>2.7</c:v>
                </c:pt>
                <c:pt idx="59">
                  <c:v>2.5</c:v>
                </c:pt>
                <c:pt idx="60">
                  <c:v>2.4</c:v>
                </c:pt>
                <c:pt idx="61">
                  <c:v>2.4</c:v>
                </c:pt>
                <c:pt idx="62">
                  <c:v>2.4</c:v>
                </c:pt>
                <c:pt idx="63">
                  <c:v>2.5</c:v>
                </c:pt>
                <c:pt idx="64">
                  <c:v>2.7</c:v>
                </c:pt>
                <c:pt idx="65">
                  <c:v>3</c:v>
                </c:pt>
                <c:pt idx="66">
                  <c:v>3</c:v>
                </c:pt>
                <c:pt idx="67">
                  <c:v>3.1</c:v>
                </c:pt>
                <c:pt idx="68">
                  <c:v>3</c:v>
                </c:pt>
                <c:pt idx="69">
                  <c:v>3</c:v>
                </c:pt>
                <c:pt idx="70">
                  <c:v>2.9</c:v>
                </c:pt>
                <c:pt idx="71">
                  <c:v>2.6</c:v>
                </c:pt>
                <c:pt idx="72">
                  <c:v>2.6</c:v>
                </c:pt>
                <c:pt idx="73">
                  <c:v>2.9</c:v>
                </c:pt>
                <c:pt idx="74">
                  <c:v>2.7</c:v>
                </c:pt>
                <c:pt idx="75">
                  <c:v>2.2999999999999998</c:v>
                </c:pt>
                <c:pt idx="76">
                  <c:v>2.2999999999999998</c:v>
                </c:pt>
                <c:pt idx="77">
                  <c:v>1.8</c:v>
                </c:pt>
                <c:pt idx="78">
                  <c:v>1.6</c:v>
                </c:pt>
                <c:pt idx="79">
                  <c:v>1.2</c:v>
                </c:pt>
                <c:pt idx="80">
                  <c:v>0.9</c:v>
                </c:pt>
                <c:pt idx="81">
                  <c:v>1</c:v>
                </c:pt>
                <c:pt idx="82">
                  <c:v>0.6</c:v>
                </c:pt>
                <c:pt idx="83">
                  <c:v>0.6</c:v>
                </c:pt>
                <c:pt idx="84">
                  <c:v>0.5</c:v>
                </c:pt>
                <c:pt idx="85">
                  <c:v>0.3</c:v>
                </c:pt>
                <c:pt idx="86">
                  <c:v>0.3</c:v>
                </c:pt>
                <c:pt idx="87">
                  <c:v>0.5</c:v>
                </c:pt>
                <c:pt idx="88">
                  <c:v>0.3</c:v>
                </c:pt>
                <c:pt idx="89">
                  <c:v>0.3</c:v>
                </c:pt>
                <c:pt idx="90">
                  <c:v>0.2</c:v>
                </c:pt>
                <c:pt idx="91">
                  <c:v>0.1</c:v>
                </c:pt>
                <c:pt idx="92">
                  <c:v>-0.1</c:v>
                </c:pt>
                <c:pt idx="93">
                  <c:v>-0.1</c:v>
                </c:pt>
                <c:pt idx="94">
                  <c:v>0</c:v>
                </c:pt>
                <c:pt idx="95">
                  <c:v>0.1</c:v>
                </c:pt>
                <c:pt idx="96">
                  <c:v>0</c:v>
                </c:pt>
                <c:pt idx="97">
                  <c:v>0.1</c:v>
                </c:pt>
                <c:pt idx="98">
                  <c:v>-0.1</c:v>
                </c:pt>
                <c:pt idx="99">
                  <c:v>0</c:v>
                </c:pt>
                <c:pt idx="100">
                  <c:v>0</c:v>
                </c:pt>
                <c:pt idx="101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285-4527-A078-00ED2AE0E7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6288672"/>
        <c:axId val="949702816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'[Global countries inflation.xlsx]Historical Values'!$J$19</c15:sqref>
                        </c15:formulaRef>
                      </c:ext>
                    </c:extLst>
                    <c:strCache>
                      <c:ptCount val="1"/>
                      <c:pt idx="0">
                        <c:v>Russia</c:v>
                      </c:pt>
                    </c:strCache>
                  </c:strRef>
                </c:tx>
                <c:spPr>
                  <a:ln w="28575" cap="rnd">
                    <a:solidFill>
                      <a:srgbClr val="FFC00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'[Global countries inflation.xlsx]Historical Values'!$F$20:$F$121</c15:sqref>
                        </c15:formulaRef>
                      </c:ext>
                    </c:extLst>
                    <c:numCache>
                      <c:formatCode>m/d/yyyy</c:formatCode>
                      <c:ptCount val="102"/>
                      <c:pt idx="0">
                        <c:v>45107</c:v>
                      </c:pt>
                      <c:pt idx="1">
                        <c:v>45077</c:v>
                      </c:pt>
                      <c:pt idx="2">
                        <c:v>45046</c:v>
                      </c:pt>
                      <c:pt idx="3">
                        <c:v>45016</c:v>
                      </c:pt>
                      <c:pt idx="4">
                        <c:v>44985</c:v>
                      </c:pt>
                      <c:pt idx="5">
                        <c:v>44957</c:v>
                      </c:pt>
                      <c:pt idx="6">
                        <c:v>44926</c:v>
                      </c:pt>
                      <c:pt idx="7">
                        <c:v>44895</c:v>
                      </c:pt>
                      <c:pt idx="8">
                        <c:v>44865</c:v>
                      </c:pt>
                      <c:pt idx="9">
                        <c:v>44834</c:v>
                      </c:pt>
                      <c:pt idx="10">
                        <c:v>44804</c:v>
                      </c:pt>
                      <c:pt idx="11">
                        <c:v>44773</c:v>
                      </c:pt>
                      <c:pt idx="12">
                        <c:v>44742</c:v>
                      </c:pt>
                      <c:pt idx="13">
                        <c:v>44712</c:v>
                      </c:pt>
                      <c:pt idx="14">
                        <c:v>44681</c:v>
                      </c:pt>
                      <c:pt idx="15">
                        <c:v>44651</c:v>
                      </c:pt>
                      <c:pt idx="16">
                        <c:v>44620</c:v>
                      </c:pt>
                      <c:pt idx="17">
                        <c:v>44592</c:v>
                      </c:pt>
                      <c:pt idx="18">
                        <c:v>44561</c:v>
                      </c:pt>
                      <c:pt idx="19">
                        <c:v>44530</c:v>
                      </c:pt>
                      <c:pt idx="20">
                        <c:v>44500</c:v>
                      </c:pt>
                      <c:pt idx="21">
                        <c:v>44469</c:v>
                      </c:pt>
                      <c:pt idx="22">
                        <c:v>44439</c:v>
                      </c:pt>
                      <c:pt idx="23">
                        <c:v>44408</c:v>
                      </c:pt>
                      <c:pt idx="24">
                        <c:v>44377</c:v>
                      </c:pt>
                      <c:pt idx="25">
                        <c:v>44347</c:v>
                      </c:pt>
                      <c:pt idx="26">
                        <c:v>44316</c:v>
                      </c:pt>
                      <c:pt idx="27">
                        <c:v>44286</c:v>
                      </c:pt>
                      <c:pt idx="28">
                        <c:v>44255</c:v>
                      </c:pt>
                      <c:pt idx="29">
                        <c:v>44227</c:v>
                      </c:pt>
                      <c:pt idx="30">
                        <c:v>44196</c:v>
                      </c:pt>
                      <c:pt idx="31">
                        <c:v>44165</c:v>
                      </c:pt>
                      <c:pt idx="32">
                        <c:v>44135</c:v>
                      </c:pt>
                      <c:pt idx="33">
                        <c:v>44104</c:v>
                      </c:pt>
                      <c:pt idx="34">
                        <c:v>44074</c:v>
                      </c:pt>
                      <c:pt idx="35">
                        <c:v>44043</c:v>
                      </c:pt>
                      <c:pt idx="36">
                        <c:v>44012</c:v>
                      </c:pt>
                      <c:pt idx="37">
                        <c:v>43982</c:v>
                      </c:pt>
                      <c:pt idx="38">
                        <c:v>43951</c:v>
                      </c:pt>
                      <c:pt idx="39">
                        <c:v>43921</c:v>
                      </c:pt>
                      <c:pt idx="40">
                        <c:v>43890</c:v>
                      </c:pt>
                      <c:pt idx="41">
                        <c:v>43861</c:v>
                      </c:pt>
                      <c:pt idx="42">
                        <c:v>43830</c:v>
                      </c:pt>
                      <c:pt idx="43">
                        <c:v>43799</c:v>
                      </c:pt>
                      <c:pt idx="44">
                        <c:v>43769</c:v>
                      </c:pt>
                      <c:pt idx="45">
                        <c:v>43738</c:v>
                      </c:pt>
                      <c:pt idx="46">
                        <c:v>43708</c:v>
                      </c:pt>
                      <c:pt idx="47">
                        <c:v>43677</c:v>
                      </c:pt>
                      <c:pt idx="48">
                        <c:v>43646</c:v>
                      </c:pt>
                      <c:pt idx="49">
                        <c:v>43616</c:v>
                      </c:pt>
                      <c:pt idx="50">
                        <c:v>43585</c:v>
                      </c:pt>
                      <c:pt idx="51">
                        <c:v>43555</c:v>
                      </c:pt>
                      <c:pt idx="52">
                        <c:v>43524</c:v>
                      </c:pt>
                      <c:pt idx="53">
                        <c:v>43496</c:v>
                      </c:pt>
                      <c:pt idx="54">
                        <c:v>43465</c:v>
                      </c:pt>
                      <c:pt idx="55">
                        <c:v>43434</c:v>
                      </c:pt>
                      <c:pt idx="56">
                        <c:v>43404</c:v>
                      </c:pt>
                      <c:pt idx="57">
                        <c:v>43373</c:v>
                      </c:pt>
                      <c:pt idx="58">
                        <c:v>43343</c:v>
                      </c:pt>
                      <c:pt idx="59">
                        <c:v>43312</c:v>
                      </c:pt>
                      <c:pt idx="60">
                        <c:v>43281</c:v>
                      </c:pt>
                      <c:pt idx="61">
                        <c:v>43251</c:v>
                      </c:pt>
                      <c:pt idx="62">
                        <c:v>43220</c:v>
                      </c:pt>
                      <c:pt idx="63">
                        <c:v>43190</c:v>
                      </c:pt>
                      <c:pt idx="64">
                        <c:v>43159</c:v>
                      </c:pt>
                      <c:pt idx="65">
                        <c:v>43131</c:v>
                      </c:pt>
                      <c:pt idx="66">
                        <c:v>43100</c:v>
                      </c:pt>
                      <c:pt idx="67">
                        <c:v>43069</c:v>
                      </c:pt>
                      <c:pt idx="68">
                        <c:v>43039</c:v>
                      </c:pt>
                      <c:pt idx="69">
                        <c:v>43008</c:v>
                      </c:pt>
                      <c:pt idx="70">
                        <c:v>42978</c:v>
                      </c:pt>
                      <c:pt idx="71">
                        <c:v>42947</c:v>
                      </c:pt>
                      <c:pt idx="72">
                        <c:v>42916</c:v>
                      </c:pt>
                      <c:pt idx="73">
                        <c:v>42886</c:v>
                      </c:pt>
                      <c:pt idx="74">
                        <c:v>42855</c:v>
                      </c:pt>
                      <c:pt idx="75">
                        <c:v>42825</c:v>
                      </c:pt>
                      <c:pt idx="76">
                        <c:v>42794</c:v>
                      </c:pt>
                      <c:pt idx="77">
                        <c:v>42766</c:v>
                      </c:pt>
                      <c:pt idx="78">
                        <c:v>42735</c:v>
                      </c:pt>
                      <c:pt idx="79">
                        <c:v>42704</c:v>
                      </c:pt>
                      <c:pt idx="80">
                        <c:v>42674</c:v>
                      </c:pt>
                      <c:pt idx="81">
                        <c:v>42643</c:v>
                      </c:pt>
                      <c:pt idx="82">
                        <c:v>42613</c:v>
                      </c:pt>
                      <c:pt idx="83">
                        <c:v>42582</c:v>
                      </c:pt>
                      <c:pt idx="84">
                        <c:v>42551</c:v>
                      </c:pt>
                      <c:pt idx="85">
                        <c:v>42521</c:v>
                      </c:pt>
                      <c:pt idx="86">
                        <c:v>42490</c:v>
                      </c:pt>
                      <c:pt idx="87">
                        <c:v>42460</c:v>
                      </c:pt>
                      <c:pt idx="88">
                        <c:v>42429</c:v>
                      </c:pt>
                      <c:pt idx="89">
                        <c:v>42400</c:v>
                      </c:pt>
                      <c:pt idx="90">
                        <c:v>42369</c:v>
                      </c:pt>
                      <c:pt idx="91">
                        <c:v>42338</c:v>
                      </c:pt>
                      <c:pt idx="92">
                        <c:v>42308</c:v>
                      </c:pt>
                      <c:pt idx="93">
                        <c:v>42277</c:v>
                      </c:pt>
                      <c:pt idx="94">
                        <c:v>42247</c:v>
                      </c:pt>
                      <c:pt idx="95">
                        <c:v>42216</c:v>
                      </c:pt>
                      <c:pt idx="96">
                        <c:v>42185</c:v>
                      </c:pt>
                      <c:pt idx="97">
                        <c:v>42155</c:v>
                      </c:pt>
                      <c:pt idx="98">
                        <c:v>42124</c:v>
                      </c:pt>
                      <c:pt idx="99">
                        <c:v>42094</c:v>
                      </c:pt>
                      <c:pt idx="100">
                        <c:v>42063</c:v>
                      </c:pt>
                      <c:pt idx="101">
                        <c:v>42035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'[Global countries inflation.xlsx]Historical Values'!$J$20:$J$121</c15:sqref>
                        </c15:formulaRef>
                      </c:ext>
                    </c:extLst>
                    <c:numCache>
                      <c:formatCode>General</c:formatCode>
                      <c:ptCount val="102"/>
                      <c:pt idx="0">
                        <c:v>3.2</c:v>
                      </c:pt>
                      <c:pt idx="1">
                        <c:v>2.5</c:v>
                      </c:pt>
                      <c:pt idx="2">
                        <c:v>2.2999999999999998</c:v>
                      </c:pt>
                      <c:pt idx="3">
                        <c:v>3.5</c:v>
                      </c:pt>
                      <c:pt idx="4">
                        <c:v>11</c:v>
                      </c:pt>
                      <c:pt idx="5">
                        <c:v>11.8</c:v>
                      </c:pt>
                      <c:pt idx="6">
                        <c:v>11.9</c:v>
                      </c:pt>
                      <c:pt idx="7">
                        <c:v>12</c:v>
                      </c:pt>
                      <c:pt idx="8">
                        <c:v>12.6</c:v>
                      </c:pt>
                      <c:pt idx="9">
                        <c:v>13.7</c:v>
                      </c:pt>
                      <c:pt idx="10">
                        <c:v>14.3</c:v>
                      </c:pt>
                      <c:pt idx="11">
                        <c:v>15.1</c:v>
                      </c:pt>
                      <c:pt idx="12">
                        <c:v>15.9</c:v>
                      </c:pt>
                      <c:pt idx="13">
                        <c:v>17.100000000000001</c:v>
                      </c:pt>
                      <c:pt idx="14">
                        <c:v>17.8</c:v>
                      </c:pt>
                      <c:pt idx="15">
                        <c:v>16.7</c:v>
                      </c:pt>
                      <c:pt idx="16">
                        <c:v>9.1999999999999993</c:v>
                      </c:pt>
                      <c:pt idx="17">
                        <c:v>8.6999999999999993</c:v>
                      </c:pt>
                      <c:pt idx="18">
                        <c:v>8.4</c:v>
                      </c:pt>
                      <c:pt idx="19">
                        <c:v>8.4</c:v>
                      </c:pt>
                      <c:pt idx="20">
                        <c:v>8.1</c:v>
                      </c:pt>
                      <c:pt idx="21">
                        <c:v>7.4</c:v>
                      </c:pt>
                      <c:pt idx="22">
                        <c:v>6.7</c:v>
                      </c:pt>
                      <c:pt idx="23">
                        <c:v>6.5</c:v>
                      </c:pt>
                      <c:pt idx="24">
                        <c:v>6.5</c:v>
                      </c:pt>
                      <c:pt idx="25">
                        <c:v>6</c:v>
                      </c:pt>
                      <c:pt idx="26">
                        <c:v>5.5</c:v>
                      </c:pt>
                      <c:pt idx="27">
                        <c:v>5.8</c:v>
                      </c:pt>
                      <c:pt idx="28">
                        <c:v>5.7</c:v>
                      </c:pt>
                      <c:pt idx="29">
                        <c:v>5.2</c:v>
                      </c:pt>
                      <c:pt idx="30">
                        <c:v>4.9000000000000004</c:v>
                      </c:pt>
                      <c:pt idx="31">
                        <c:v>4.4000000000000004</c:v>
                      </c:pt>
                      <c:pt idx="32">
                        <c:v>4</c:v>
                      </c:pt>
                      <c:pt idx="33">
                        <c:v>3.7</c:v>
                      </c:pt>
                      <c:pt idx="34">
                        <c:v>3.6</c:v>
                      </c:pt>
                      <c:pt idx="35">
                        <c:v>3.4</c:v>
                      </c:pt>
                      <c:pt idx="36">
                        <c:v>3.2</c:v>
                      </c:pt>
                      <c:pt idx="37">
                        <c:v>3</c:v>
                      </c:pt>
                      <c:pt idx="38">
                        <c:v>3.1</c:v>
                      </c:pt>
                      <c:pt idx="39">
                        <c:v>2.5</c:v>
                      </c:pt>
                      <c:pt idx="40">
                        <c:v>2.2999999999999998</c:v>
                      </c:pt>
                      <c:pt idx="41">
                        <c:v>2.4</c:v>
                      </c:pt>
                      <c:pt idx="42">
                        <c:v>3</c:v>
                      </c:pt>
                      <c:pt idx="43">
                        <c:v>3.5</c:v>
                      </c:pt>
                      <c:pt idx="44">
                        <c:v>3.8</c:v>
                      </c:pt>
                      <c:pt idx="45">
                        <c:v>4</c:v>
                      </c:pt>
                      <c:pt idx="46">
                        <c:v>4.3</c:v>
                      </c:pt>
                      <c:pt idx="47">
                        <c:v>4.5999999999999996</c:v>
                      </c:pt>
                      <c:pt idx="48">
                        <c:v>4.7</c:v>
                      </c:pt>
                      <c:pt idx="49">
                        <c:v>5.0999999999999996</c:v>
                      </c:pt>
                      <c:pt idx="50">
                        <c:v>5.2</c:v>
                      </c:pt>
                      <c:pt idx="51">
                        <c:v>5.3</c:v>
                      </c:pt>
                      <c:pt idx="52">
                        <c:v>5.2</c:v>
                      </c:pt>
                      <c:pt idx="53">
                        <c:v>5</c:v>
                      </c:pt>
                      <c:pt idx="54">
                        <c:v>4.2</c:v>
                      </c:pt>
                      <c:pt idx="55">
                        <c:v>3.8</c:v>
                      </c:pt>
                      <c:pt idx="56">
                        <c:v>3.5</c:v>
                      </c:pt>
                      <c:pt idx="57">
                        <c:v>3.4</c:v>
                      </c:pt>
                      <c:pt idx="58">
                        <c:v>3.1</c:v>
                      </c:pt>
                      <c:pt idx="59">
                        <c:v>2.5</c:v>
                      </c:pt>
                      <c:pt idx="60">
                        <c:v>2.2999999999999998</c:v>
                      </c:pt>
                      <c:pt idx="61">
                        <c:v>2.4</c:v>
                      </c:pt>
                      <c:pt idx="62">
                        <c:v>2.4</c:v>
                      </c:pt>
                      <c:pt idx="63">
                        <c:v>2.4</c:v>
                      </c:pt>
                      <c:pt idx="64">
                        <c:v>2.2000000000000002</c:v>
                      </c:pt>
                      <c:pt idx="65">
                        <c:v>2.2000000000000002</c:v>
                      </c:pt>
                      <c:pt idx="66">
                        <c:v>2.5</c:v>
                      </c:pt>
                      <c:pt idx="67">
                        <c:v>2.5</c:v>
                      </c:pt>
                      <c:pt idx="68">
                        <c:v>2.7</c:v>
                      </c:pt>
                      <c:pt idx="69">
                        <c:v>3</c:v>
                      </c:pt>
                      <c:pt idx="70">
                        <c:v>3.3</c:v>
                      </c:pt>
                      <c:pt idx="71">
                        <c:v>3.9</c:v>
                      </c:pt>
                      <c:pt idx="72">
                        <c:v>4.4000000000000004</c:v>
                      </c:pt>
                      <c:pt idx="73">
                        <c:v>4.0999999999999996</c:v>
                      </c:pt>
                      <c:pt idx="74">
                        <c:v>4.0999999999999996</c:v>
                      </c:pt>
                      <c:pt idx="75">
                        <c:v>4.3</c:v>
                      </c:pt>
                      <c:pt idx="76">
                        <c:v>4.5999999999999996</c:v>
                      </c:pt>
                      <c:pt idx="77">
                        <c:v>5</c:v>
                      </c:pt>
                      <c:pt idx="78">
                        <c:v>5.4</c:v>
                      </c:pt>
                      <c:pt idx="79">
                        <c:v>5.8</c:v>
                      </c:pt>
                      <c:pt idx="80">
                        <c:v>6.1</c:v>
                      </c:pt>
                      <c:pt idx="81">
                        <c:v>6.4</c:v>
                      </c:pt>
                      <c:pt idx="82">
                        <c:v>6.9</c:v>
                      </c:pt>
                      <c:pt idx="83">
                        <c:v>7.2</c:v>
                      </c:pt>
                      <c:pt idx="84">
                        <c:v>7.5</c:v>
                      </c:pt>
                      <c:pt idx="85">
                        <c:v>7.3</c:v>
                      </c:pt>
                      <c:pt idx="86">
                        <c:v>7.3</c:v>
                      </c:pt>
                      <c:pt idx="87">
                        <c:v>7.3</c:v>
                      </c:pt>
                      <c:pt idx="88">
                        <c:v>8.1</c:v>
                      </c:pt>
                      <c:pt idx="89">
                        <c:v>9.8000000000000007</c:v>
                      </c:pt>
                      <c:pt idx="90">
                        <c:v>12.9</c:v>
                      </c:pt>
                      <c:pt idx="91">
                        <c:v>15</c:v>
                      </c:pt>
                      <c:pt idx="92">
                        <c:v>15.6</c:v>
                      </c:pt>
                      <c:pt idx="93">
                        <c:v>15.7</c:v>
                      </c:pt>
                      <c:pt idx="94">
                        <c:v>15.8</c:v>
                      </c:pt>
                      <c:pt idx="95">
                        <c:v>15.6</c:v>
                      </c:pt>
                      <c:pt idx="96">
                        <c:v>15.3</c:v>
                      </c:pt>
                      <c:pt idx="97">
                        <c:v>15.8</c:v>
                      </c:pt>
                      <c:pt idx="98">
                        <c:v>16.399999999999999</c:v>
                      </c:pt>
                      <c:pt idx="99">
                        <c:v>16.899999999999999</c:v>
                      </c:pt>
                      <c:pt idx="100">
                        <c:v>16.7</c:v>
                      </c:pt>
                      <c:pt idx="101">
                        <c:v>15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9-9285-4527-A078-00ED2AE0E72F}"/>
                  </c:ext>
                </c:extLst>
              </c15:ser>
            </c15:filteredLineSeries>
          </c:ext>
        </c:extLst>
      </c:lineChart>
      <c:dateAx>
        <c:axId val="1646288672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low"/>
        <c:spPr>
          <a:noFill/>
          <a:ln w="9525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49702816"/>
        <c:crosses val="autoZero"/>
        <c:auto val="1"/>
        <c:lblOffset val="100"/>
        <c:baseTimeUnit val="months"/>
        <c:majorUnit val="12"/>
        <c:majorTimeUnit val="months"/>
      </c:dateAx>
      <c:valAx>
        <c:axId val="9497028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Per cent</a:t>
                </a:r>
              </a:p>
            </c:rich>
          </c:tx>
          <c:layout>
            <c:manualLayout>
              <c:xMode val="edge"/>
              <c:yMode val="edge"/>
              <c:x val="1.5495683281987938E-2"/>
              <c:y val="0.505610514720176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46288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1"/>
        <c:delete val="1"/>
      </c:legendEntry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>
                <a:solidFill>
                  <a:schemeClr val="tx1"/>
                </a:solidFill>
                <a:latin typeface="+mj-lt"/>
              </a:rPr>
              <a:t>Global </a:t>
            </a:r>
            <a:r>
              <a:rPr lang="en-AU" sz="2000" b="1" baseline="0">
                <a:solidFill>
                  <a:schemeClr val="tx1"/>
                </a:solidFill>
                <a:latin typeface="+mj-lt"/>
              </a:rPr>
              <a:t>Demand</a:t>
            </a:r>
            <a:endParaRPr lang="en-AU" sz="2000" b="1">
              <a:solidFill>
                <a:schemeClr val="tx1"/>
              </a:solidFill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081619640242435"/>
          <c:y val="0.21365797858783231"/>
          <c:w val="0.56492636185152789"/>
          <c:h val="0.7381769511785532"/>
        </c:manualLayout>
      </c:layout>
      <c:pieChart>
        <c:varyColors val="1"/>
        <c:ser>
          <c:idx val="0"/>
          <c:order val="0"/>
          <c:tx>
            <c:strRef>
              <c:f>'Table 2'!$Y$9</c:f>
              <c:strCache>
                <c:ptCount val="1"/>
                <c:pt idx="0">
                  <c:v>Demand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10-4F26-ACE6-5FBD6B35D06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10-4F26-ACE6-5FBD6B35D065}"/>
              </c:ext>
            </c:extLst>
          </c:dPt>
          <c:dLbls>
            <c:dLbl>
              <c:idx val="0"/>
              <c:layout>
                <c:manualLayout>
                  <c:x val="4.0652785524533587E-2"/>
                  <c:y val="-7.019360357554471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China, </a:t>
                    </a:r>
                    <a:fld id="{4F7FA032-A910-465E-90BB-F04C00B3A4BA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810-4F26-ACE6-5FBD6B35D065}"/>
                </c:ext>
              </c:extLst>
            </c:dLbl>
            <c:dLbl>
              <c:idx val="1"/>
              <c:layout>
                <c:manualLayout>
                  <c:x val="-1.9197033246565652E-2"/>
                  <c:y val="2.4982023242763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Other, </a:t>
                    </a:r>
                    <a:fld id="{52AC61BD-4E8E-43D5-B36E-69D53AF139A7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810-4F26-ACE6-5FBD6B35D0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'Table 2'!$X$10:$X$11</c:f>
              <c:strCache>
                <c:ptCount val="2"/>
                <c:pt idx="0">
                  <c:v>China</c:v>
                </c:pt>
                <c:pt idx="1">
                  <c:v>Ex-China</c:v>
                </c:pt>
              </c:strCache>
            </c:strRef>
          </c:cat>
          <c:val>
            <c:numRef>
              <c:f>'Table 2'!$Y$10:$Y$11</c:f>
              <c:numCache>
                <c:formatCode>0%</c:formatCode>
                <c:ptCount val="2"/>
                <c:pt idx="0">
                  <c:v>0.73469387755102045</c:v>
                </c:pt>
                <c:pt idx="1">
                  <c:v>0.26530612244897955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10-4F26-ACE6-5FBD6B35D06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>
                <a:solidFill>
                  <a:schemeClr val="tx1"/>
                </a:solidFill>
                <a:latin typeface="+mj-lt"/>
              </a:rPr>
              <a:t>Global </a:t>
            </a:r>
            <a:r>
              <a:rPr lang="en-AU" sz="2000" b="1" baseline="0">
                <a:solidFill>
                  <a:schemeClr val="tx1"/>
                </a:solidFill>
                <a:latin typeface="+mj-lt"/>
              </a:rPr>
              <a:t>Supply</a:t>
            </a:r>
            <a:endParaRPr lang="en-AU" sz="2000" b="1">
              <a:solidFill>
                <a:schemeClr val="tx1"/>
              </a:solidFill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629009030900678"/>
          <c:y val="0.21365797858783231"/>
          <c:w val="0.53356013103585131"/>
          <c:h val="0.74153823433119337"/>
        </c:manualLayout>
      </c:layout>
      <c:pieChart>
        <c:varyColors val="1"/>
        <c:ser>
          <c:idx val="0"/>
          <c:order val="0"/>
          <c:tx>
            <c:strRef>
              <c:f>'Table 2'!$Y$9</c:f>
              <c:strCache>
                <c:ptCount val="1"/>
                <c:pt idx="0">
                  <c:v>Demand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A0-4F7B-868C-03224E4CA5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A0-4F7B-868C-03224E4CA5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9A0-4F7B-868C-03224E4CA5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9A0-4F7B-868C-03224E4CA5C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9A0-4F7B-868C-03224E4CA5C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Australia, </a:t>
                    </a:r>
                    <a:fld id="{13AC0DEB-1B89-438B-A61E-12CE60AAC647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9A0-4F7B-868C-03224E4CA5C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Brazil,</a:t>
                    </a:r>
                    <a:fld id="{77FC2AFF-A76A-4C7F-B05D-AFA8E771B6EC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9A0-4F7B-868C-03224E4CA5C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Canada,</a:t>
                    </a:r>
                    <a:r>
                      <a:rPr lang="en-US" baseline="0"/>
                      <a:t> </a:t>
                    </a:r>
                    <a:fld id="{1F55A38B-BA79-4263-BF02-543A7C4E942D}" type="VALUE">
                      <a:rPr lang="en-US"/>
                      <a:pPr/>
                      <a:t>[VALUE]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9A0-4F7B-868C-03224E4CA5C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South</a:t>
                    </a:r>
                    <a:r>
                      <a:rPr lang="en-US" baseline="0"/>
                      <a:t> Africa, </a:t>
                    </a:r>
                    <a:fld id="{04BF6767-42FF-4D36-8FF6-57FDAF7F9F22}" type="VALUE">
                      <a:rPr lang="en-US"/>
                      <a:pPr/>
                      <a:t>[VALUE]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9A0-4F7B-868C-03224E4CA5CA}"/>
                </c:ext>
              </c:extLst>
            </c:dLbl>
            <c:dLbl>
              <c:idx val="4"/>
              <c:layout>
                <c:manualLayout>
                  <c:x val="0"/>
                  <c:y val="7.377115838144916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Other,</a:t>
                    </a:r>
                    <a:r>
                      <a:rPr lang="en-US" baseline="0"/>
                      <a:t> </a:t>
                    </a:r>
                    <a:fld id="{EBC01D33-ECE8-4D2C-9BD0-B2D52CB82EFF}" type="VALUE">
                      <a:rPr lang="en-US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9A0-4F7B-868C-03224E4CA5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'Table 2'!$X$13:$X$17</c:f>
              <c:strCache>
                <c:ptCount val="5"/>
                <c:pt idx="0">
                  <c:v>Australia</c:v>
                </c:pt>
                <c:pt idx="1">
                  <c:v>Brazil</c:v>
                </c:pt>
                <c:pt idx="2">
                  <c:v>South Africa</c:v>
                </c:pt>
                <c:pt idx="3">
                  <c:v>Canada</c:v>
                </c:pt>
                <c:pt idx="4">
                  <c:v>Other</c:v>
                </c:pt>
              </c:strCache>
            </c:strRef>
          </c:cat>
          <c:val>
            <c:numRef>
              <c:f>'Table 2'!$Y$13:$Y$17</c:f>
              <c:numCache>
                <c:formatCode>0%</c:formatCode>
                <c:ptCount val="5"/>
                <c:pt idx="0">
                  <c:v>0.56462585034013602</c:v>
                </c:pt>
                <c:pt idx="1">
                  <c:v>0.23252937538651824</c:v>
                </c:pt>
                <c:pt idx="2">
                  <c:v>3.7105751391465679E-2</c:v>
                </c:pt>
                <c:pt idx="3">
                  <c:v>3.7105751391465679E-2</c:v>
                </c:pt>
                <c:pt idx="4">
                  <c:v>0.12306740878169449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9A0-4F7B-868C-03224E4CA5C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>
                <a:solidFill>
                  <a:srgbClr val="11274B"/>
                </a:solidFill>
                <a:latin typeface="+mj-lt"/>
              </a:rPr>
              <a:t>WA Retail Trade</a:t>
            </a:r>
          </a:p>
          <a:p>
            <a:pPr>
              <a:defRPr/>
            </a:pPr>
            <a:r>
              <a:rPr lang="en-AU">
                <a:solidFill>
                  <a:srgbClr val="11274B"/>
                </a:solidFill>
              </a:rPr>
              <a:t>Chain Volume Measures, SA</a:t>
            </a:r>
          </a:p>
        </c:rich>
      </c:tx>
      <c:layout>
        <c:manualLayout>
          <c:xMode val="edge"/>
          <c:yMode val="edge"/>
          <c:x val="0.32106068648266095"/>
          <c:y val="1.60963244613434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'[Retail Trade Master.xlsx]March 2023 (CVM)'!$A$141:$A$169</c:f>
              <c:numCache>
                <c:formatCode>mmm\-yyyy</c:formatCode>
                <c:ptCount val="29"/>
                <c:pt idx="0">
                  <c:v>42430</c:v>
                </c:pt>
                <c:pt idx="1">
                  <c:v>42522</c:v>
                </c:pt>
                <c:pt idx="2">
                  <c:v>42614</c:v>
                </c:pt>
                <c:pt idx="3">
                  <c:v>42705</c:v>
                </c:pt>
                <c:pt idx="4">
                  <c:v>42795</c:v>
                </c:pt>
                <c:pt idx="5">
                  <c:v>42887</c:v>
                </c:pt>
                <c:pt idx="6">
                  <c:v>42979</c:v>
                </c:pt>
                <c:pt idx="7">
                  <c:v>43070</c:v>
                </c:pt>
                <c:pt idx="8">
                  <c:v>43160</c:v>
                </c:pt>
                <c:pt idx="9">
                  <c:v>43252</c:v>
                </c:pt>
                <c:pt idx="10">
                  <c:v>43344</c:v>
                </c:pt>
                <c:pt idx="11">
                  <c:v>43435</c:v>
                </c:pt>
                <c:pt idx="12">
                  <c:v>43525</c:v>
                </c:pt>
                <c:pt idx="13">
                  <c:v>43617</c:v>
                </c:pt>
                <c:pt idx="14">
                  <c:v>43709</c:v>
                </c:pt>
                <c:pt idx="15">
                  <c:v>43800</c:v>
                </c:pt>
                <c:pt idx="16">
                  <c:v>43891</c:v>
                </c:pt>
                <c:pt idx="17">
                  <c:v>43983</c:v>
                </c:pt>
                <c:pt idx="18">
                  <c:v>44075</c:v>
                </c:pt>
                <c:pt idx="19">
                  <c:v>44166</c:v>
                </c:pt>
                <c:pt idx="20">
                  <c:v>44256</c:v>
                </c:pt>
                <c:pt idx="21">
                  <c:v>44348</c:v>
                </c:pt>
                <c:pt idx="22">
                  <c:v>44440</c:v>
                </c:pt>
                <c:pt idx="23">
                  <c:v>44531</c:v>
                </c:pt>
                <c:pt idx="24">
                  <c:v>44621</c:v>
                </c:pt>
                <c:pt idx="25">
                  <c:v>44713</c:v>
                </c:pt>
                <c:pt idx="26">
                  <c:v>44805</c:v>
                </c:pt>
                <c:pt idx="27">
                  <c:v>44896</c:v>
                </c:pt>
                <c:pt idx="28">
                  <c:v>44986</c:v>
                </c:pt>
              </c:numCache>
            </c:numRef>
          </c:cat>
          <c:val>
            <c:numRef>
              <c:f>'[Retail Trade Master.xlsx]March 2023 (CVM)'!$O$141:$O$169</c:f>
              <c:numCache>
                <c:formatCode>0.0;\-0.0;0.0;@</c:formatCode>
                <c:ptCount val="29"/>
                <c:pt idx="0">
                  <c:v>9242</c:v>
                </c:pt>
                <c:pt idx="1">
                  <c:v>9262.1</c:v>
                </c:pt>
                <c:pt idx="2">
                  <c:v>9211.7000000000007</c:v>
                </c:pt>
                <c:pt idx="3">
                  <c:v>9196.4</c:v>
                </c:pt>
                <c:pt idx="4">
                  <c:v>9214.5</c:v>
                </c:pt>
                <c:pt idx="5">
                  <c:v>9290.1</c:v>
                </c:pt>
                <c:pt idx="6">
                  <c:v>9277.1</c:v>
                </c:pt>
                <c:pt idx="7">
                  <c:v>9216.1</c:v>
                </c:pt>
                <c:pt idx="8">
                  <c:v>9181.5</c:v>
                </c:pt>
                <c:pt idx="9">
                  <c:v>9239.5</c:v>
                </c:pt>
                <c:pt idx="10">
                  <c:v>9091.7999999999993</c:v>
                </c:pt>
                <c:pt idx="11">
                  <c:v>9126.7999999999993</c:v>
                </c:pt>
                <c:pt idx="12">
                  <c:v>9113.7999999999993</c:v>
                </c:pt>
                <c:pt idx="13">
                  <c:v>9095.7000000000007</c:v>
                </c:pt>
                <c:pt idx="14">
                  <c:v>9174.7999999999993</c:v>
                </c:pt>
                <c:pt idx="15">
                  <c:v>9228.1</c:v>
                </c:pt>
                <c:pt idx="16">
                  <c:v>9362.5</c:v>
                </c:pt>
                <c:pt idx="17">
                  <c:v>9418.5</c:v>
                </c:pt>
                <c:pt idx="18">
                  <c:v>10319.9</c:v>
                </c:pt>
                <c:pt idx="19">
                  <c:v>10182.700000000001</c:v>
                </c:pt>
                <c:pt idx="20">
                  <c:v>10047.6</c:v>
                </c:pt>
                <c:pt idx="21">
                  <c:v>10160</c:v>
                </c:pt>
                <c:pt idx="22">
                  <c:v>10499.5</c:v>
                </c:pt>
                <c:pt idx="23">
                  <c:v>10636.5</c:v>
                </c:pt>
                <c:pt idx="24">
                  <c:v>10560.2</c:v>
                </c:pt>
                <c:pt idx="25">
                  <c:v>10673.6</c:v>
                </c:pt>
                <c:pt idx="26">
                  <c:v>10680.8</c:v>
                </c:pt>
                <c:pt idx="27">
                  <c:v>10650</c:v>
                </c:pt>
                <c:pt idx="28">
                  <c:v>10653.6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12-4110-B15A-521BC18C59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5768864"/>
        <c:axId val="1435762208"/>
      </c:lineChart>
      <c:dateAx>
        <c:axId val="1435768864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nextTo"/>
        <c:spPr>
          <a:noFill/>
          <a:ln w="15875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5762208"/>
        <c:crosses val="autoZero"/>
        <c:auto val="1"/>
        <c:lblOffset val="100"/>
        <c:baseTimeUnit val="months"/>
        <c:majorUnit val="12"/>
        <c:majorTimeUnit val="months"/>
      </c:dateAx>
      <c:valAx>
        <c:axId val="14357622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AU" sz="1000" b="0" i="0" u="none" strike="noStrike" kern="1200" baseline="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000" b="0" i="0" u="none" strike="noStrike" kern="1200" baseline="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rPr>
                  <a:t>$ millions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AU" sz="1000" b="0" i="0" u="none" strike="noStrike" kern="1200" baseline="0" dirty="0" smtClean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576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 dirty="0">
                <a:solidFill>
                  <a:srgbClr val="11274B"/>
                </a:solidFill>
                <a:latin typeface="+mj-lt"/>
              </a:rPr>
              <a:t>WA Retail Trade</a:t>
            </a:r>
          </a:p>
          <a:p>
            <a:pPr>
              <a:defRPr/>
            </a:pPr>
            <a:r>
              <a:rPr lang="en-AU" dirty="0">
                <a:solidFill>
                  <a:srgbClr val="11274B"/>
                </a:solidFill>
              </a:rPr>
              <a:t>Current Prices, Seasonally Adjusted</a:t>
            </a:r>
          </a:p>
        </c:rich>
      </c:tx>
      <c:layout>
        <c:manualLayout>
          <c:xMode val="edge"/>
          <c:yMode val="edge"/>
          <c:x val="0.26430166312809628"/>
          <c:y val="1.60920617985856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'[Retail Trade Master.xlsx]May 2023'!$A$416:$A$504</c:f>
              <c:numCache>
                <c:formatCode>mmm\-yyyy</c:formatCode>
                <c:ptCount val="89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</c:numCache>
            </c:numRef>
          </c:cat>
          <c:val>
            <c:numRef>
              <c:f>'[Retail Trade Master.xlsx]May 2023'!$DB$416:$DB$504</c:f>
              <c:numCache>
                <c:formatCode>0.0;\-0.0;0.0;@</c:formatCode>
                <c:ptCount val="89"/>
                <c:pt idx="0">
                  <c:v>2820.4</c:v>
                </c:pt>
                <c:pt idx="1">
                  <c:v>2811.2</c:v>
                </c:pt>
                <c:pt idx="2">
                  <c:v>2836.9</c:v>
                </c:pt>
                <c:pt idx="3">
                  <c:v>2846.9</c:v>
                </c:pt>
                <c:pt idx="4">
                  <c:v>2817.2</c:v>
                </c:pt>
                <c:pt idx="5">
                  <c:v>2824.7</c:v>
                </c:pt>
                <c:pt idx="6">
                  <c:v>2828.1</c:v>
                </c:pt>
                <c:pt idx="7">
                  <c:v>2814.7</c:v>
                </c:pt>
                <c:pt idx="8">
                  <c:v>2844.4</c:v>
                </c:pt>
                <c:pt idx="9">
                  <c:v>2840.7</c:v>
                </c:pt>
                <c:pt idx="10">
                  <c:v>2819.6</c:v>
                </c:pt>
                <c:pt idx="11">
                  <c:v>2838.7</c:v>
                </c:pt>
                <c:pt idx="12">
                  <c:v>2835.8</c:v>
                </c:pt>
                <c:pt idx="13">
                  <c:v>2829.4</c:v>
                </c:pt>
                <c:pt idx="14">
                  <c:v>2840.3</c:v>
                </c:pt>
                <c:pt idx="15">
                  <c:v>2842.2</c:v>
                </c:pt>
                <c:pt idx="16">
                  <c:v>2846.1</c:v>
                </c:pt>
                <c:pt idx="17">
                  <c:v>2851.5</c:v>
                </c:pt>
                <c:pt idx="18">
                  <c:v>2854.1</c:v>
                </c:pt>
                <c:pt idx="19">
                  <c:v>2841.9</c:v>
                </c:pt>
                <c:pt idx="20">
                  <c:v>2815.8</c:v>
                </c:pt>
                <c:pt idx="21">
                  <c:v>2810.6</c:v>
                </c:pt>
                <c:pt idx="22">
                  <c:v>2838.5</c:v>
                </c:pt>
                <c:pt idx="23">
                  <c:v>2826.3</c:v>
                </c:pt>
                <c:pt idx="24">
                  <c:v>2827.5</c:v>
                </c:pt>
                <c:pt idx="25">
                  <c:v>2813.5</c:v>
                </c:pt>
                <c:pt idx="26">
                  <c:v>2821.3</c:v>
                </c:pt>
                <c:pt idx="27">
                  <c:v>2845</c:v>
                </c:pt>
                <c:pt idx="28">
                  <c:v>2834.1</c:v>
                </c:pt>
                <c:pt idx="29">
                  <c:v>2838.5</c:v>
                </c:pt>
                <c:pt idx="30">
                  <c:v>2802.6</c:v>
                </c:pt>
                <c:pt idx="31">
                  <c:v>2826.5</c:v>
                </c:pt>
                <c:pt idx="32">
                  <c:v>2821.3</c:v>
                </c:pt>
                <c:pt idx="33">
                  <c:v>2840.8</c:v>
                </c:pt>
                <c:pt idx="34">
                  <c:v>2846.6</c:v>
                </c:pt>
                <c:pt idx="35">
                  <c:v>2852.2</c:v>
                </c:pt>
                <c:pt idx="36">
                  <c:v>2850.5</c:v>
                </c:pt>
                <c:pt idx="37">
                  <c:v>2870.5</c:v>
                </c:pt>
                <c:pt idx="38">
                  <c:v>2851.1</c:v>
                </c:pt>
                <c:pt idx="39">
                  <c:v>2850.6</c:v>
                </c:pt>
                <c:pt idx="40">
                  <c:v>2865.2</c:v>
                </c:pt>
                <c:pt idx="41">
                  <c:v>2872</c:v>
                </c:pt>
                <c:pt idx="42">
                  <c:v>2898.7</c:v>
                </c:pt>
                <c:pt idx="43">
                  <c:v>2898.5</c:v>
                </c:pt>
                <c:pt idx="44">
                  <c:v>2917.4</c:v>
                </c:pt>
                <c:pt idx="45">
                  <c:v>2930.4</c:v>
                </c:pt>
                <c:pt idx="46">
                  <c:v>2929.2</c:v>
                </c:pt>
                <c:pt idx="47">
                  <c:v>2933.3</c:v>
                </c:pt>
                <c:pt idx="48">
                  <c:v>2904.7</c:v>
                </c:pt>
                <c:pt idx="49">
                  <c:v>2937.6</c:v>
                </c:pt>
                <c:pt idx="50">
                  <c:v>3223.2</c:v>
                </c:pt>
                <c:pt idx="51">
                  <c:v>2711.5</c:v>
                </c:pt>
                <c:pt idx="52">
                  <c:v>3227.5</c:v>
                </c:pt>
                <c:pt idx="53">
                  <c:v>3296</c:v>
                </c:pt>
                <c:pt idx="54">
                  <c:v>3447.4</c:v>
                </c:pt>
                <c:pt idx="55">
                  <c:v>3409.7</c:v>
                </c:pt>
                <c:pt idx="56">
                  <c:v>3356.6</c:v>
                </c:pt>
                <c:pt idx="57">
                  <c:v>3390.8</c:v>
                </c:pt>
                <c:pt idx="58">
                  <c:v>3401.9</c:v>
                </c:pt>
                <c:pt idx="59">
                  <c:v>3372.5</c:v>
                </c:pt>
                <c:pt idx="60">
                  <c:v>3428.1</c:v>
                </c:pt>
                <c:pt idx="61">
                  <c:v>3255.7</c:v>
                </c:pt>
                <c:pt idx="62">
                  <c:v>3425.6</c:v>
                </c:pt>
                <c:pt idx="63">
                  <c:v>3393.4</c:v>
                </c:pt>
                <c:pt idx="64">
                  <c:v>3426.2</c:v>
                </c:pt>
                <c:pt idx="65">
                  <c:v>3427</c:v>
                </c:pt>
                <c:pt idx="66">
                  <c:v>3463.2</c:v>
                </c:pt>
                <c:pt idx="67">
                  <c:v>3539.5</c:v>
                </c:pt>
                <c:pt idx="68">
                  <c:v>3596.3</c:v>
                </c:pt>
                <c:pt idx="69">
                  <c:v>3606</c:v>
                </c:pt>
                <c:pt idx="70">
                  <c:v>3638.8</c:v>
                </c:pt>
                <c:pt idx="71">
                  <c:v>3570.4</c:v>
                </c:pt>
                <c:pt idx="72">
                  <c:v>3699.2</c:v>
                </c:pt>
                <c:pt idx="73">
                  <c:v>3596.2</c:v>
                </c:pt>
                <c:pt idx="74">
                  <c:v>3663.2</c:v>
                </c:pt>
                <c:pt idx="75">
                  <c:v>3727.7</c:v>
                </c:pt>
                <c:pt idx="76">
                  <c:v>3753.7</c:v>
                </c:pt>
                <c:pt idx="77">
                  <c:v>3780.5</c:v>
                </c:pt>
                <c:pt idx="78">
                  <c:v>3824.4</c:v>
                </c:pt>
                <c:pt idx="79">
                  <c:v>3828.1</c:v>
                </c:pt>
                <c:pt idx="80">
                  <c:v>3871.7</c:v>
                </c:pt>
                <c:pt idx="81">
                  <c:v>3884.2</c:v>
                </c:pt>
                <c:pt idx="82">
                  <c:v>3968.5</c:v>
                </c:pt>
                <c:pt idx="83">
                  <c:v>3780</c:v>
                </c:pt>
                <c:pt idx="84">
                  <c:v>3878.4</c:v>
                </c:pt>
                <c:pt idx="85">
                  <c:v>3912.3</c:v>
                </c:pt>
                <c:pt idx="86">
                  <c:v>3924.3</c:v>
                </c:pt>
                <c:pt idx="87">
                  <c:v>3962.5</c:v>
                </c:pt>
                <c:pt idx="88">
                  <c:v>3968.7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EA-4389-9760-5E0B2B1910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26068560"/>
        <c:axId val="2026069392"/>
      </c:lineChart>
      <c:dateAx>
        <c:axId val="2026068560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nextTo"/>
        <c:spPr>
          <a:noFill/>
          <a:ln w="15875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6069392"/>
        <c:crosses val="autoZero"/>
        <c:auto val="1"/>
        <c:lblOffset val="100"/>
        <c:baseTimeUnit val="months"/>
        <c:majorUnit val="12"/>
        <c:majorTimeUnit val="months"/>
      </c:dateAx>
      <c:valAx>
        <c:axId val="2026069392"/>
        <c:scaling>
          <c:orientation val="minMax"/>
          <c:min val="24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dirty="0">
                    <a:solidFill>
                      <a:schemeClr val="tx2"/>
                    </a:solidFill>
                  </a:rPr>
                  <a:t>$ millions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6068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1600" b="1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the next 12 months, are you planning to do any of the following to save money?</a:t>
            </a:r>
          </a:p>
          <a:p>
            <a:pPr>
              <a:defRPr/>
            </a:pPr>
            <a:r>
              <a:rPr lang="en-AU" sz="1100" b="0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Proportion 'Agree'</a:t>
            </a:r>
            <a:r>
              <a:rPr lang="en-AU" sz="1100" b="0" baseline="0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each</a:t>
            </a:r>
            <a:endParaRPr lang="en-AU" sz="1050" b="0">
              <a:solidFill>
                <a:srgbClr val="1127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11274B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42100771336395149"/>
                  <c:y val="1.68308245935812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50" b="0" i="0" u="none" strike="noStrike" kern="1200" baseline="0">
                      <a:solidFill>
                        <a:srgbClr val="59595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491886402615924"/>
                      <c:h val="4.56285048419363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61E-467D-B4B3-2B864DD39FEF}"/>
                </c:ext>
              </c:extLst>
            </c:dLbl>
            <c:dLbl>
              <c:idx val="1"/>
              <c:layout>
                <c:manualLayout>
                  <c:x val="-0.55868288367243091"/>
                  <c:y val="-9.5439155463928663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50" b="0" i="0" u="none" strike="noStrike" kern="1200" baseline="0">
                      <a:solidFill>
                        <a:srgbClr val="59595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942490273911747"/>
                      <c:h val="4.56285048419363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61E-467D-B4B3-2B864DD39FEF}"/>
                </c:ext>
              </c:extLst>
            </c:dLbl>
            <c:dLbl>
              <c:idx val="2"/>
              <c:layout>
                <c:manualLayout>
                  <c:x val="-0.62955417419545845"/>
                  <c:y val="-1.428734513417622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50" b="0" i="0" u="none" strike="noStrike" kern="1200" baseline="0">
                      <a:solidFill>
                        <a:srgbClr val="59595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113388202008583"/>
                      <c:h val="4.562857142857142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61E-467D-B4B3-2B864DD39FEF}"/>
                </c:ext>
              </c:extLst>
            </c:dLbl>
            <c:dLbl>
              <c:idx val="3"/>
              <c:layout>
                <c:manualLayout>
                  <c:x val="-0.63273325141086201"/>
                  <c:y val="2.8570591187837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1050" b="0" i="0" u="none" strike="noStrike" kern="1200" baseline="0">
                      <a:solidFill>
                        <a:srgbClr val="59595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835035657313318"/>
                      <c:h val="7.13428571428571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61E-467D-B4B3-2B864DD39FEF}"/>
                </c:ext>
              </c:extLst>
            </c:dLbl>
            <c:dLbl>
              <c:idx val="4"/>
              <c:layout>
                <c:manualLayout>
                  <c:x val="-0.62847298767263748"/>
                  <c:y val="-2.602916126869001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50" b="0" i="0" u="none" strike="noStrike" kern="1200" baseline="0">
                      <a:solidFill>
                        <a:srgbClr val="59595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046815780660341"/>
                      <c:h val="5.99142857142857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61E-467D-B4B3-2B864DD39FEF}"/>
                </c:ext>
              </c:extLst>
            </c:dLbl>
            <c:dLbl>
              <c:idx val="5"/>
              <c:layout>
                <c:manualLayout>
                  <c:x val="-0.63746184929123961"/>
                  <c:y val="-1.42842708237906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50" b="0" i="0" u="none" strike="noStrike" kern="1200" baseline="0">
                      <a:solidFill>
                        <a:srgbClr val="59595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88961592723586"/>
                      <c:h val="4.4685714285714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61E-467D-B4B3-2B864DD39FEF}"/>
                </c:ext>
              </c:extLst>
            </c:dLbl>
            <c:dLbl>
              <c:idx val="6"/>
              <c:layout>
                <c:manualLayout>
                  <c:x val="-0.63182958037757708"/>
                  <c:y val="2.85716159579663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50" b="0" i="0" u="none" strike="noStrike" kern="1200" baseline="0">
                      <a:solidFill>
                        <a:srgbClr val="59595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57486076998013"/>
                      <c:h val="5.41999999999999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061E-467D-B4B3-2B864DD39FEF}"/>
                </c:ext>
              </c:extLst>
            </c:dLbl>
            <c:dLbl>
              <c:idx val="7"/>
              <c:layout>
                <c:manualLayout>
                  <c:x val="-0.63121645797030501"/>
                  <c:y val="-1.42852955939188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50" b="0" i="0" u="none" strike="noStrike" kern="1200" baseline="0">
                        <a:solidFill>
                          <a:srgbClr val="595959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0329895-D438-4982-9FE0-6582E01D5950}" type="CATEGORYNAME">
                      <a:rPr lang="en-US" sz="1050">
                        <a:solidFill>
                          <a:srgbClr val="595959"/>
                        </a:solidFill>
                      </a:rPr>
                      <a:pPr algn="r">
                        <a:defRPr sz="1050">
                          <a:solidFill>
                            <a:srgbClr val="595959"/>
                          </a:solidFill>
                        </a:defRPr>
                      </a:pPr>
                      <a:t>[CATEGORY NAME]</a:t>
                    </a:fld>
                    <a:r>
                      <a:rPr lang="en-US" sz="1050">
                        <a:solidFill>
                          <a:srgbClr val="595959"/>
                        </a:solidFill>
                      </a:rPr>
                      <a:t> 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50" b="0" i="0" u="none" strike="noStrike" kern="1200" baseline="0">
                      <a:solidFill>
                        <a:srgbClr val="59595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54225297271682"/>
                      <c:h val="6.182857142857141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61E-467D-B4B3-2B864DD39F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595959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'[Charts Data - CC June 2023.xlsx]Chart 5'!$A$8:$A$15</c:f>
              <c:strCache>
                <c:ptCount val="8"/>
                <c:pt idx="0">
                  <c:v>Share accommodation to split rent or mortgage payments</c:v>
                </c:pt>
                <c:pt idx="1">
                  <c:v>Nothing, I’m not planning to do anything to save money</c:v>
                </c:pt>
                <c:pt idx="2">
                  <c:v>Do more of my own home repairs, renovations etc</c:v>
                </c:pt>
                <c:pt idx="3">
                  <c:v>Limit travelling by car to reduce spending on fuel</c:v>
                </c:pt>
                <c:pt idx="4">
                  <c:v>Reduce spending on subscriptions and memberships</c:v>
                </c:pt>
                <c:pt idx="5">
                  <c:v>Reduce energy and/or water use</c:v>
                </c:pt>
                <c:pt idx="6">
                  <c:v>Purchase cheaper, more generic brands</c:v>
                </c:pt>
                <c:pt idx="7">
                  <c:v>Reduce spending on eating out</c:v>
                </c:pt>
              </c:strCache>
            </c:strRef>
          </c:cat>
          <c:val>
            <c:numRef>
              <c:f>'[Charts Data - CC June 2023.xlsx]Chart 5'!$B$8:$B$15</c:f>
              <c:numCache>
                <c:formatCode>0%</c:formatCode>
                <c:ptCount val="8"/>
                <c:pt idx="0">
                  <c:v>5.2299571681489999E-2</c:v>
                </c:pt>
                <c:pt idx="1">
                  <c:v>0.18962290210089999</c:v>
                </c:pt>
                <c:pt idx="2">
                  <c:v>0.2617231492423</c:v>
                </c:pt>
                <c:pt idx="3">
                  <c:v>0.30047156261620001</c:v>
                </c:pt>
                <c:pt idx="4">
                  <c:v>0.36797662134850001</c:v>
                </c:pt>
                <c:pt idx="5">
                  <c:v>0.41668600080730001</c:v>
                </c:pt>
                <c:pt idx="6">
                  <c:v>0.4706812324538</c:v>
                </c:pt>
                <c:pt idx="7">
                  <c:v>0.54306025181700002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61E-467D-B4B3-2B864DD39FE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98996335"/>
        <c:axId val="1099000079"/>
      </c:barChart>
      <c:catAx>
        <c:axId val="1098996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F1F2F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9000079"/>
        <c:crosses val="autoZero"/>
        <c:auto val="1"/>
        <c:lblAlgn val="r"/>
        <c:lblOffset val="100"/>
        <c:noMultiLvlLbl val="0"/>
      </c:catAx>
      <c:valAx>
        <c:axId val="1099000079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8996335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AU" sz="2000" b="1" i="0" u="none" strike="noStrike" kern="1200" spc="0" baseline="0">
                <a:solidFill>
                  <a:schemeClr val="accent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pPr>
            <a:r>
              <a:rPr lang="en-AU" sz="2000" b="1" i="0" u="none" strike="noStrike" kern="1200" spc="0" baseline="0">
                <a:solidFill>
                  <a:schemeClr val="accent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Barriers to Business Growth</a:t>
            </a:r>
          </a:p>
          <a:p>
            <a:pPr algn="ctr" rtl="0">
              <a:defRPr lang="en-AU" sz="2000" b="1">
                <a:solidFill>
                  <a:schemeClr val="accent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pPr>
            <a:r>
              <a:rPr lang="en-AU" sz="1400" b="0" i="0" u="none" strike="noStrike" kern="1200" spc="0" baseline="0">
                <a:solidFill>
                  <a:schemeClr val="accent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% of survey respondents reporting barrier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AU" sz="2000" b="1" i="0" u="none" strike="noStrike" kern="1200" spc="0" baseline="0">
              <a:solidFill>
                <a:schemeClr val="accent1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1192130980503193E-2"/>
          <c:y val="0.14545668445176291"/>
          <c:w val="0.81655658283596211"/>
          <c:h val="0.78691874929380512"/>
        </c:manualLayout>
      </c:layout>
      <c:lineChart>
        <c:grouping val="standard"/>
        <c:varyColors val="0"/>
        <c:ser>
          <c:idx val="0"/>
          <c:order val="0"/>
          <c:tx>
            <c:strRef>
              <c:f>'Time series charts'!$O$5</c:f>
              <c:strCache>
                <c:ptCount val="1"/>
                <c:pt idx="0">
                  <c:v>Skill shortages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ACC-4883-82E0-D7FEB6C19EE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ACC-4883-82E0-D7FEB6C19EE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ACC-4883-82E0-D7FEB6C19EE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CC-4883-82E0-D7FEB6C19EE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ACC-4883-82E0-D7FEB6C19EE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ACC-4883-82E0-D7FEB6C19EE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ACC-4883-82E0-D7FEB6C19EE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ACC-4883-82E0-D7FEB6C19EE1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0F155522-343B-485A-B3DE-7A8128AB97BE}" type="SERIESNAME">
                      <a:rPr lang="en-US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/>
                      <a:t>[SERIES NAME]</a:t>
                    </a:fld>
                    <a:endParaRPr lang="en-AU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5-BACC-4883-82E0-D7FEB6C19E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00" b="0" i="0" u="none" strike="noStrike" kern="1200" baseline="0">
                    <a:solidFill>
                      <a:srgbClr val="11274B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'Time series charts'!$N$7:$N$15</c:f>
              <c:numCache>
                <c:formatCode>mmm\-yy</c:formatCode>
                <c:ptCount val="9"/>
                <c:pt idx="0">
                  <c:v>44348</c:v>
                </c:pt>
                <c:pt idx="1">
                  <c:v>44440</c:v>
                </c:pt>
                <c:pt idx="2">
                  <c:v>44531</c:v>
                </c:pt>
                <c:pt idx="3">
                  <c:v>44621</c:v>
                </c:pt>
                <c:pt idx="4">
                  <c:v>44713</c:v>
                </c:pt>
                <c:pt idx="5">
                  <c:v>44805</c:v>
                </c:pt>
                <c:pt idx="6">
                  <c:v>44896</c:v>
                </c:pt>
                <c:pt idx="7">
                  <c:v>44986</c:v>
                </c:pt>
                <c:pt idx="8">
                  <c:v>45078</c:v>
                </c:pt>
              </c:numCache>
            </c:numRef>
          </c:cat>
          <c:val>
            <c:numRef>
              <c:f>'Time series charts'!$O$7:$O$15</c:f>
              <c:numCache>
                <c:formatCode>0%</c:formatCode>
                <c:ptCount val="9"/>
                <c:pt idx="0">
                  <c:v>0.77759999999999996</c:v>
                </c:pt>
                <c:pt idx="1">
                  <c:v>0.67410000000000003</c:v>
                </c:pt>
                <c:pt idx="2">
                  <c:v>0.77569999999999995</c:v>
                </c:pt>
                <c:pt idx="3">
                  <c:v>0.79039999999999999</c:v>
                </c:pt>
                <c:pt idx="4">
                  <c:v>0.80730000000000002</c:v>
                </c:pt>
                <c:pt idx="5">
                  <c:v>0.8377</c:v>
                </c:pt>
                <c:pt idx="6">
                  <c:v>0.81969999999999998</c:v>
                </c:pt>
                <c:pt idx="7">
                  <c:v>0.74629999999999996</c:v>
                </c:pt>
                <c:pt idx="8">
                  <c:v>0.75329999999999997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ACC-4883-82E0-D7FEB6C19EE1}"/>
            </c:ext>
          </c:extLst>
        </c:ser>
        <c:ser>
          <c:idx val="1"/>
          <c:order val="1"/>
          <c:tx>
            <c:strRef>
              <c:f>'Time series charts'!$P$5</c:f>
              <c:strCache>
                <c:ptCount val="1"/>
                <c:pt idx="0">
                  <c:v>Rising operating costs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ACC-4883-82E0-D7FEB6C19EE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ACC-4883-82E0-D7FEB6C19EE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ACC-4883-82E0-D7FEB6C19EE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ACC-4883-82E0-D7FEB6C19EE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ACC-4883-82E0-D7FEB6C19EE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ACC-4883-82E0-D7FEB6C19EE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ACC-4883-82E0-D7FEB6C19EE1}"/>
                </c:ext>
              </c:extLst>
            </c:dLbl>
            <c:dLbl>
              <c:idx val="7"/>
              <c:layout>
                <c:manualLayout>
                  <c:x val="0.10058028021560224"/>
                  <c:y val="-5.199443589574225E-2"/>
                </c:manualLayout>
              </c:layout>
              <c:tx>
                <c:rich>
                  <a:bodyPr/>
                  <a:lstStyle/>
                  <a:p>
                    <a:fld id="{DA625926-6FEC-41D3-B9A3-98CFD07D2B55}" type="SERIESNAME">
                      <a:rPr lang="en-US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/>
                      <a:t>[SERIES NAME]</a:t>
                    </a:fld>
                    <a:endParaRPr lang="en-AU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BACC-4883-82E0-D7FEB6C19EE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ACC-4883-82E0-D7FEB6C19E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rgbClr val="92D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'Time series charts'!$N$7:$N$15</c:f>
              <c:numCache>
                <c:formatCode>mmm\-yy</c:formatCode>
                <c:ptCount val="9"/>
                <c:pt idx="0">
                  <c:v>44348</c:v>
                </c:pt>
                <c:pt idx="1">
                  <c:v>44440</c:v>
                </c:pt>
                <c:pt idx="2">
                  <c:v>44531</c:v>
                </c:pt>
                <c:pt idx="3">
                  <c:v>44621</c:v>
                </c:pt>
                <c:pt idx="4">
                  <c:v>44713</c:v>
                </c:pt>
                <c:pt idx="5">
                  <c:v>44805</c:v>
                </c:pt>
                <c:pt idx="6">
                  <c:v>44896</c:v>
                </c:pt>
                <c:pt idx="7">
                  <c:v>44986</c:v>
                </c:pt>
                <c:pt idx="8">
                  <c:v>45078</c:v>
                </c:pt>
              </c:numCache>
            </c:numRef>
          </c:cat>
          <c:val>
            <c:numRef>
              <c:f>'Time series charts'!$P$7:$P$15</c:f>
              <c:numCache>
                <c:formatCode>0%</c:formatCode>
                <c:ptCount val="9"/>
                <c:pt idx="0">
                  <c:v>0.56310000000000004</c:v>
                </c:pt>
                <c:pt idx="1">
                  <c:v>0.59260000000000002</c:v>
                </c:pt>
                <c:pt idx="2">
                  <c:v>0.59560000000000002</c:v>
                </c:pt>
                <c:pt idx="3">
                  <c:v>0.68430000000000002</c:v>
                </c:pt>
                <c:pt idx="4">
                  <c:v>0.78410000000000002</c:v>
                </c:pt>
                <c:pt idx="5">
                  <c:v>0.79239999999999999</c:v>
                </c:pt>
                <c:pt idx="6">
                  <c:v>0.74650000000000005</c:v>
                </c:pt>
                <c:pt idx="7">
                  <c:v>0.74929999999999997</c:v>
                </c:pt>
                <c:pt idx="8">
                  <c:v>0.78620000000000001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BACC-4883-82E0-D7FEB6C19EE1}"/>
            </c:ext>
          </c:extLst>
        </c:ser>
        <c:ser>
          <c:idx val="2"/>
          <c:order val="2"/>
          <c:tx>
            <c:strRef>
              <c:f>'Time series charts'!$Q$5</c:f>
              <c:strCache>
                <c:ptCount val="1"/>
                <c:pt idx="0">
                  <c:v>Supply chain disruptions</c:v>
                </c:pt>
              </c:strCache>
            </c:strRef>
          </c:tx>
          <c:spPr>
            <a:ln w="28575" cap="rnd">
              <a:solidFill>
                <a:srgbClr val="3698CC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ACC-4883-82E0-D7FEB6C19EE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ACC-4883-82E0-D7FEB6C19EE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ACC-4883-82E0-D7FEB6C19EE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ACC-4883-82E0-D7FEB6C19EE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ACC-4883-82E0-D7FEB6C19EE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ACC-4883-82E0-D7FEB6C19EE1}"/>
                </c:ext>
              </c:extLst>
            </c:dLbl>
            <c:dLbl>
              <c:idx val="8"/>
              <c:layout>
                <c:manualLayout>
                  <c:x val="-3.6292934851514746E-3"/>
                  <c:y val="-3.4024449379924604E-2"/>
                </c:manualLayout>
              </c:layout>
              <c:tx>
                <c:rich>
                  <a:bodyPr/>
                  <a:lstStyle/>
                  <a:p>
                    <a:fld id="{A2198D1C-E985-42ED-B54B-CE422052060C}" type="SERIESNAME">
                      <a:rPr lang="en-US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/>
                      <a:t>[SERIES NAME]</a:t>
                    </a:fld>
                    <a:endParaRPr lang="en-AU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BACC-4883-82E0-D7FEB6C19E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'Time series charts'!$N$7:$N$15</c:f>
              <c:numCache>
                <c:formatCode>mmm\-yy</c:formatCode>
                <c:ptCount val="9"/>
                <c:pt idx="0">
                  <c:v>44348</c:v>
                </c:pt>
                <c:pt idx="1">
                  <c:v>44440</c:v>
                </c:pt>
                <c:pt idx="2">
                  <c:v>44531</c:v>
                </c:pt>
                <c:pt idx="3">
                  <c:v>44621</c:v>
                </c:pt>
                <c:pt idx="4">
                  <c:v>44713</c:v>
                </c:pt>
                <c:pt idx="5">
                  <c:v>44805</c:v>
                </c:pt>
                <c:pt idx="6">
                  <c:v>44896</c:v>
                </c:pt>
                <c:pt idx="7">
                  <c:v>44986</c:v>
                </c:pt>
                <c:pt idx="8">
                  <c:v>45078</c:v>
                </c:pt>
              </c:numCache>
            </c:numRef>
          </c:cat>
          <c:val>
            <c:numRef>
              <c:f>'Time series charts'!$Q$7:$Q$15</c:f>
              <c:numCache>
                <c:formatCode>General</c:formatCode>
                <c:ptCount val="9"/>
                <c:pt idx="2" formatCode="0%">
                  <c:v>0.55510000000000004</c:v>
                </c:pt>
                <c:pt idx="3" formatCode="0%">
                  <c:v>0.6361</c:v>
                </c:pt>
                <c:pt idx="4" formatCode="0%">
                  <c:v>0.60470000000000002</c:v>
                </c:pt>
                <c:pt idx="5" formatCode="0%">
                  <c:v>0.5131</c:v>
                </c:pt>
                <c:pt idx="6" formatCode="0%">
                  <c:v>0.5</c:v>
                </c:pt>
                <c:pt idx="7" formatCode="0%">
                  <c:v>0.33729999999999999</c:v>
                </c:pt>
                <c:pt idx="8" formatCode="0%">
                  <c:v>0.2697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BACC-4883-82E0-D7FEB6C19EE1}"/>
            </c:ext>
          </c:extLst>
        </c:ser>
        <c:ser>
          <c:idx val="6"/>
          <c:order val="4"/>
          <c:tx>
            <c:strRef>
              <c:f>'Time series charts'!$U$5</c:f>
              <c:strCache>
                <c:ptCount val="1"/>
                <c:pt idx="0">
                  <c:v>Access to finance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ACC-4883-82E0-D7FEB6C19EE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BACC-4883-82E0-D7FEB6C19EE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BACC-4883-82E0-D7FEB6C19EE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BACC-4883-82E0-D7FEB6C19EE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ACC-4883-82E0-D7FEB6C19EE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BACC-4883-82E0-D7FEB6C19EE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0418280749979029"/>
                      <c:h val="6.82781421103556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1-BACC-4883-82E0-D7FEB6C19EE1}"/>
                </c:ext>
              </c:extLst>
            </c:dLbl>
            <c:dLbl>
              <c:idx val="7"/>
              <c:layout>
                <c:manualLayout>
                  <c:x val="0.10645927556444307"/>
                  <c:y val="2.835370781660375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FFC000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defRPr>
                    </a:pPr>
                    <a:fld id="{28C71F7A-40C2-41EC-97F8-ACDDAB35CFC7}" type="SERIESNAME">
                      <a:rPr lang="en-US">
                        <a:solidFill>
                          <a:srgbClr val="F6B413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>
                        <a:defRPr sz="1100">
                          <a:solidFill>
                            <a:srgbClr val="FFC000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defRPr>
                      </a:pPr>
                      <a:t>[SERIES NAME]</a:t>
                    </a:fld>
                    <a:endParaRPr lang="en-A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FFC000"/>
                      </a:solidFill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2-BACC-4883-82E0-D7FEB6C19EE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BACC-4883-82E0-D7FEB6C19E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'Time series charts'!$N$7:$N$15</c:f>
              <c:numCache>
                <c:formatCode>mmm\-yy</c:formatCode>
                <c:ptCount val="9"/>
                <c:pt idx="0">
                  <c:v>44348</c:v>
                </c:pt>
                <c:pt idx="1">
                  <c:v>44440</c:v>
                </c:pt>
                <c:pt idx="2">
                  <c:v>44531</c:v>
                </c:pt>
                <c:pt idx="3">
                  <c:v>44621</c:v>
                </c:pt>
                <c:pt idx="4">
                  <c:v>44713</c:v>
                </c:pt>
                <c:pt idx="5">
                  <c:v>44805</c:v>
                </c:pt>
                <c:pt idx="6">
                  <c:v>44896</c:v>
                </c:pt>
                <c:pt idx="7">
                  <c:v>44986</c:v>
                </c:pt>
                <c:pt idx="8">
                  <c:v>45078</c:v>
                </c:pt>
              </c:numCache>
            </c:numRef>
          </c:cat>
          <c:val>
            <c:numRef>
              <c:f>'Time series charts'!$U$7:$U$15</c:f>
              <c:numCache>
                <c:formatCode>0%</c:formatCode>
                <c:ptCount val="9"/>
                <c:pt idx="0">
                  <c:v>9.0200000000000002E-2</c:v>
                </c:pt>
                <c:pt idx="1">
                  <c:v>6.3E-2</c:v>
                </c:pt>
                <c:pt idx="2">
                  <c:v>7.7200000000000005E-2</c:v>
                </c:pt>
                <c:pt idx="3">
                  <c:v>6.5100000000000005E-2</c:v>
                </c:pt>
                <c:pt idx="4">
                  <c:v>9.6299999999999997E-2</c:v>
                </c:pt>
                <c:pt idx="5">
                  <c:v>9.3100000000000002E-2</c:v>
                </c:pt>
                <c:pt idx="6">
                  <c:v>0.13519999999999999</c:v>
                </c:pt>
                <c:pt idx="7">
                  <c:v>0.1104</c:v>
                </c:pt>
                <c:pt idx="8">
                  <c:v>0.1053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24-BACC-4883-82E0-D7FEB6C19EE1}"/>
            </c:ext>
          </c:extLst>
        </c:ser>
        <c:ser>
          <c:idx val="8"/>
          <c:order val="6"/>
          <c:tx>
            <c:strRef>
              <c:f>'Time series charts'!$W$5</c:f>
              <c:strCache>
                <c:ptCount val="1"/>
                <c:pt idx="0">
                  <c:v>Weak demand</c:v>
                </c:pt>
              </c:strCache>
            </c:strRef>
          </c:tx>
          <c:spPr>
            <a:ln w="28575" cap="rnd">
              <a:solidFill>
                <a:srgbClr val="884B0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BACC-4883-82E0-D7FEB6C19EE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BACC-4883-82E0-D7FEB6C19EE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BACC-4883-82E0-D7FEB6C19EE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BACC-4883-82E0-D7FEB6C19EE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BACC-4883-82E0-D7FEB6C19EE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BACC-4883-82E0-D7FEB6C19EE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BACC-4883-82E0-D7FEB6C19EE1}"/>
                </c:ext>
              </c:extLst>
            </c:dLbl>
            <c:dLbl>
              <c:idx val="7"/>
              <c:layout>
                <c:manualLayout>
                  <c:x val="9.9200688594140302E-2"/>
                  <c:y val="-7.0884269541509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defRPr>
                    </a:pPr>
                    <a:fld id="{56B10F6E-3637-4307-832A-2227E21B4EA0}" type="SERIESNAME">
                      <a:rPr lang="en-US">
                        <a:solidFill>
                          <a:srgbClr val="884B0C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>
                        <a:defRPr sz="11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defRPr>
                      </a:pPr>
                      <a:t>[SERIES NAME]</a:t>
                    </a:fld>
                    <a:endParaRPr lang="en-A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C-BACC-4883-82E0-D7FEB6C19EE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BACC-4883-82E0-D7FEB6C19E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C00000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'Time series charts'!$N$7:$N$15</c:f>
              <c:numCache>
                <c:formatCode>mmm\-yy</c:formatCode>
                <c:ptCount val="9"/>
                <c:pt idx="0">
                  <c:v>44348</c:v>
                </c:pt>
                <c:pt idx="1">
                  <c:v>44440</c:v>
                </c:pt>
                <c:pt idx="2">
                  <c:v>44531</c:v>
                </c:pt>
                <c:pt idx="3">
                  <c:v>44621</c:v>
                </c:pt>
                <c:pt idx="4">
                  <c:v>44713</c:v>
                </c:pt>
                <c:pt idx="5">
                  <c:v>44805</c:v>
                </c:pt>
                <c:pt idx="6">
                  <c:v>44896</c:v>
                </c:pt>
                <c:pt idx="7">
                  <c:v>44986</c:v>
                </c:pt>
                <c:pt idx="8">
                  <c:v>45078</c:v>
                </c:pt>
              </c:numCache>
            </c:numRef>
          </c:cat>
          <c:val>
            <c:numRef>
              <c:f>'Time series charts'!$W$7:$W$15</c:f>
              <c:numCache>
                <c:formatCode>0%</c:formatCode>
                <c:ptCount val="9"/>
                <c:pt idx="0">
                  <c:v>9.0200000000000002E-2</c:v>
                </c:pt>
                <c:pt idx="1">
                  <c:v>0.1222</c:v>
                </c:pt>
                <c:pt idx="2">
                  <c:v>6.9900000000000004E-2</c:v>
                </c:pt>
                <c:pt idx="3">
                  <c:v>0.13250000000000001</c:v>
                </c:pt>
                <c:pt idx="4">
                  <c:v>8.3099999999999993E-2</c:v>
                </c:pt>
                <c:pt idx="5">
                  <c:v>0.14560000000000001</c:v>
                </c:pt>
                <c:pt idx="6">
                  <c:v>0.18029999999999999</c:v>
                </c:pt>
                <c:pt idx="7">
                  <c:v>0.1701</c:v>
                </c:pt>
                <c:pt idx="8">
                  <c:v>0.2697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2E-BACC-4883-82E0-D7FEB6C19EE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730101744"/>
        <c:axId val="1730088432"/>
        <c:extLst>
          <c:ext xmlns:c15="http://schemas.microsoft.com/office/drawing/2012/chart" uri="{02D57815-91ED-43cb-92C2-25804820EDAC}">
            <c15:filteredLineSeries>
              <c15:ser>
                <c:idx val="5"/>
                <c:order val="3"/>
                <c:tx>
                  <c:strRef>
                    <c:extLst>
                      <c:ext uri="{02D57815-91ED-43cb-92C2-25804820EDAC}">
                        <c15:formulaRef>
                          <c15:sqref>'Time series charts'!$T$5</c15:sqref>
                        </c15:formulaRef>
                      </c:ext>
                    </c:extLst>
                    <c:strCache>
                      <c:ptCount val="1"/>
                      <c:pt idx="0">
                        <c:v>Other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'Time series charts'!$N$7:$N$15</c15:sqref>
                        </c15:formulaRef>
                      </c:ext>
                    </c:extLst>
                    <c:numCache>
                      <c:formatCode>mmm\-yy</c:formatCode>
                      <c:ptCount val="9"/>
                      <c:pt idx="0">
                        <c:v>44348</c:v>
                      </c:pt>
                      <c:pt idx="1">
                        <c:v>44440</c:v>
                      </c:pt>
                      <c:pt idx="2">
                        <c:v>44531</c:v>
                      </c:pt>
                      <c:pt idx="3">
                        <c:v>44621</c:v>
                      </c:pt>
                      <c:pt idx="4">
                        <c:v>44713</c:v>
                      </c:pt>
                      <c:pt idx="5">
                        <c:v>44805</c:v>
                      </c:pt>
                      <c:pt idx="6">
                        <c:v>44896</c:v>
                      </c:pt>
                      <c:pt idx="7">
                        <c:v>44986</c:v>
                      </c:pt>
                      <c:pt idx="8">
                        <c:v>45078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'Time series charts'!$T$7:$T$14</c15:sqref>
                        </c15:formulaRef>
                      </c:ext>
                    </c:extLst>
                    <c:numCache>
                      <c:formatCode>0%</c:formatCode>
                      <c:ptCount val="8"/>
                      <c:pt idx="0">
                        <c:v>0.19040000000000001</c:v>
                      </c:pt>
                      <c:pt idx="1">
                        <c:v>0.28889999999999999</c:v>
                      </c:pt>
                      <c:pt idx="2">
                        <c:v>0.2243</c:v>
                      </c:pt>
                      <c:pt idx="3">
                        <c:v>0.1542</c:v>
                      </c:pt>
                      <c:pt idx="4">
                        <c:v>0.12620000000000001</c:v>
                      </c:pt>
                      <c:pt idx="5">
                        <c:v>0.12889999999999999</c:v>
                      </c:pt>
                      <c:pt idx="6">
                        <c:v>0.15210000000000001</c:v>
                      </c:pt>
                      <c:pt idx="7">
                        <c:v>0.17910000000000001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2F-BACC-4883-82E0-D7FEB6C19EE1}"/>
                  </c:ext>
                </c:extLst>
              </c15:ser>
            </c15:filteredLineSeries>
            <c15:filteredLineSeries>
              <c15:ser>
                <c:idx val="7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'Time series charts'!$V$5</c15:sqref>
                        </c15:formulaRef>
                      </c:ext>
                    </c:extLst>
                    <c:strCache>
                      <c:ptCount val="1"/>
                      <c:pt idx="0">
                        <c:v>Risks due to climate change policy inaction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'Time series charts'!$N$7:$N$15</c15:sqref>
                        </c15:formulaRef>
                      </c:ext>
                    </c:extLst>
                    <c:numCache>
                      <c:formatCode>mmm\-yy</c:formatCode>
                      <c:ptCount val="9"/>
                      <c:pt idx="0">
                        <c:v>44348</c:v>
                      </c:pt>
                      <c:pt idx="1">
                        <c:v>44440</c:v>
                      </c:pt>
                      <c:pt idx="2">
                        <c:v>44531</c:v>
                      </c:pt>
                      <c:pt idx="3">
                        <c:v>44621</c:v>
                      </c:pt>
                      <c:pt idx="4">
                        <c:v>44713</c:v>
                      </c:pt>
                      <c:pt idx="5">
                        <c:v>44805</c:v>
                      </c:pt>
                      <c:pt idx="6">
                        <c:v>44896</c:v>
                      </c:pt>
                      <c:pt idx="7">
                        <c:v>44986</c:v>
                      </c:pt>
                      <c:pt idx="8">
                        <c:v>45078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'Time series charts'!$V$7:$V$14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4" formatCode="0%">
                        <c:v>8.9700000000000002E-2</c:v>
                      </c:pt>
                      <c:pt idx="5" formatCode="0%">
                        <c:v>6.4399999999999999E-2</c:v>
                      </c:pt>
                      <c:pt idx="6" formatCode="0%">
                        <c:v>9.01E-2</c:v>
                      </c:pt>
                      <c:pt idx="7" formatCode="0%">
                        <c:v>8.6599999999999996E-2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BACC-4883-82E0-D7FEB6C19EE1}"/>
                  </c:ext>
                </c:extLst>
              </c15:ser>
            </c15:filteredLineSeries>
            <c15:filteredLineSeries>
              <c15:ser>
                <c:idx val="9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'Time series charts'!$X$5</c15:sqref>
                        </c15:formulaRef>
                      </c:ext>
                    </c:extLst>
                    <c:strCache>
                      <c:ptCount val="1"/>
                      <c:pt idx="0">
                        <c:v>Environmental impacts of climate change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'Time series charts'!$N$7:$N$15</c15:sqref>
                        </c15:formulaRef>
                      </c:ext>
                    </c:extLst>
                    <c:numCache>
                      <c:formatCode>mmm\-yy</c:formatCode>
                      <c:ptCount val="9"/>
                      <c:pt idx="0">
                        <c:v>44348</c:v>
                      </c:pt>
                      <c:pt idx="1">
                        <c:v>44440</c:v>
                      </c:pt>
                      <c:pt idx="2">
                        <c:v>44531</c:v>
                      </c:pt>
                      <c:pt idx="3">
                        <c:v>44621</c:v>
                      </c:pt>
                      <c:pt idx="4">
                        <c:v>44713</c:v>
                      </c:pt>
                      <c:pt idx="5">
                        <c:v>44805</c:v>
                      </c:pt>
                      <c:pt idx="6">
                        <c:v>44896</c:v>
                      </c:pt>
                      <c:pt idx="7">
                        <c:v>44986</c:v>
                      </c:pt>
                      <c:pt idx="8">
                        <c:v>45078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'Time series charts'!$X$7:$X$14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4" formatCode="0%">
                        <c:v>5.6500000000000002E-2</c:v>
                      </c:pt>
                      <c:pt idx="5" formatCode="0%">
                        <c:v>6.9199999999999998E-2</c:v>
                      </c:pt>
                      <c:pt idx="6" formatCode="0%">
                        <c:v>6.7599999999999993E-2</c:v>
                      </c:pt>
                      <c:pt idx="7" formatCode="0%">
                        <c:v>5.3699999999999998E-2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BACC-4883-82E0-D7FEB6C19EE1}"/>
                  </c:ext>
                </c:extLst>
              </c15:ser>
            </c15:filteredLineSeries>
            <c15:filteredLineSeries>
              <c15:ser>
                <c:idx val="10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'Time series charts'!$Y$5</c15:sqref>
                        </c15:formulaRef>
                      </c:ext>
                    </c:extLst>
                    <c:strCache>
                      <c:ptCount val="1"/>
                      <c:pt idx="0">
                        <c:v>Don't know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'Time series charts'!$N$7:$N$15</c15:sqref>
                        </c15:formulaRef>
                      </c:ext>
                    </c:extLst>
                    <c:numCache>
                      <c:formatCode>mmm\-yy</c:formatCode>
                      <c:ptCount val="9"/>
                      <c:pt idx="0">
                        <c:v>44348</c:v>
                      </c:pt>
                      <c:pt idx="1">
                        <c:v>44440</c:v>
                      </c:pt>
                      <c:pt idx="2">
                        <c:v>44531</c:v>
                      </c:pt>
                      <c:pt idx="3">
                        <c:v>44621</c:v>
                      </c:pt>
                      <c:pt idx="4">
                        <c:v>44713</c:v>
                      </c:pt>
                      <c:pt idx="5">
                        <c:v>44805</c:v>
                      </c:pt>
                      <c:pt idx="6">
                        <c:v>44896</c:v>
                      </c:pt>
                      <c:pt idx="7">
                        <c:v>44986</c:v>
                      </c:pt>
                      <c:pt idx="8">
                        <c:v>45078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'Time series charts'!$Y$7:$Y$14</c15:sqref>
                        </c15:formulaRef>
                      </c:ext>
                    </c:extLst>
                    <c:numCache>
                      <c:formatCode>0%</c:formatCode>
                      <c:ptCount val="8"/>
                      <c:pt idx="0">
                        <c:v>6.0000000000000001E-3</c:v>
                      </c:pt>
                      <c:pt idx="1">
                        <c:v>3.7000000000000002E-3</c:v>
                      </c:pt>
                      <c:pt idx="2">
                        <c:v>7.4000000000000003E-3</c:v>
                      </c:pt>
                      <c:pt idx="3">
                        <c:v>9.5999999999999992E-3</c:v>
                      </c:pt>
                      <c:pt idx="4">
                        <c:v>0.01</c:v>
                      </c:pt>
                      <c:pt idx="5">
                        <c:v>4.7999999999999996E-3</c:v>
                      </c:pt>
                      <c:pt idx="6">
                        <c:v>8.5000000000000006E-3</c:v>
                      </c:pt>
                      <c:pt idx="7">
                        <c:v>1.1900000000000001E-2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BACC-4883-82E0-D7FEB6C19EE1}"/>
                  </c:ext>
                </c:extLst>
              </c15:ser>
            </c15:filteredLineSeries>
            <c15:filteredLineSeries>
              <c15:ser>
                <c:idx val="11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'Time series charts'!$Z$5</c15:sqref>
                        </c15:formulaRef>
                      </c:ext>
                    </c:extLst>
                    <c:strCache>
                      <c:ptCount val="1"/>
                      <c:pt idx="0">
                        <c:v>no barriers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'Time series charts'!$N$7:$N$15</c15:sqref>
                        </c15:formulaRef>
                      </c:ext>
                    </c:extLst>
                    <c:numCache>
                      <c:formatCode>mmm\-yy</c:formatCode>
                      <c:ptCount val="9"/>
                      <c:pt idx="0">
                        <c:v>44348</c:v>
                      </c:pt>
                      <c:pt idx="1">
                        <c:v>44440</c:v>
                      </c:pt>
                      <c:pt idx="2">
                        <c:v>44531</c:v>
                      </c:pt>
                      <c:pt idx="3">
                        <c:v>44621</c:v>
                      </c:pt>
                      <c:pt idx="4">
                        <c:v>44713</c:v>
                      </c:pt>
                      <c:pt idx="5">
                        <c:v>44805</c:v>
                      </c:pt>
                      <c:pt idx="6">
                        <c:v>44896</c:v>
                      </c:pt>
                      <c:pt idx="7">
                        <c:v>44986</c:v>
                      </c:pt>
                      <c:pt idx="8">
                        <c:v>45078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'Time series charts'!$Z$7:$Z$14</c15:sqref>
                        </c15:formulaRef>
                      </c:ext>
                    </c:extLst>
                    <c:numCache>
                      <c:formatCode>0%</c:formatCode>
                      <c:ptCount val="8"/>
                      <c:pt idx="0">
                        <c:v>1.7999999999999999E-2</c:v>
                      </c:pt>
                      <c:pt idx="1">
                        <c:v>3.6999999999999998E-2</c:v>
                      </c:pt>
                      <c:pt idx="2">
                        <c:v>2.9399999999999999E-2</c:v>
                      </c:pt>
                      <c:pt idx="3">
                        <c:v>4.7999999999999996E-3</c:v>
                      </c:pt>
                      <c:pt idx="4">
                        <c:v>6.6E-3</c:v>
                      </c:pt>
                      <c:pt idx="5">
                        <c:v>9.4999999999999998E-3</c:v>
                      </c:pt>
                      <c:pt idx="6">
                        <c:v>0</c:v>
                      </c:pt>
                      <c:pt idx="7">
                        <c:v>2.9899999999999999E-2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3-BACC-4883-82E0-D7FEB6C19EE1}"/>
                  </c:ext>
                </c:extLst>
              </c15:ser>
            </c15:filteredLineSeries>
            <c15:filteredLineSeries>
              <c15:ser>
                <c:idx val="12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'Time series charts'!$AA$5</c15:sqref>
                        </c15:formulaRef>
                      </c:ext>
                    </c:extLst>
                    <c:strCache>
                      <c:ptCount val="1"/>
                      <c:pt idx="0">
                        <c:v>Competitors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'Time series charts'!$N$7:$N$15</c15:sqref>
                        </c15:formulaRef>
                      </c:ext>
                    </c:extLst>
                    <c:numCache>
                      <c:formatCode>mmm\-yy</c:formatCode>
                      <c:ptCount val="9"/>
                      <c:pt idx="0">
                        <c:v>44348</c:v>
                      </c:pt>
                      <c:pt idx="1">
                        <c:v>44440</c:v>
                      </c:pt>
                      <c:pt idx="2">
                        <c:v>44531</c:v>
                      </c:pt>
                      <c:pt idx="3">
                        <c:v>44621</c:v>
                      </c:pt>
                      <c:pt idx="4">
                        <c:v>44713</c:v>
                      </c:pt>
                      <c:pt idx="5">
                        <c:v>44805</c:v>
                      </c:pt>
                      <c:pt idx="6">
                        <c:v>44896</c:v>
                      </c:pt>
                      <c:pt idx="7">
                        <c:v>44986</c:v>
                      </c:pt>
                      <c:pt idx="8">
                        <c:v>45078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'Time series charts'!$AA$7:$AA$14</c15:sqref>
                        </c15:formulaRef>
                      </c:ext>
                    </c:extLst>
                    <c:numCache>
                      <c:formatCode>0%</c:formatCode>
                      <c:ptCount val="8"/>
                      <c:pt idx="0">
                        <c:v>0.1303</c:v>
                      </c:pt>
                      <c:pt idx="1">
                        <c:v>0.1</c:v>
                      </c:pt>
                      <c:pt idx="2">
                        <c:v>9.1899999999999996E-2</c:v>
                      </c:pt>
                      <c:pt idx="3">
                        <c:v>9.1600000000000001E-2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4-BACC-4883-82E0-D7FEB6C19EE1}"/>
                  </c:ext>
                </c:extLst>
              </c15:ser>
            </c15:filteredLineSeries>
          </c:ext>
        </c:extLst>
      </c:lineChart>
      <c:dateAx>
        <c:axId val="173010174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0088432"/>
        <c:crosses val="autoZero"/>
        <c:auto val="1"/>
        <c:lblOffset val="100"/>
        <c:baseTimeUnit val="months"/>
        <c:majorUnit val="3"/>
        <c:majorTimeUnit val="months"/>
      </c:dateAx>
      <c:valAx>
        <c:axId val="173008843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19050"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0101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Barriers to Growth - Next 12 Months</a:t>
            </a:r>
          </a:p>
          <a:p>
            <a:pPr>
              <a:defRPr/>
            </a:pPr>
            <a:r>
              <a:rPr lang="en-AU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Proportion that responded 'yes'</a:t>
            </a:r>
          </a:p>
        </c:rich>
      </c:tx>
      <c:layout>
        <c:manualLayout>
          <c:xMode val="edge"/>
          <c:yMode val="edge"/>
          <c:x val="0.24741088751320794"/>
          <c:y val="2.36162361623616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'WA vs Construction'!$B$2</c:f>
              <c:strCache>
                <c:ptCount val="1"/>
                <c:pt idx="0">
                  <c:v>Total WA</c:v>
                </c:pt>
              </c:strCache>
            </c:strRef>
          </c:tx>
          <c:spPr>
            <a:solidFill>
              <a:srgbClr val="11274B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'WA vs Construction'!$A$3:$A$10</c:f>
              <c:strCache>
                <c:ptCount val="8"/>
                <c:pt idx="0">
                  <c:v>Rising operating costs</c:v>
                </c:pt>
                <c:pt idx="1">
                  <c:v>Availability of skilled labour</c:v>
                </c:pt>
                <c:pt idx="2">
                  <c:v>Supply chain disruptions</c:v>
                </c:pt>
                <c:pt idx="3">
                  <c:v>Weak demand</c:v>
                </c:pt>
                <c:pt idx="4">
                  <c:v>Difficulty accessing new finance from banks</c:v>
                </c:pt>
                <c:pt idx="5">
                  <c:v>International trade tensions</c:v>
                </c:pt>
                <c:pt idx="6">
                  <c:v>Risks due to climate change policy inaction </c:v>
                </c:pt>
                <c:pt idx="7">
                  <c:v>Environmental impacts of climate change</c:v>
                </c:pt>
              </c:strCache>
            </c:strRef>
          </c:cat>
          <c:val>
            <c:numRef>
              <c:f>'WA vs Construction'!$B$3:$B$10</c:f>
              <c:numCache>
                <c:formatCode>0.00%</c:formatCode>
                <c:ptCount val="8"/>
                <c:pt idx="0">
                  <c:v>0.78709999999999991</c:v>
                </c:pt>
                <c:pt idx="1">
                  <c:v>0.75069999999999992</c:v>
                </c:pt>
                <c:pt idx="2">
                  <c:v>0.2661</c:v>
                </c:pt>
                <c:pt idx="3">
                  <c:v>0.26050000000000001</c:v>
                </c:pt>
                <c:pt idx="4">
                  <c:v>0.112</c:v>
                </c:pt>
                <c:pt idx="5">
                  <c:v>8.4000000000000005E-2</c:v>
                </c:pt>
                <c:pt idx="6">
                  <c:v>7.2800000000000004E-2</c:v>
                </c:pt>
                <c:pt idx="7">
                  <c:v>4.4800000000000013E-2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92-4FAB-A7C4-9A3DA6579D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712620656"/>
        <c:axId val="712619696"/>
      </c:barChart>
      <c:scatterChart>
        <c:scatterStyle val="lineMarker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axId val="712620656"/>
        <c:axId val="712619696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'WA vs Construction'!$C$2</c15:sqref>
                        </c15:formulaRef>
                      </c:ext>
                    </c:extLst>
                    <c:strCache>
                      <c:ptCount val="1"/>
                      <c:pt idx="0">
                        <c:v>Construction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11"/>
                  <c:spPr>
                    <a:solidFill>
                      <a:srgbClr val="FFC000"/>
                    </a:solidFill>
                    <a:ln w="9525">
                      <a:solidFill>
                        <a:srgbClr val="FFC000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strRef>
                    <c:extLst>
                      <c:ext uri="{02D57815-91ED-43cb-92C2-25804820EDAC}">
                        <c15:formulaRef>
                          <c15:sqref>'WA vs Construction'!$A$3:$A$10</c15:sqref>
                        </c15:formulaRef>
                      </c:ext>
                    </c:extLst>
                    <c:strCache>
                      <c:ptCount val="8"/>
                      <c:pt idx="0">
                        <c:v>Rising operating costs</c:v>
                      </c:pt>
                      <c:pt idx="1">
                        <c:v>Availability of skilled labour</c:v>
                      </c:pt>
                      <c:pt idx="2">
                        <c:v>Supply chain disruptions</c:v>
                      </c:pt>
                      <c:pt idx="3">
                        <c:v>Weak demand</c:v>
                      </c:pt>
                      <c:pt idx="4">
                        <c:v>Difficulty accessing new finance from banks</c:v>
                      </c:pt>
                      <c:pt idx="5">
                        <c:v>International trade tensions</c:v>
                      </c:pt>
                      <c:pt idx="6">
                        <c:v>Risks due to climate change policy inaction </c:v>
                      </c:pt>
                      <c:pt idx="7">
                        <c:v>Environmental impacts of climate change</c:v>
                      </c:pt>
                    </c:strCache>
                  </c:strRef>
                </c:xVal>
                <c:yVal>
                  <c:numRef>
                    <c:extLst>
                      <c:ext uri="{02D57815-91ED-43cb-92C2-25804820EDAC}">
                        <c15:formulaRef>
                          <c15:sqref>'WA vs Construction'!$C$3:$C$10</c15:sqref>
                        </c15:formulaRef>
                      </c:ext>
                    </c:extLst>
                    <c:numCache>
                      <c:formatCode>0.00%</c:formatCode>
                      <c:ptCount val="8"/>
                      <c:pt idx="0">
                        <c:v>0.878</c:v>
                      </c:pt>
                      <c:pt idx="1">
                        <c:v>0.80489999999999995</c:v>
                      </c:pt>
                      <c:pt idx="2">
                        <c:v>0.26829999999999998</c:v>
                      </c:pt>
                      <c:pt idx="3">
                        <c:v>0.29270000000000002</c:v>
                      </c:pt>
                      <c:pt idx="4">
                        <c:v>0.14630000000000001</c:v>
                      </c:pt>
                      <c:pt idx="5">
                        <c:v>0</c:v>
                      </c:pt>
                      <c:pt idx="6">
                        <c:v>4.8800000000000003E-2</c:v>
                      </c:pt>
                      <c:pt idx="7">
                        <c:v>2.4400000000000002E-2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D892-4FAB-A7C4-9A3DA6579DF1}"/>
                  </c:ext>
                </c:extLst>
              </c15:ser>
            </c15:filteredScatterSeries>
          </c:ext>
        </c:extLst>
      </c:scatterChart>
      <c:catAx>
        <c:axId val="71262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2619696"/>
        <c:crosses val="autoZero"/>
        <c:auto val="1"/>
        <c:lblAlgn val="ctr"/>
        <c:lblOffset val="100"/>
        <c:noMultiLvlLbl val="0"/>
      </c:catAx>
      <c:valAx>
        <c:axId val="712619696"/>
        <c:scaling>
          <c:orientation val="minMax"/>
          <c:max val="0.8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2620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AU" sz="2000" b="0" i="0" u="none" strike="noStrike" kern="1200" spc="0" baseline="0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pPr>
            <a:r>
              <a:rPr lang="en-AU" sz="2000" b="1" i="0" u="none" strike="noStrike" kern="1200" spc="0" baseline="0" dirty="0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Where does your company’s repayments sit relative to your turnover?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AU" sz="2000" b="0" i="0" u="none" strike="noStrike" kern="1200" spc="0" baseline="0">
              <a:solidFill>
                <a:srgbClr val="11274B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1446894775224503E-2"/>
          <c:y val="0.1774587946621615"/>
          <c:w val="0.9379804189780736"/>
          <c:h val="0.67910982391568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'chart 4'!$B$11</c:f>
              <c:strCache>
                <c:ptCount val="1"/>
                <c:pt idx="0">
                  <c:v>Total WA</c:v>
                </c:pt>
              </c:strCache>
            </c:strRef>
          </c:tx>
          <c:spPr>
            <a:solidFill>
              <a:srgbClr val="1123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'chart 4'!$A$12:$A$15</c:f>
              <c:strCache>
                <c:ptCount val="4"/>
                <c:pt idx="0">
                  <c:v>Our turnover still comfortably covers our interest payments</c:v>
                </c:pt>
                <c:pt idx="1">
                  <c:v>Our turnover still covers our interest payments, but it's getting tighter</c:v>
                </c:pt>
                <c:pt idx="2">
                  <c:v>Our turnover and interest payments are now about equal</c:v>
                </c:pt>
                <c:pt idx="3">
                  <c:v>Our interest repayments now exceed our turnover</c:v>
                </c:pt>
              </c:strCache>
            </c:strRef>
          </c:cat>
          <c:val>
            <c:numRef>
              <c:f>'chart 4'!$B$12:$B$15</c:f>
              <c:numCache>
                <c:formatCode>0%</c:formatCode>
                <c:ptCount val="4"/>
                <c:pt idx="0">
                  <c:v>0.42859999999999998</c:v>
                </c:pt>
                <c:pt idx="1">
                  <c:v>0.43209999999999998</c:v>
                </c:pt>
                <c:pt idx="2">
                  <c:v>8.2100000000000006E-2</c:v>
                </c:pt>
                <c:pt idx="3">
                  <c:v>5.7099999999999998E-2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68-4CE5-ACD6-D4BAF02B41E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5"/>
        <c:overlap val="-27"/>
        <c:axId val="1296574720"/>
        <c:axId val="1296577632"/>
      </c:barChart>
      <c:catAx>
        <c:axId val="129657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11274B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6577632"/>
        <c:crosses val="autoZero"/>
        <c:auto val="1"/>
        <c:lblAlgn val="ctr"/>
        <c:lblOffset val="100"/>
        <c:noMultiLvlLbl val="0"/>
      </c:catAx>
      <c:valAx>
        <c:axId val="129657763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6574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 rot="5400000" vert="horz"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 dirty="0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WA Unemployment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11274B"/>
              </a:solidFill>
              <a:round/>
            </a:ln>
            <a:effectLst/>
          </c:spPr>
          <c:marker>
            <c:symbol val="none"/>
          </c:marker>
          <c:cat>
            <c:numRef>
              <c:f>'[Labour Force Master.xlsx]June 2023'!$A$46:$A$555</c:f>
              <c:numCache>
                <c:formatCode>mmm\-yyyy</c:formatCode>
                <c:ptCount val="510"/>
                <c:pt idx="0">
                  <c:v>29587</c:v>
                </c:pt>
                <c:pt idx="1">
                  <c:v>29618</c:v>
                </c:pt>
                <c:pt idx="2">
                  <c:v>29646</c:v>
                </c:pt>
                <c:pt idx="3">
                  <c:v>29677</c:v>
                </c:pt>
                <c:pt idx="4">
                  <c:v>29707</c:v>
                </c:pt>
                <c:pt idx="5">
                  <c:v>29738</c:v>
                </c:pt>
                <c:pt idx="6">
                  <c:v>29768</c:v>
                </c:pt>
                <c:pt idx="7">
                  <c:v>29799</c:v>
                </c:pt>
                <c:pt idx="8">
                  <c:v>29830</c:v>
                </c:pt>
                <c:pt idx="9">
                  <c:v>29860</c:v>
                </c:pt>
                <c:pt idx="10">
                  <c:v>29891</c:v>
                </c:pt>
                <c:pt idx="11">
                  <c:v>29921</c:v>
                </c:pt>
                <c:pt idx="12">
                  <c:v>29952</c:v>
                </c:pt>
                <c:pt idx="13">
                  <c:v>29983</c:v>
                </c:pt>
                <c:pt idx="14">
                  <c:v>30011</c:v>
                </c:pt>
                <c:pt idx="15">
                  <c:v>30042</c:v>
                </c:pt>
                <c:pt idx="16">
                  <c:v>30072</c:v>
                </c:pt>
                <c:pt idx="17">
                  <c:v>30103</c:v>
                </c:pt>
                <c:pt idx="18">
                  <c:v>30133</c:v>
                </c:pt>
                <c:pt idx="19">
                  <c:v>30164</c:v>
                </c:pt>
                <c:pt idx="20">
                  <c:v>30195</c:v>
                </c:pt>
                <c:pt idx="21">
                  <c:v>30225</c:v>
                </c:pt>
                <c:pt idx="22">
                  <c:v>30256</c:v>
                </c:pt>
                <c:pt idx="23">
                  <c:v>30286</c:v>
                </c:pt>
                <c:pt idx="24">
                  <c:v>30317</c:v>
                </c:pt>
                <c:pt idx="25">
                  <c:v>30348</c:v>
                </c:pt>
                <c:pt idx="26">
                  <c:v>30376</c:v>
                </c:pt>
                <c:pt idx="27">
                  <c:v>30407</c:v>
                </c:pt>
                <c:pt idx="28">
                  <c:v>30437</c:v>
                </c:pt>
                <c:pt idx="29">
                  <c:v>30468</c:v>
                </c:pt>
                <c:pt idx="30">
                  <c:v>30498</c:v>
                </c:pt>
                <c:pt idx="31">
                  <c:v>30529</c:v>
                </c:pt>
                <c:pt idx="32">
                  <c:v>30560</c:v>
                </c:pt>
                <c:pt idx="33">
                  <c:v>30590</c:v>
                </c:pt>
                <c:pt idx="34">
                  <c:v>30621</c:v>
                </c:pt>
                <c:pt idx="35">
                  <c:v>30651</c:v>
                </c:pt>
                <c:pt idx="36">
                  <c:v>30682</c:v>
                </c:pt>
                <c:pt idx="37">
                  <c:v>30713</c:v>
                </c:pt>
                <c:pt idx="38">
                  <c:v>30742</c:v>
                </c:pt>
                <c:pt idx="39">
                  <c:v>30773</c:v>
                </c:pt>
                <c:pt idx="40">
                  <c:v>30803</c:v>
                </c:pt>
                <c:pt idx="41">
                  <c:v>30834</c:v>
                </c:pt>
                <c:pt idx="42">
                  <c:v>30864</c:v>
                </c:pt>
                <c:pt idx="43">
                  <c:v>30895</c:v>
                </c:pt>
                <c:pt idx="44">
                  <c:v>30926</c:v>
                </c:pt>
                <c:pt idx="45">
                  <c:v>30956</c:v>
                </c:pt>
                <c:pt idx="46">
                  <c:v>30987</c:v>
                </c:pt>
                <c:pt idx="47">
                  <c:v>31017</c:v>
                </c:pt>
                <c:pt idx="48">
                  <c:v>31048</c:v>
                </c:pt>
                <c:pt idx="49">
                  <c:v>31079</c:v>
                </c:pt>
                <c:pt idx="50">
                  <c:v>31107</c:v>
                </c:pt>
                <c:pt idx="51">
                  <c:v>31138</c:v>
                </c:pt>
                <c:pt idx="52">
                  <c:v>31168</c:v>
                </c:pt>
                <c:pt idx="53">
                  <c:v>31199</c:v>
                </c:pt>
                <c:pt idx="54">
                  <c:v>31229</c:v>
                </c:pt>
                <c:pt idx="55">
                  <c:v>31260</c:v>
                </c:pt>
                <c:pt idx="56">
                  <c:v>31291</c:v>
                </c:pt>
                <c:pt idx="57">
                  <c:v>31321</c:v>
                </c:pt>
                <c:pt idx="58">
                  <c:v>31352</c:v>
                </c:pt>
                <c:pt idx="59">
                  <c:v>31382</c:v>
                </c:pt>
                <c:pt idx="60">
                  <c:v>31413</c:v>
                </c:pt>
                <c:pt idx="61">
                  <c:v>31444</c:v>
                </c:pt>
                <c:pt idx="62">
                  <c:v>31472</c:v>
                </c:pt>
                <c:pt idx="63">
                  <c:v>31503</c:v>
                </c:pt>
                <c:pt idx="64">
                  <c:v>31533</c:v>
                </c:pt>
                <c:pt idx="65">
                  <c:v>31564</c:v>
                </c:pt>
                <c:pt idx="66">
                  <c:v>31594</c:v>
                </c:pt>
                <c:pt idx="67">
                  <c:v>31625</c:v>
                </c:pt>
                <c:pt idx="68">
                  <c:v>31656</c:v>
                </c:pt>
                <c:pt idx="69">
                  <c:v>31686</c:v>
                </c:pt>
                <c:pt idx="70">
                  <c:v>31717</c:v>
                </c:pt>
                <c:pt idx="71">
                  <c:v>31747</c:v>
                </c:pt>
                <c:pt idx="72">
                  <c:v>31778</c:v>
                </c:pt>
                <c:pt idx="73">
                  <c:v>31809</c:v>
                </c:pt>
                <c:pt idx="74">
                  <c:v>31837</c:v>
                </c:pt>
                <c:pt idx="75">
                  <c:v>31868</c:v>
                </c:pt>
                <c:pt idx="76">
                  <c:v>31898</c:v>
                </c:pt>
                <c:pt idx="77">
                  <c:v>31929</c:v>
                </c:pt>
                <c:pt idx="78">
                  <c:v>31959</c:v>
                </c:pt>
                <c:pt idx="79">
                  <c:v>31990</c:v>
                </c:pt>
                <c:pt idx="80">
                  <c:v>32021</c:v>
                </c:pt>
                <c:pt idx="81">
                  <c:v>32051</c:v>
                </c:pt>
                <c:pt idx="82">
                  <c:v>32082</c:v>
                </c:pt>
                <c:pt idx="83">
                  <c:v>32112</c:v>
                </c:pt>
                <c:pt idx="84">
                  <c:v>32143</c:v>
                </c:pt>
                <c:pt idx="85">
                  <c:v>32174</c:v>
                </c:pt>
                <c:pt idx="86">
                  <c:v>32203</c:v>
                </c:pt>
                <c:pt idx="87">
                  <c:v>32234</c:v>
                </c:pt>
                <c:pt idx="88">
                  <c:v>32264</c:v>
                </c:pt>
                <c:pt idx="89">
                  <c:v>32295</c:v>
                </c:pt>
                <c:pt idx="90">
                  <c:v>32325</c:v>
                </c:pt>
                <c:pt idx="91">
                  <c:v>32356</c:v>
                </c:pt>
                <c:pt idx="92">
                  <c:v>32387</c:v>
                </c:pt>
                <c:pt idx="93">
                  <c:v>32417</c:v>
                </c:pt>
                <c:pt idx="94">
                  <c:v>32448</c:v>
                </c:pt>
                <c:pt idx="95">
                  <c:v>32478</c:v>
                </c:pt>
                <c:pt idx="96">
                  <c:v>32509</c:v>
                </c:pt>
                <c:pt idx="97">
                  <c:v>32540</c:v>
                </c:pt>
                <c:pt idx="98">
                  <c:v>32568</c:v>
                </c:pt>
                <c:pt idx="99">
                  <c:v>32599</c:v>
                </c:pt>
                <c:pt idx="100">
                  <c:v>32629</c:v>
                </c:pt>
                <c:pt idx="101">
                  <c:v>32660</c:v>
                </c:pt>
                <c:pt idx="102">
                  <c:v>32690</c:v>
                </c:pt>
                <c:pt idx="103">
                  <c:v>32721</c:v>
                </c:pt>
                <c:pt idx="104">
                  <c:v>32752</c:v>
                </c:pt>
                <c:pt idx="105">
                  <c:v>32782</c:v>
                </c:pt>
                <c:pt idx="106">
                  <c:v>32813</c:v>
                </c:pt>
                <c:pt idx="107">
                  <c:v>32843</c:v>
                </c:pt>
                <c:pt idx="108">
                  <c:v>32874</c:v>
                </c:pt>
                <c:pt idx="109">
                  <c:v>32905</c:v>
                </c:pt>
                <c:pt idx="110">
                  <c:v>32933</c:v>
                </c:pt>
                <c:pt idx="111">
                  <c:v>32964</c:v>
                </c:pt>
                <c:pt idx="112">
                  <c:v>32994</c:v>
                </c:pt>
                <c:pt idx="113">
                  <c:v>33025</c:v>
                </c:pt>
                <c:pt idx="114">
                  <c:v>33055</c:v>
                </c:pt>
                <c:pt idx="115">
                  <c:v>33086</c:v>
                </c:pt>
                <c:pt idx="116">
                  <c:v>33117</c:v>
                </c:pt>
                <c:pt idx="117">
                  <c:v>33147</c:v>
                </c:pt>
                <c:pt idx="118">
                  <c:v>33178</c:v>
                </c:pt>
                <c:pt idx="119">
                  <c:v>33208</c:v>
                </c:pt>
                <c:pt idx="120">
                  <c:v>33239</c:v>
                </c:pt>
                <c:pt idx="121">
                  <c:v>33270</c:v>
                </c:pt>
                <c:pt idx="122">
                  <c:v>33298</c:v>
                </c:pt>
                <c:pt idx="123">
                  <c:v>33329</c:v>
                </c:pt>
                <c:pt idx="124">
                  <c:v>33359</c:v>
                </c:pt>
                <c:pt idx="125">
                  <c:v>33390</c:v>
                </c:pt>
                <c:pt idx="126">
                  <c:v>33420</c:v>
                </c:pt>
                <c:pt idx="127">
                  <c:v>33451</c:v>
                </c:pt>
                <c:pt idx="128">
                  <c:v>33482</c:v>
                </c:pt>
                <c:pt idx="129">
                  <c:v>33512</c:v>
                </c:pt>
                <c:pt idx="130">
                  <c:v>33543</c:v>
                </c:pt>
                <c:pt idx="131">
                  <c:v>33573</c:v>
                </c:pt>
                <c:pt idx="132">
                  <c:v>33604</c:v>
                </c:pt>
                <c:pt idx="133">
                  <c:v>33635</c:v>
                </c:pt>
                <c:pt idx="134">
                  <c:v>33664</c:v>
                </c:pt>
                <c:pt idx="135">
                  <c:v>33695</c:v>
                </c:pt>
                <c:pt idx="136">
                  <c:v>33725</c:v>
                </c:pt>
                <c:pt idx="137">
                  <c:v>33756</c:v>
                </c:pt>
                <c:pt idx="138">
                  <c:v>33786</c:v>
                </c:pt>
                <c:pt idx="139">
                  <c:v>33817</c:v>
                </c:pt>
                <c:pt idx="140">
                  <c:v>33848</c:v>
                </c:pt>
                <c:pt idx="141">
                  <c:v>33878</c:v>
                </c:pt>
                <c:pt idx="142">
                  <c:v>33909</c:v>
                </c:pt>
                <c:pt idx="143">
                  <c:v>33939</c:v>
                </c:pt>
                <c:pt idx="144">
                  <c:v>33970</c:v>
                </c:pt>
                <c:pt idx="145">
                  <c:v>34001</c:v>
                </c:pt>
                <c:pt idx="146">
                  <c:v>34029</c:v>
                </c:pt>
                <c:pt idx="147">
                  <c:v>34060</c:v>
                </c:pt>
                <c:pt idx="148">
                  <c:v>34090</c:v>
                </c:pt>
                <c:pt idx="149">
                  <c:v>34121</c:v>
                </c:pt>
                <c:pt idx="150">
                  <c:v>34151</c:v>
                </c:pt>
                <c:pt idx="151">
                  <c:v>34182</c:v>
                </c:pt>
                <c:pt idx="152">
                  <c:v>34213</c:v>
                </c:pt>
                <c:pt idx="153">
                  <c:v>34243</c:v>
                </c:pt>
                <c:pt idx="154">
                  <c:v>34274</c:v>
                </c:pt>
                <c:pt idx="155">
                  <c:v>34304</c:v>
                </c:pt>
                <c:pt idx="156">
                  <c:v>34335</c:v>
                </c:pt>
                <c:pt idx="157">
                  <c:v>34366</c:v>
                </c:pt>
                <c:pt idx="158">
                  <c:v>34394</c:v>
                </c:pt>
                <c:pt idx="159">
                  <c:v>34425</c:v>
                </c:pt>
                <c:pt idx="160">
                  <c:v>34455</c:v>
                </c:pt>
                <c:pt idx="161">
                  <c:v>34486</c:v>
                </c:pt>
                <c:pt idx="162">
                  <c:v>34516</c:v>
                </c:pt>
                <c:pt idx="163">
                  <c:v>34547</c:v>
                </c:pt>
                <c:pt idx="164">
                  <c:v>34578</c:v>
                </c:pt>
                <c:pt idx="165">
                  <c:v>34608</c:v>
                </c:pt>
                <c:pt idx="166">
                  <c:v>34639</c:v>
                </c:pt>
                <c:pt idx="167">
                  <c:v>34669</c:v>
                </c:pt>
                <c:pt idx="168">
                  <c:v>34700</c:v>
                </c:pt>
                <c:pt idx="169">
                  <c:v>34731</c:v>
                </c:pt>
                <c:pt idx="170">
                  <c:v>34759</c:v>
                </c:pt>
                <c:pt idx="171">
                  <c:v>34790</c:v>
                </c:pt>
                <c:pt idx="172">
                  <c:v>34820</c:v>
                </c:pt>
                <c:pt idx="173">
                  <c:v>34851</c:v>
                </c:pt>
                <c:pt idx="174">
                  <c:v>34881</c:v>
                </c:pt>
                <c:pt idx="175">
                  <c:v>34912</c:v>
                </c:pt>
                <c:pt idx="176">
                  <c:v>34943</c:v>
                </c:pt>
                <c:pt idx="177">
                  <c:v>34973</c:v>
                </c:pt>
                <c:pt idx="178">
                  <c:v>35004</c:v>
                </c:pt>
                <c:pt idx="179">
                  <c:v>35034</c:v>
                </c:pt>
                <c:pt idx="180">
                  <c:v>35065</c:v>
                </c:pt>
                <c:pt idx="181">
                  <c:v>35096</c:v>
                </c:pt>
                <c:pt idx="182">
                  <c:v>35125</c:v>
                </c:pt>
                <c:pt idx="183">
                  <c:v>35156</c:v>
                </c:pt>
                <c:pt idx="184">
                  <c:v>35186</c:v>
                </c:pt>
                <c:pt idx="185">
                  <c:v>35217</c:v>
                </c:pt>
                <c:pt idx="186">
                  <c:v>35247</c:v>
                </c:pt>
                <c:pt idx="187">
                  <c:v>35278</c:v>
                </c:pt>
                <c:pt idx="188">
                  <c:v>35309</c:v>
                </c:pt>
                <c:pt idx="189">
                  <c:v>35339</c:v>
                </c:pt>
                <c:pt idx="190">
                  <c:v>35370</c:v>
                </c:pt>
                <c:pt idx="191">
                  <c:v>35400</c:v>
                </c:pt>
                <c:pt idx="192">
                  <c:v>35431</c:v>
                </c:pt>
                <c:pt idx="193">
                  <c:v>35462</c:v>
                </c:pt>
                <c:pt idx="194">
                  <c:v>35490</c:v>
                </c:pt>
                <c:pt idx="195">
                  <c:v>35521</c:v>
                </c:pt>
                <c:pt idx="196">
                  <c:v>35551</c:v>
                </c:pt>
                <c:pt idx="197">
                  <c:v>35582</c:v>
                </c:pt>
                <c:pt idx="198">
                  <c:v>35612</c:v>
                </c:pt>
                <c:pt idx="199">
                  <c:v>35643</c:v>
                </c:pt>
                <c:pt idx="200">
                  <c:v>35674</c:v>
                </c:pt>
                <c:pt idx="201">
                  <c:v>35704</c:v>
                </c:pt>
                <c:pt idx="202">
                  <c:v>35735</c:v>
                </c:pt>
                <c:pt idx="203">
                  <c:v>35765</c:v>
                </c:pt>
                <c:pt idx="204">
                  <c:v>35796</c:v>
                </c:pt>
                <c:pt idx="205">
                  <c:v>35827</c:v>
                </c:pt>
                <c:pt idx="206">
                  <c:v>35855</c:v>
                </c:pt>
                <c:pt idx="207">
                  <c:v>35886</c:v>
                </c:pt>
                <c:pt idx="208">
                  <c:v>35916</c:v>
                </c:pt>
                <c:pt idx="209">
                  <c:v>35947</c:v>
                </c:pt>
                <c:pt idx="210">
                  <c:v>35977</c:v>
                </c:pt>
                <c:pt idx="211">
                  <c:v>36008</c:v>
                </c:pt>
                <c:pt idx="212">
                  <c:v>36039</c:v>
                </c:pt>
                <c:pt idx="213">
                  <c:v>36069</c:v>
                </c:pt>
                <c:pt idx="214">
                  <c:v>36100</c:v>
                </c:pt>
                <c:pt idx="215">
                  <c:v>36130</c:v>
                </c:pt>
                <c:pt idx="216">
                  <c:v>36161</c:v>
                </c:pt>
                <c:pt idx="217">
                  <c:v>36192</c:v>
                </c:pt>
                <c:pt idx="218">
                  <c:v>36220</c:v>
                </c:pt>
                <c:pt idx="219">
                  <c:v>36251</c:v>
                </c:pt>
                <c:pt idx="220">
                  <c:v>36281</c:v>
                </c:pt>
                <c:pt idx="221">
                  <c:v>36312</c:v>
                </c:pt>
                <c:pt idx="222">
                  <c:v>36342</c:v>
                </c:pt>
                <c:pt idx="223">
                  <c:v>36373</c:v>
                </c:pt>
                <c:pt idx="224">
                  <c:v>36404</c:v>
                </c:pt>
                <c:pt idx="225">
                  <c:v>36434</c:v>
                </c:pt>
                <c:pt idx="226">
                  <c:v>36465</c:v>
                </c:pt>
                <c:pt idx="227">
                  <c:v>36495</c:v>
                </c:pt>
                <c:pt idx="228">
                  <c:v>36526</c:v>
                </c:pt>
                <c:pt idx="229">
                  <c:v>36557</c:v>
                </c:pt>
                <c:pt idx="230">
                  <c:v>36586</c:v>
                </c:pt>
                <c:pt idx="231">
                  <c:v>36617</c:v>
                </c:pt>
                <c:pt idx="232">
                  <c:v>36647</c:v>
                </c:pt>
                <c:pt idx="233">
                  <c:v>36678</c:v>
                </c:pt>
                <c:pt idx="234">
                  <c:v>36708</c:v>
                </c:pt>
                <c:pt idx="235">
                  <c:v>36739</c:v>
                </c:pt>
                <c:pt idx="236">
                  <c:v>36770</c:v>
                </c:pt>
                <c:pt idx="237">
                  <c:v>36800</c:v>
                </c:pt>
                <c:pt idx="238">
                  <c:v>36831</c:v>
                </c:pt>
                <c:pt idx="239">
                  <c:v>36861</c:v>
                </c:pt>
                <c:pt idx="240">
                  <c:v>36892</c:v>
                </c:pt>
                <c:pt idx="241">
                  <c:v>36923</c:v>
                </c:pt>
                <c:pt idx="242">
                  <c:v>36951</c:v>
                </c:pt>
                <c:pt idx="243">
                  <c:v>36982</c:v>
                </c:pt>
                <c:pt idx="244">
                  <c:v>37012</c:v>
                </c:pt>
                <c:pt idx="245">
                  <c:v>37043</c:v>
                </c:pt>
                <c:pt idx="246">
                  <c:v>37073</c:v>
                </c:pt>
                <c:pt idx="247">
                  <c:v>37104</c:v>
                </c:pt>
                <c:pt idx="248">
                  <c:v>37135</c:v>
                </c:pt>
                <c:pt idx="249">
                  <c:v>37165</c:v>
                </c:pt>
                <c:pt idx="250">
                  <c:v>37196</c:v>
                </c:pt>
                <c:pt idx="251">
                  <c:v>37226</c:v>
                </c:pt>
                <c:pt idx="252">
                  <c:v>37257</c:v>
                </c:pt>
                <c:pt idx="253">
                  <c:v>37288</c:v>
                </c:pt>
                <c:pt idx="254">
                  <c:v>37316</c:v>
                </c:pt>
                <c:pt idx="255">
                  <c:v>37347</c:v>
                </c:pt>
                <c:pt idx="256">
                  <c:v>37377</c:v>
                </c:pt>
                <c:pt idx="257">
                  <c:v>37408</c:v>
                </c:pt>
                <c:pt idx="258">
                  <c:v>37438</c:v>
                </c:pt>
                <c:pt idx="259">
                  <c:v>37469</c:v>
                </c:pt>
                <c:pt idx="260">
                  <c:v>37500</c:v>
                </c:pt>
                <c:pt idx="261">
                  <c:v>37530</c:v>
                </c:pt>
                <c:pt idx="262">
                  <c:v>37561</c:v>
                </c:pt>
                <c:pt idx="263">
                  <c:v>37591</c:v>
                </c:pt>
                <c:pt idx="264">
                  <c:v>37622</c:v>
                </c:pt>
                <c:pt idx="265">
                  <c:v>37653</c:v>
                </c:pt>
                <c:pt idx="266">
                  <c:v>37681</c:v>
                </c:pt>
                <c:pt idx="267">
                  <c:v>37712</c:v>
                </c:pt>
                <c:pt idx="268">
                  <c:v>37742</c:v>
                </c:pt>
                <c:pt idx="269">
                  <c:v>37773</c:v>
                </c:pt>
                <c:pt idx="270">
                  <c:v>37803</c:v>
                </c:pt>
                <c:pt idx="271">
                  <c:v>37834</c:v>
                </c:pt>
                <c:pt idx="272">
                  <c:v>37865</c:v>
                </c:pt>
                <c:pt idx="273">
                  <c:v>37895</c:v>
                </c:pt>
                <c:pt idx="274">
                  <c:v>37926</c:v>
                </c:pt>
                <c:pt idx="275">
                  <c:v>37956</c:v>
                </c:pt>
                <c:pt idx="276">
                  <c:v>37987</c:v>
                </c:pt>
                <c:pt idx="277">
                  <c:v>38018</c:v>
                </c:pt>
                <c:pt idx="278">
                  <c:v>38047</c:v>
                </c:pt>
                <c:pt idx="279">
                  <c:v>38078</c:v>
                </c:pt>
                <c:pt idx="280">
                  <c:v>38108</c:v>
                </c:pt>
                <c:pt idx="281">
                  <c:v>38139</c:v>
                </c:pt>
                <c:pt idx="282">
                  <c:v>38169</c:v>
                </c:pt>
                <c:pt idx="283">
                  <c:v>38200</c:v>
                </c:pt>
                <c:pt idx="284">
                  <c:v>38231</c:v>
                </c:pt>
                <c:pt idx="285">
                  <c:v>38261</c:v>
                </c:pt>
                <c:pt idx="286">
                  <c:v>38292</c:v>
                </c:pt>
                <c:pt idx="287">
                  <c:v>38322</c:v>
                </c:pt>
                <c:pt idx="288">
                  <c:v>38353</c:v>
                </c:pt>
                <c:pt idx="289">
                  <c:v>38384</c:v>
                </c:pt>
                <c:pt idx="290">
                  <c:v>38412</c:v>
                </c:pt>
                <c:pt idx="291">
                  <c:v>38443</c:v>
                </c:pt>
                <c:pt idx="292">
                  <c:v>38473</c:v>
                </c:pt>
                <c:pt idx="293">
                  <c:v>38504</c:v>
                </c:pt>
                <c:pt idx="294">
                  <c:v>38534</c:v>
                </c:pt>
                <c:pt idx="295">
                  <c:v>38565</c:v>
                </c:pt>
                <c:pt idx="296">
                  <c:v>38596</c:v>
                </c:pt>
                <c:pt idx="297">
                  <c:v>38626</c:v>
                </c:pt>
                <c:pt idx="298">
                  <c:v>38657</c:v>
                </c:pt>
                <c:pt idx="299">
                  <c:v>38687</c:v>
                </c:pt>
                <c:pt idx="300">
                  <c:v>38718</c:v>
                </c:pt>
                <c:pt idx="301">
                  <c:v>38749</c:v>
                </c:pt>
                <c:pt idx="302">
                  <c:v>38777</c:v>
                </c:pt>
                <c:pt idx="303">
                  <c:v>38808</c:v>
                </c:pt>
                <c:pt idx="304">
                  <c:v>38838</c:v>
                </c:pt>
                <c:pt idx="305">
                  <c:v>38869</c:v>
                </c:pt>
                <c:pt idx="306">
                  <c:v>38899</c:v>
                </c:pt>
                <c:pt idx="307">
                  <c:v>38930</c:v>
                </c:pt>
                <c:pt idx="308">
                  <c:v>38961</c:v>
                </c:pt>
                <c:pt idx="309">
                  <c:v>38991</c:v>
                </c:pt>
                <c:pt idx="310">
                  <c:v>39022</c:v>
                </c:pt>
                <c:pt idx="311">
                  <c:v>39052</c:v>
                </c:pt>
                <c:pt idx="312">
                  <c:v>39083</c:v>
                </c:pt>
                <c:pt idx="313">
                  <c:v>39114</c:v>
                </c:pt>
                <c:pt idx="314">
                  <c:v>39142</c:v>
                </c:pt>
                <c:pt idx="315">
                  <c:v>39173</c:v>
                </c:pt>
                <c:pt idx="316">
                  <c:v>39203</c:v>
                </c:pt>
                <c:pt idx="317">
                  <c:v>39234</c:v>
                </c:pt>
                <c:pt idx="318">
                  <c:v>39264</c:v>
                </c:pt>
                <c:pt idx="319">
                  <c:v>39295</c:v>
                </c:pt>
                <c:pt idx="320">
                  <c:v>39326</c:v>
                </c:pt>
                <c:pt idx="321">
                  <c:v>39356</c:v>
                </c:pt>
                <c:pt idx="322">
                  <c:v>39387</c:v>
                </c:pt>
                <c:pt idx="323">
                  <c:v>39417</c:v>
                </c:pt>
                <c:pt idx="324">
                  <c:v>39448</c:v>
                </c:pt>
                <c:pt idx="325">
                  <c:v>39479</c:v>
                </c:pt>
                <c:pt idx="326">
                  <c:v>39508</c:v>
                </c:pt>
                <c:pt idx="327">
                  <c:v>39539</c:v>
                </c:pt>
                <c:pt idx="328">
                  <c:v>39569</c:v>
                </c:pt>
                <c:pt idx="329">
                  <c:v>39600</c:v>
                </c:pt>
                <c:pt idx="330">
                  <c:v>39630</c:v>
                </c:pt>
                <c:pt idx="331">
                  <c:v>39661</c:v>
                </c:pt>
                <c:pt idx="332">
                  <c:v>39692</c:v>
                </c:pt>
                <c:pt idx="333">
                  <c:v>39722</c:v>
                </c:pt>
                <c:pt idx="334">
                  <c:v>39753</c:v>
                </c:pt>
                <c:pt idx="335">
                  <c:v>39783</c:v>
                </c:pt>
                <c:pt idx="336">
                  <c:v>39814</c:v>
                </c:pt>
                <c:pt idx="337">
                  <c:v>39845</c:v>
                </c:pt>
                <c:pt idx="338">
                  <c:v>39873</c:v>
                </c:pt>
                <c:pt idx="339">
                  <c:v>39904</c:v>
                </c:pt>
                <c:pt idx="340">
                  <c:v>39934</c:v>
                </c:pt>
                <c:pt idx="341">
                  <c:v>39965</c:v>
                </c:pt>
                <c:pt idx="342">
                  <c:v>39995</c:v>
                </c:pt>
                <c:pt idx="343">
                  <c:v>40026</c:v>
                </c:pt>
                <c:pt idx="344">
                  <c:v>40057</c:v>
                </c:pt>
                <c:pt idx="345">
                  <c:v>40087</c:v>
                </c:pt>
                <c:pt idx="346">
                  <c:v>40118</c:v>
                </c:pt>
                <c:pt idx="347">
                  <c:v>40148</c:v>
                </c:pt>
                <c:pt idx="348">
                  <c:v>40179</c:v>
                </c:pt>
                <c:pt idx="349">
                  <c:v>40210</c:v>
                </c:pt>
                <c:pt idx="350">
                  <c:v>40238</c:v>
                </c:pt>
                <c:pt idx="351">
                  <c:v>40269</c:v>
                </c:pt>
                <c:pt idx="352">
                  <c:v>40299</c:v>
                </c:pt>
                <c:pt idx="353">
                  <c:v>40330</c:v>
                </c:pt>
                <c:pt idx="354">
                  <c:v>40360</c:v>
                </c:pt>
                <c:pt idx="355">
                  <c:v>40391</c:v>
                </c:pt>
                <c:pt idx="356">
                  <c:v>40422</c:v>
                </c:pt>
                <c:pt idx="357">
                  <c:v>40452</c:v>
                </c:pt>
                <c:pt idx="358">
                  <c:v>40483</c:v>
                </c:pt>
                <c:pt idx="359">
                  <c:v>40513</c:v>
                </c:pt>
                <c:pt idx="360">
                  <c:v>40544</c:v>
                </c:pt>
                <c:pt idx="361">
                  <c:v>40575</c:v>
                </c:pt>
                <c:pt idx="362">
                  <c:v>40603</c:v>
                </c:pt>
                <c:pt idx="363">
                  <c:v>40634</c:v>
                </c:pt>
                <c:pt idx="364">
                  <c:v>40664</c:v>
                </c:pt>
                <c:pt idx="365">
                  <c:v>40695</c:v>
                </c:pt>
                <c:pt idx="366">
                  <c:v>40725</c:v>
                </c:pt>
                <c:pt idx="367">
                  <c:v>40756</c:v>
                </c:pt>
                <c:pt idx="368">
                  <c:v>40787</c:v>
                </c:pt>
                <c:pt idx="369">
                  <c:v>40817</c:v>
                </c:pt>
                <c:pt idx="370">
                  <c:v>40848</c:v>
                </c:pt>
                <c:pt idx="371">
                  <c:v>40878</c:v>
                </c:pt>
                <c:pt idx="372">
                  <c:v>40909</c:v>
                </c:pt>
                <c:pt idx="373">
                  <c:v>40940</c:v>
                </c:pt>
                <c:pt idx="374">
                  <c:v>40969</c:v>
                </c:pt>
                <c:pt idx="375">
                  <c:v>41000</c:v>
                </c:pt>
                <c:pt idx="376">
                  <c:v>41030</c:v>
                </c:pt>
                <c:pt idx="377">
                  <c:v>41061</c:v>
                </c:pt>
                <c:pt idx="378">
                  <c:v>41091</c:v>
                </c:pt>
                <c:pt idx="379">
                  <c:v>41122</c:v>
                </c:pt>
                <c:pt idx="380">
                  <c:v>41153</c:v>
                </c:pt>
                <c:pt idx="381">
                  <c:v>41183</c:v>
                </c:pt>
                <c:pt idx="382">
                  <c:v>41214</c:v>
                </c:pt>
                <c:pt idx="383">
                  <c:v>41244</c:v>
                </c:pt>
                <c:pt idx="384">
                  <c:v>41275</c:v>
                </c:pt>
                <c:pt idx="385">
                  <c:v>41306</c:v>
                </c:pt>
                <c:pt idx="386">
                  <c:v>41334</c:v>
                </c:pt>
                <c:pt idx="387">
                  <c:v>41365</c:v>
                </c:pt>
                <c:pt idx="388">
                  <c:v>41395</c:v>
                </c:pt>
                <c:pt idx="389">
                  <c:v>41426</c:v>
                </c:pt>
                <c:pt idx="390">
                  <c:v>41456</c:v>
                </c:pt>
                <c:pt idx="391">
                  <c:v>41487</c:v>
                </c:pt>
                <c:pt idx="392">
                  <c:v>41518</c:v>
                </c:pt>
                <c:pt idx="393">
                  <c:v>41548</c:v>
                </c:pt>
                <c:pt idx="394">
                  <c:v>41579</c:v>
                </c:pt>
                <c:pt idx="395">
                  <c:v>41609</c:v>
                </c:pt>
                <c:pt idx="396">
                  <c:v>41640</c:v>
                </c:pt>
                <c:pt idx="397">
                  <c:v>41671</c:v>
                </c:pt>
                <c:pt idx="398">
                  <c:v>41699</c:v>
                </c:pt>
                <c:pt idx="399">
                  <c:v>41730</c:v>
                </c:pt>
                <c:pt idx="400">
                  <c:v>41760</c:v>
                </c:pt>
                <c:pt idx="401">
                  <c:v>41791</c:v>
                </c:pt>
                <c:pt idx="402">
                  <c:v>41821</c:v>
                </c:pt>
                <c:pt idx="403">
                  <c:v>41852</c:v>
                </c:pt>
                <c:pt idx="404">
                  <c:v>41883</c:v>
                </c:pt>
                <c:pt idx="405">
                  <c:v>41913</c:v>
                </c:pt>
                <c:pt idx="406">
                  <c:v>41944</c:v>
                </c:pt>
                <c:pt idx="407">
                  <c:v>41974</c:v>
                </c:pt>
                <c:pt idx="408">
                  <c:v>42005</c:v>
                </c:pt>
                <c:pt idx="409">
                  <c:v>42036</c:v>
                </c:pt>
                <c:pt idx="410">
                  <c:v>42064</c:v>
                </c:pt>
                <c:pt idx="411">
                  <c:v>42095</c:v>
                </c:pt>
                <c:pt idx="412">
                  <c:v>42125</c:v>
                </c:pt>
                <c:pt idx="413">
                  <c:v>42156</c:v>
                </c:pt>
                <c:pt idx="414">
                  <c:v>42186</c:v>
                </c:pt>
                <c:pt idx="415">
                  <c:v>42217</c:v>
                </c:pt>
                <c:pt idx="416">
                  <c:v>42248</c:v>
                </c:pt>
                <c:pt idx="417">
                  <c:v>42278</c:v>
                </c:pt>
                <c:pt idx="418">
                  <c:v>42309</c:v>
                </c:pt>
                <c:pt idx="419">
                  <c:v>42339</c:v>
                </c:pt>
                <c:pt idx="420">
                  <c:v>42370</c:v>
                </c:pt>
                <c:pt idx="421">
                  <c:v>42401</c:v>
                </c:pt>
                <c:pt idx="422">
                  <c:v>42430</c:v>
                </c:pt>
                <c:pt idx="423">
                  <c:v>42461</c:v>
                </c:pt>
                <c:pt idx="424">
                  <c:v>42491</c:v>
                </c:pt>
                <c:pt idx="425">
                  <c:v>42522</c:v>
                </c:pt>
                <c:pt idx="426">
                  <c:v>42552</c:v>
                </c:pt>
                <c:pt idx="427">
                  <c:v>42583</c:v>
                </c:pt>
                <c:pt idx="428">
                  <c:v>42614</c:v>
                </c:pt>
                <c:pt idx="429">
                  <c:v>42644</c:v>
                </c:pt>
                <c:pt idx="430">
                  <c:v>42675</c:v>
                </c:pt>
                <c:pt idx="431">
                  <c:v>42705</c:v>
                </c:pt>
                <c:pt idx="432">
                  <c:v>42736</c:v>
                </c:pt>
                <c:pt idx="433">
                  <c:v>42767</c:v>
                </c:pt>
                <c:pt idx="434">
                  <c:v>42795</c:v>
                </c:pt>
                <c:pt idx="435">
                  <c:v>42826</c:v>
                </c:pt>
                <c:pt idx="436">
                  <c:v>42856</c:v>
                </c:pt>
                <c:pt idx="437">
                  <c:v>42887</c:v>
                </c:pt>
                <c:pt idx="438">
                  <c:v>42917</c:v>
                </c:pt>
                <c:pt idx="439">
                  <c:v>42948</c:v>
                </c:pt>
                <c:pt idx="440">
                  <c:v>42979</c:v>
                </c:pt>
                <c:pt idx="441">
                  <c:v>43009</c:v>
                </c:pt>
                <c:pt idx="442">
                  <c:v>43040</c:v>
                </c:pt>
                <c:pt idx="443">
                  <c:v>43070</c:v>
                </c:pt>
                <c:pt idx="444">
                  <c:v>43101</c:v>
                </c:pt>
                <c:pt idx="445">
                  <c:v>43132</c:v>
                </c:pt>
                <c:pt idx="446">
                  <c:v>43160</c:v>
                </c:pt>
                <c:pt idx="447">
                  <c:v>43191</c:v>
                </c:pt>
                <c:pt idx="448">
                  <c:v>43221</c:v>
                </c:pt>
                <c:pt idx="449">
                  <c:v>43252</c:v>
                </c:pt>
                <c:pt idx="450">
                  <c:v>43282</c:v>
                </c:pt>
                <c:pt idx="451">
                  <c:v>43313</c:v>
                </c:pt>
                <c:pt idx="452">
                  <c:v>43344</c:v>
                </c:pt>
                <c:pt idx="453">
                  <c:v>43374</c:v>
                </c:pt>
                <c:pt idx="454">
                  <c:v>43405</c:v>
                </c:pt>
                <c:pt idx="455">
                  <c:v>43435</c:v>
                </c:pt>
                <c:pt idx="456">
                  <c:v>43466</c:v>
                </c:pt>
                <c:pt idx="457">
                  <c:v>43497</c:v>
                </c:pt>
                <c:pt idx="458">
                  <c:v>43525</c:v>
                </c:pt>
                <c:pt idx="459">
                  <c:v>43556</c:v>
                </c:pt>
                <c:pt idx="460">
                  <c:v>43586</c:v>
                </c:pt>
                <c:pt idx="461">
                  <c:v>43617</c:v>
                </c:pt>
                <c:pt idx="462">
                  <c:v>43647</c:v>
                </c:pt>
                <c:pt idx="463">
                  <c:v>43678</c:v>
                </c:pt>
                <c:pt idx="464">
                  <c:v>43709</c:v>
                </c:pt>
                <c:pt idx="465">
                  <c:v>43739</c:v>
                </c:pt>
                <c:pt idx="466">
                  <c:v>43770</c:v>
                </c:pt>
                <c:pt idx="467">
                  <c:v>43800</c:v>
                </c:pt>
                <c:pt idx="468">
                  <c:v>43831</c:v>
                </c:pt>
                <c:pt idx="469">
                  <c:v>43862</c:v>
                </c:pt>
                <c:pt idx="470">
                  <c:v>43891</c:v>
                </c:pt>
                <c:pt idx="471">
                  <c:v>43922</c:v>
                </c:pt>
                <c:pt idx="472">
                  <c:v>43952</c:v>
                </c:pt>
                <c:pt idx="473">
                  <c:v>43983</c:v>
                </c:pt>
                <c:pt idx="474">
                  <c:v>44013</c:v>
                </c:pt>
                <c:pt idx="475">
                  <c:v>44044</c:v>
                </c:pt>
                <c:pt idx="476">
                  <c:v>44075</c:v>
                </c:pt>
                <c:pt idx="477">
                  <c:v>44105</c:v>
                </c:pt>
                <c:pt idx="478">
                  <c:v>44136</c:v>
                </c:pt>
                <c:pt idx="479">
                  <c:v>44166</c:v>
                </c:pt>
                <c:pt idx="480">
                  <c:v>44197</c:v>
                </c:pt>
                <c:pt idx="481">
                  <c:v>44228</c:v>
                </c:pt>
                <c:pt idx="482">
                  <c:v>44256</c:v>
                </c:pt>
                <c:pt idx="483">
                  <c:v>44287</c:v>
                </c:pt>
                <c:pt idx="484">
                  <c:v>44317</c:v>
                </c:pt>
                <c:pt idx="485">
                  <c:v>44348</c:v>
                </c:pt>
                <c:pt idx="486">
                  <c:v>44378</c:v>
                </c:pt>
                <c:pt idx="487">
                  <c:v>44409</c:v>
                </c:pt>
                <c:pt idx="488">
                  <c:v>44440</c:v>
                </c:pt>
                <c:pt idx="489">
                  <c:v>44470</c:v>
                </c:pt>
                <c:pt idx="490">
                  <c:v>44501</c:v>
                </c:pt>
                <c:pt idx="491">
                  <c:v>44531</c:v>
                </c:pt>
                <c:pt idx="492">
                  <c:v>44562</c:v>
                </c:pt>
                <c:pt idx="493">
                  <c:v>44593</c:v>
                </c:pt>
                <c:pt idx="494">
                  <c:v>44621</c:v>
                </c:pt>
                <c:pt idx="495">
                  <c:v>44652</c:v>
                </c:pt>
                <c:pt idx="496">
                  <c:v>44682</c:v>
                </c:pt>
                <c:pt idx="497">
                  <c:v>44713</c:v>
                </c:pt>
                <c:pt idx="498">
                  <c:v>44743</c:v>
                </c:pt>
                <c:pt idx="499">
                  <c:v>44774</c:v>
                </c:pt>
                <c:pt idx="500">
                  <c:v>44805</c:v>
                </c:pt>
                <c:pt idx="501">
                  <c:v>44835</c:v>
                </c:pt>
                <c:pt idx="502">
                  <c:v>44866</c:v>
                </c:pt>
                <c:pt idx="503">
                  <c:v>44896</c:v>
                </c:pt>
                <c:pt idx="504">
                  <c:v>44927</c:v>
                </c:pt>
                <c:pt idx="505">
                  <c:v>44958</c:v>
                </c:pt>
                <c:pt idx="506">
                  <c:v>44986</c:v>
                </c:pt>
                <c:pt idx="507">
                  <c:v>45017</c:v>
                </c:pt>
                <c:pt idx="508">
                  <c:v>45047</c:v>
                </c:pt>
                <c:pt idx="509">
                  <c:v>45078</c:v>
                </c:pt>
              </c:numCache>
            </c:numRef>
          </c:cat>
          <c:val>
            <c:numRef>
              <c:f>'[Labour Force Master.xlsx]June 2023'!$AV$46:$AV$555</c:f>
              <c:numCache>
                <c:formatCode>0.0;\-0.0;0.0;@</c:formatCode>
                <c:ptCount val="510"/>
                <c:pt idx="0">
                  <c:v>5.8613410999999997</c:v>
                </c:pt>
                <c:pt idx="1">
                  <c:v>5.6580678000000004</c:v>
                </c:pt>
                <c:pt idx="2">
                  <c:v>5.9595621000000003</c:v>
                </c:pt>
                <c:pt idx="3">
                  <c:v>5.4521879999999996</c:v>
                </c:pt>
                <c:pt idx="4">
                  <c:v>5.8580813000000003</c:v>
                </c:pt>
                <c:pt idx="5">
                  <c:v>5.6392280000000001</c:v>
                </c:pt>
                <c:pt idx="6">
                  <c:v>5.5996546</c:v>
                </c:pt>
                <c:pt idx="7">
                  <c:v>6.2145605000000002</c:v>
                </c:pt>
                <c:pt idx="8">
                  <c:v>6.5577817999999999</c:v>
                </c:pt>
                <c:pt idx="9">
                  <c:v>6.1407655999999999</c:v>
                </c:pt>
                <c:pt idx="10">
                  <c:v>6.6142453999999997</c:v>
                </c:pt>
                <c:pt idx="11">
                  <c:v>6.8326532000000002</c:v>
                </c:pt>
                <c:pt idx="12">
                  <c:v>7.0430077000000004</c:v>
                </c:pt>
                <c:pt idx="13">
                  <c:v>6.7509242</c:v>
                </c:pt>
                <c:pt idx="14">
                  <c:v>6.9811613000000001</c:v>
                </c:pt>
                <c:pt idx="15">
                  <c:v>7.0326496000000001</c:v>
                </c:pt>
                <c:pt idx="16">
                  <c:v>7.0230208000000003</c:v>
                </c:pt>
                <c:pt idx="17">
                  <c:v>7.5976946999999999</c:v>
                </c:pt>
                <c:pt idx="18">
                  <c:v>7.5430485000000003</c:v>
                </c:pt>
                <c:pt idx="19">
                  <c:v>7.8540688000000003</c:v>
                </c:pt>
                <c:pt idx="20">
                  <c:v>7.5726646999999998</c:v>
                </c:pt>
                <c:pt idx="21">
                  <c:v>8.7949698000000005</c:v>
                </c:pt>
                <c:pt idx="22">
                  <c:v>8.6595148999999996</c:v>
                </c:pt>
                <c:pt idx="23">
                  <c:v>8.7710963999999993</c:v>
                </c:pt>
                <c:pt idx="24">
                  <c:v>9.1610145999999997</c:v>
                </c:pt>
                <c:pt idx="25">
                  <c:v>9.4656120000000001</c:v>
                </c:pt>
                <c:pt idx="26">
                  <c:v>9.3974311999999998</c:v>
                </c:pt>
                <c:pt idx="27">
                  <c:v>9.8576990000000002</c:v>
                </c:pt>
                <c:pt idx="28">
                  <c:v>9.7207915000000007</c:v>
                </c:pt>
                <c:pt idx="29">
                  <c:v>9.7044934000000005</c:v>
                </c:pt>
                <c:pt idx="30">
                  <c:v>10.1378235</c:v>
                </c:pt>
                <c:pt idx="31">
                  <c:v>9.5429607000000001</c:v>
                </c:pt>
                <c:pt idx="32">
                  <c:v>10.2197373</c:v>
                </c:pt>
                <c:pt idx="33">
                  <c:v>10.114140300000001</c:v>
                </c:pt>
                <c:pt idx="34">
                  <c:v>10.4671646</c:v>
                </c:pt>
                <c:pt idx="35">
                  <c:v>10.0707348</c:v>
                </c:pt>
                <c:pt idx="36">
                  <c:v>9.5807692000000007</c:v>
                </c:pt>
                <c:pt idx="37">
                  <c:v>9.7699534000000003</c:v>
                </c:pt>
                <c:pt idx="38">
                  <c:v>9.9966439000000005</c:v>
                </c:pt>
                <c:pt idx="39">
                  <c:v>9.8091249999999999</c:v>
                </c:pt>
                <c:pt idx="40">
                  <c:v>9.4971858000000005</c:v>
                </c:pt>
                <c:pt idx="41">
                  <c:v>10.0123581</c:v>
                </c:pt>
                <c:pt idx="42">
                  <c:v>9.7905665000000006</c:v>
                </c:pt>
                <c:pt idx="43">
                  <c:v>9.0220473999999999</c:v>
                </c:pt>
                <c:pt idx="44">
                  <c:v>9.5119550000000004</c:v>
                </c:pt>
                <c:pt idx="45">
                  <c:v>9.3636180000000007</c:v>
                </c:pt>
                <c:pt idx="46">
                  <c:v>8.5672925000000006</c:v>
                </c:pt>
                <c:pt idx="47">
                  <c:v>8.3409410000000008</c:v>
                </c:pt>
                <c:pt idx="48">
                  <c:v>8.2321770999999995</c:v>
                </c:pt>
                <c:pt idx="49">
                  <c:v>8.3504238999999991</c:v>
                </c:pt>
                <c:pt idx="50">
                  <c:v>8.4831458000000008</c:v>
                </c:pt>
                <c:pt idx="51">
                  <c:v>8.2400193000000002</c:v>
                </c:pt>
                <c:pt idx="52">
                  <c:v>8.4997729</c:v>
                </c:pt>
                <c:pt idx="53">
                  <c:v>8.3701751000000009</c:v>
                </c:pt>
                <c:pt idx="54">
                  <c:v>7.9640865999999999</c:v>
                </c:pt>
                <c:pt idx="55">
                  <c:v>8.0874638000000001</c:v>
                </c:pt>
                <c:pt idx="56">
                  <c:v>7.5726692</c:v>
                </c:pt>
                <c:pt idx="57">
                  <c:v>7.7425571</c:v>
                </c:pt>
                <c:pt idx="58">
                  <c:v>7.7879880999999997</c:v>
                </c:pt>
                <c:pt idx="59">
                  <c:v>7.7256894999999997</c:v>
                </c:pt>
                <c:pt idx="60">
                  <c:v>7.7929272000000003</c:v>
                </c:pt>
                <c:pt idx="61">
                  <c:v>7.9108847000000004</c:v>
                </c:pt>
                <c:pt idx="62">
                  <c:v>8.0747956999999992</c:v>
                </c:pt>
                <c:pt idx="63">
                  <c:v>7.8903233000000004</c:v>
                </c:pt>
                <c:pt idx="64">
                  <c:v>8.0038250000000009</c:v>
                </c:pt>
                <c:pt idx="65">
                  <c:v>7.7013572000000003</c:v>
                </c:pt>
                <c:pt idx="66">
                  <c:v>7.6760454999999999</c:v>
                </c:pt>
                <c:pt idx="67">
                  <c:v>7.9626165000000002</c:v>
                </c:pt>
                <c:pt idx="68">
                  <c:v>8.2037698999999993</c:v>
                </c:pt>
                <c:pt idx="69">
                  <c:v>7.8131917</c:v>
                </c:pt>
                <c:pt idx="70">
                  <c:v>8.0136447999999998</c:v>
                </c:pt>
                <c:pt idx="71">
                  <c:v>8.0561696000000005</c:v>
                </c:pt>
                <c:pt idx="72">
                  <c:v>7.9384167000000003</c:v>
                </c:pt>
                <c:pt idx="73">
                  <c:v>7.5497442000000001</c:v>
                </c:pt>
                <c:pt idx="74">
                  <c:v>7.9489023999999997</c:v>
                </c:pt>
                <c:pt idx="75">
                  <c:v>8.0919477999999998</c:v>
                </c:pt>
                <c:pt idx="76">
                  <c:v>7.8218379000000002</c:v>
                </c:pt>
                <c:pt idx="77">
                  <c:v>7.7650385999999996</c:v>
                </c:pt>
                <c:pt idx="78">
                  <c:v>7.8638874000000003</c:v>
                </c:pt>
                <c:pt idx="79">
                  <c:v>7.7275463999999996</c:v>
                </c:pt>
                <c:pt idx="80">
                  <c:v>7.1490685999999997</c:v>
                </c:pt>
                <c:pt idx="81">
                  <c:v>7.6349136</c:v>
                </c:pt>
                <c:pt idx="82">
                  <c:v>7.4753341999999998</c:v>
                </c:pt>
                <c:pt idx="83">
                  <c:v>7.6045198999999997</c:v>
                </c:pt>
                <c:pt idx="84">
                  <c:v>7.7309213999999997</c:v>
                </c:pt>
                <c:pt idx="85">
                  <c:v>7.6418870999999999</c:v>
                </c:pt>
                <c:pt idx="86">
                  <c:v>7.4925223000000001</c:v>
                </c:pt>
                <c:pt idx="87">
                  <c:v>8.0769853999999999</c:v>
                </c:pt>
                <c:pt idx="88">
                  <c:v>8.0317857000000004</c:v>
                </c:pt>
                <c:pt idx="89">
                  <c:v>7.8015122999999997</c:v>
                </c:pt>
                <c:pt idx="90">
                  <c:v>6.7909534000000003</c:v>
                </c:pt>
                <c:pt idx="91">
                  <c:v>6.9127432000000004</c:v>
                </c:pt>
                <c:pt idx="92">
                  <c:v>6.4383153999999996</c:v>
                </c:pt>
                <c:pt idx="93">
                  <c:v>6.5836753000000003</c:v>
                </c:pt>
                <c:pt idx="94">
                  <c:v>6.9505045000000001</c:v>
                </c:pt>
                <c:pt idx="95">
                  <c:v>6.7490516999999999</c:v>
                </c:pt>
                <c:pt idx="96">
                  <c:v>6.0924829000000003</c:v>
                </c:pt>
                <c:pt idx="97">
                  <c:v>5.8498716999999996</c:v>
                </c:pt>
                <c:pt idx="98">
                  <c:v>5.8401306999999996</c:v>
                </c:pt>
                <c:pt idx="99">
                  <c:v>5.4782191999999998</c:v>
                </c:pt>
                <c:pt idx="100">
                  <c:v>5.4705284000000001</c:v>
                </c:pt>
                <c:pt idx="101">
                  <c:v>5.864592</c:v>
                </c:pt>
                <c:pt idx="102">
                  <c:v>5.5831445000000004</c:v>
                </c:pt>
                <c:pt idx="103">
                  <c:v>5.8357276999999996</c:v>
                </c:pt>
                <c:pt idx="104">
                  <c:v>6.3124608999999996</c:v>
                </c:pt>
                <c:pt idx="105">
                  <c:v>5.9497258000000004</c:v>
                </c:pt>
                <c:pt idx="106">
                  <c:v>5.5058743999999997</c:v>
                </c:pt>
                <c:pt idx="107">
                  <c:v>6.6485697999999998</c:v>
                </c:pt>
                <c:pt idx="108">
                  <c:v>7.1784315000000003</c:v>
                </c:pt>
                <c:pt idx="109">
                  <c:v>7.0188756999999997</c:v>
                </c:pt>
                <c:pt idx="110">
                  <c:v>7.0089702000000003</c:v>
                </c:pt>
                <c:pt idx="111">
                  <c:v>7.3514119999999998</c:v>
                </c:pt>
                <c:pt idx="112">
                  <c:v>7.5342130999999997</c:v>
                </c:pt>
                <c:pt idx="113">
                  <c:v>7.7896051000000002</c:v>
                </c:pt>
                <c:pt idx="114">
                  <c:v>7.7496339000000001</c:v>
                </c:pt>
                <c:pt idx="115">
                  <c:v>7.9163402999999999</c:v>
                </c:pt>
                <c:pt idx="116">
                  <c:v>8.3791115999999999</c:v>
                </c:pt>
                <c:pt idx="117">
                  <c:v>8.6129695999999996</c:v>
                </c:pt>
                <c:pt idx="118">
                  <c:v>8.6704713000000009</c:v>
                </c:pt>
                <c:pt idx="119">
                  <c:v>8.6365642999999999</c:v>
                </c:pt>
                <c:pt idx="120">
                  <c:v>9.1813558999999998</c:v>
                </c:pt>
                <c:pt idx="121">
                  <c:v>9.7927280000000003</c:v>
                </c:pt>
                <c:pt idx="122">
                  <c:v>10.2302819</c:v>
                </c:pt>
                <c:pt idx="123">
                  <c:v>11.228314299999999</c:v>
                </c:pt>
                <c:pt idx="124">
                  <c:v>10.1365716</c:v>
                </c:pt>
                <c:pt idx="125">
                  <c:v>10.9916176</c:v>
                </c:pt>
                <c:pt idx="126">
                  <c:v>11.166817399999999</c:v>
                </c:pt>
                <c:pt idx="127">
                  <c:v>10.888076</c:v>
                </c:pt>
                <c:pt idx="128">
                  <c:v>10.781771900000001</c:v>
                </c:pt>
                <c:pt idx="129">
                  <c:v>11.1146134</c:v>
                </c:pt>
                <c:pt idx="130">
                  <c:v>10.9185201</c:v>
                </c:pt>
                <c:pt idx="131">
                  <c:v>10.644453199999999</c:v>
                </c:pt>
                <c:pt idx="132">
                  <c:v>11.4361937</c:v>
                </c:pt>
                <c:pt idx="133">
                  <c:v>11.1769003</c:v>
                </c:pt>
                <c:pt idx="134">
                  <c:v>11.384782</c:v>
                </c:pt>
                <c:pt idx="135">
                  <c:v>10.952234600000001</c:v>
                </c:pt>
                <c:pt idx="136">
                  <c:v>10.8412068</c:v>
                </c:pt>
                <c:pt idx="137">
                  <c:v>10.694517899999999</c:v>
                </c:pt>
                <c:pt idx="138">
                  <c:v>11.139049</c:v>
                </c:pt>
                <c:pt idx="139">
                  <c:v>11.161520599999999</c:v>
                </c:pt>
                <c:pt idx="140">
                  <c:v>10.939003400000001</c:v>
                </c:pt>
                <c:pt idx="141">
                  <c:v>11.1238162</c:v>
                </c:pt>
                <c:pt idx="142">
                  <c:v>10.104444000000001</c:v>
                </c:pt>
                <c:pt idx="143">
                  <c:v>10.9564018</c:v>
                </c:pt>
                <c:pt idx="144">
                  <c:v>10.184678099999999</c:v>
                </c:pt>
                <c:pt idx="145">
                  <c:v>9.7819462000000001</c:v>
                </c:pt>
                <c:pt idx="146">
                  <c:v>9.0959886000000001</c:v>
                </c:pt>
                <c:pt idx="147">
                  <c:v>10.2258476</c:v>
                </c:pt>
                <c:pt idx="148">
                  <c:v>9.7060969999999998</c:v>
                </c:pt>
                <c:pt idx="149">
                  <c:v>9.1903887999999991</c:v>
                </c:pt>
                <c:pt idx="150">
                  <c:v>9.5223089000000005</c:v>
                </c:pt>
                <c:pt idx="151">
                  <c:v>9.7136467</c:v>
                </c:pt>
                <c:pt idx="152">
                  <c:v>9.3617924000000006</c:v>
                </c:pt>
                <c:pt idx="153">
                  <c:v>9.3598213999999995</c:v>
                </c:pt>
                <c:pt idx="154">
                  <c:v>9.1204032999999995</c:v>
                </c:pt>
                <c:pt idx="155">
                  <c:v>9.2851008999999998</c:v>
                </c:pt>
                <c:pt idx="156">
                  <c:v>8.8722455999999994</c:v>
                </c:pt>
                <c:pt idx="157">
                  <c:v>8.7371894000000001</c:v>
                </c:pt>
                <c:pt idx="158">
                  <c:v>8.2254635</c:v>
                </c:pt>
                <c:pt idx="159">
                  <c:v>8.5928585000000002</c:v>
                </c:pt>
                <c:pt idx="160">
                  <c:v>8.5688676000000008</c:v>
                </c:pt>
                <c:pt idx="161">
                  <c:v>8.6901437000000001</c:v>
                </c:pt>
                <c:pt idx="162">
                  <c:v>8.3155155999999995</c:v>
                </c:pt>
                <c:pt idx="163">
                  <c:v>8.0143827000000005</c:v>
                </c:pt>
                <c:pt idx="164">
                  <c:v>8.2344395000000006</c:v>
                </c:pt>
                <c:pt idx="165">
                  <c:v>7.7460499</c:v>
                </c:pt>
                <c:pt idx="166">
                  <c:v>7.8380041</c:v>
                </c:pt>
                <c:pt idx="167">
                  <c:v>7.3064350999999998</c:v>
                </c:pt>
                <c:pt idx="168">
                  <c:v>7.4481088</c:v>
                </c:pt>
                <c:pt idx="169">
                  <c:v>8.0112360999999996</c:v>
                </c:pt>
                <c:pt idx="170">
                  <c:v>7.3574514999999998</c:v>
                </c:pt>
                <c:pt idx="171">
                  <c:v>7.4642505000000003</c:v>
                </c:pt>
                <c:pt idx="172">
                  <c:v>7.4365116000000002</c:v>
                </c:pt>
                <c:pt idx="173">
                  <c:v>7.1381367999999998</c:v>
                </c:pt>
                <c:pt idx="174">
                  <c:v>7.6161221000000001</c:v>
                </c:pt>
                <c:pt idx="175">
                  <c:v>7.2578382000000001</c:v>
                </c:pt>
                <c:pt idx="176">
                  <c:v>7.6665099000000003</c:v>
                </c:pt>
                <c:pt idx="177">
                  <c:v>7.5936269000000003</c:v>
                </c:pt>
                <c:pt idx="178">
                  <c:v>7.6378490000000001</c:v>
                </c:pt>
                <c:pt idx="179">
                  <c:v>7.7097502000000002</c:v>
                </c:pt>
                <c:pt idx="180">
                  <c:v>7.8658786000000003</c:v>
                </c:pt>
                <c:pt idx="181">
                  <c:v>7.6428322</c:v>
                </c:pt>
                <c:pt idx="182">
                  <c:v>7.4875508999999996</c:v>
                </c:pt>
                <c:pt idx="183">
                  <c:v>7.2609383999999997</c:v>
                </c:pt>
                <c:pt idx="184">
                  <c:v>7.4915308999999999</c:v>
                </c:pt>
                <c:pt idx="185">
                  <c:v>7.7886844000000002</c:v>
                </c:pt>
                <c:pt idx="186">
                  <c:v>7.4736837999999999</c:v>
                </c:pt>
                <c:pt idx="187">
                  <c:v>7.7614777999999998</c:v>
                </c:pt>
                <c:pt idx="188">
                  <c:v>7.4339130000000004</c:v>
                </c:pt>
                <c:pt idx="189">
                  <c:v>7.6941594000000002</c:v>
                </c:pt>
                <c:pt idx="190">
                  <c:v>7.7325746000000004</c:v>
                </c:pt>
                <c:pt idx="191">
                  <c:v>7.6595747000000003</c:v>
                </c:pt>
                <c:pt idx="192">
                  <c:v>7.4972856999999999</c:v>
                </c:pt>
                <c:pt idx="193">
                  <c:v>7.5775040999999996</c:v>
                </c:pt>
                <c:pt idx="194">
                  <c:v>7.4469164000000001</c:v>
                </c:pt>
                <c:pt idx="195">
                  <c:v>7.2551958000000001</c:v>
                </c:pt>
                <c:pt idx="196">
                  <c:v>6.8746459</c:v>
                </c:pt>
                <c:pt idx="197">
                  <c:v>7.2024793000000003</c:v>
                </c:pt>
                <c:pt idx="198">
                  <c:v>7.0333848999999997</c:v>
                </c:pt>
                <c:pt idx="199">
                  <c:v>7.0806205000000002</c:v>
                </c:pt>
                <c:pt idx="200">
                  <c:v>6.5050717000000002</c:v>
                </c:pt>
                <c:pt idx="201">
                  <c:v>5.9944288999999999</c:v>
                </c:pt>
                <c:pt idx="202">
                  <c:v>6.7054245000000003</c:v>
                </c:pt>
                <c:pt idx="203">
                  <c:v>6.9449247999999999</c:v>
                </c:pt>
                <c:pt idx="204">
                  <c:v>6.6467726999999996</c:v>
                </c:pt>
                <c:pt idx="205">
                  <c:v>6.5824376000000004</c:v>
                </c:pt>
                <c:pt idx="206">
                  <c:v>6.6271414000000002</c:v>
                </c:pt>
                <c:pt idx="207">
                  <c:v>6.6820326000000003</c:v>
                </c:pt>
                <c:pt idx="208">
                  <c:v>6.8657615999999999</c:v>
                </c:pt>
                <c:pt idx="209">
                  <c:v>7.2146952000000004</c:v>
                </c:pt>
                <c:pt idx="210">
                  <c:v>7.0196025999999998</c:v>
                </c:pt>
                <c:pt idx="211">
                  <c:v>6.6499416</c:v>
                </c:pt>
                <c:pt idx="212">
                  <c:v>6.3808305000000001</c:v>
                </c:pt>
                <c:pt idx="213">
                  <c:v>6.4167133999999999</c:v>
                </c:pt>
                <c:pt idx="214">
                  <c:v>6.4211188000000003</c:v>
                </c:pt>
                <c:pt idx="215">
                  <c:v>6.8886788000000001</c:v>
                </c:pt>
                <c:pt idx="216">
                  <c:v>6.3984503999999998</c:v>
                </c:pt>
                <c:pt idx="217">
                  <c:v>6.7172523000000002</c:v>
                </c:pt>
                <c:pt idx="218">
                  <c:v>6.5357070000000004</c:v>
                </c:pt>
                <c:pt idx="219">
                  <c:v>6.8104804999999997</c:v>
                </c:pt>
                <c:pt idx="220">
                  <c:v>6.2084362999999998</c:v>
                </c:pt>
                <c:pt idx="221">
                  <c:v>6.3782502000000001</c:v>
                </c:pt>
                <c:pt idx="222">
                  <c:v>5.9123675000000002</c:v>
                </c:pt>
                <c:pt idx="223">
                  <c:v>6.1439767999999999</c:v>
                </c:pt>
                <c:pt idx="224">
                  <c:v>6.4302694000000002</c:v>
                </c:pt>
                <c:pt idx="225">
                  <c:v>6.5880099000000003</c:v>
                </c:pt>
                <c:pt idx="226">
                  <c:v>6.5973467000000001</c:v>
                </c:pt>
                <c:pt idx="227">
                  <c:v>6.3053610999999998</c:v>
                </c:pt>
                <c:pt idx="228">
                  <c:v>6.6107503000000003</c:v>
                </c:pt>
                <c:pt idx="229">
                  <c:v>6.2486949999999997</c:v>
                </c:pt>
                <c:pt idx="230">
                  <c:v>6.2074441</c:v>
                </c:pt>
                <c:pt idx="231">
                  <c:v>6.3466317999999999</c:v>
                </c:pt>
                <c:pt idx="232">
                  <c:v>5.6723889999999999</c:v>
                </c:pt>
                <c:pt idx="233">
                  <c:v>5.5120391</c:v>
                </c:pt>
                <c:pt idx="234">
                  <c:v>5.7248469000000002</c:v>
                </c:pt>
                <c:pt idx="235">
                  <c:v>5.8881452000000003</c:v>
                </c:pt>
                <c:pt idx="236">
                  <c:v>5.4022588999999996</c:v>
                </c:pt>
                <c:pt idx="237">
                  <c:v>5.8366632999999997</c:v>
                </c:pt>
                <c:pt idx="238">
                  <c:v>6.2957546000000004</c:v>
                </c:pt>
                <c:pt idx="239">
                  <c:v>5.9656516999999996</c:v>
                </c:pt>
                <c:pt idx="240">
                  <c:v>5.8466772000000002</c:v>
                </c:pt>
                <c:pt idx="241">
                  <c:v>6.5378613999999997</c:v>
                </c:pt>
                <c:pt idx="242">
                  <c:v>7.0351644999999996</c:v>
                </c:pt>
                <c:pt idx="243">
                  <c:v>6.9440203</c:v>
                </c:pt>
                <c:pt idx="244">
                  <c:v>7.1640090000000001</c:v>
                </c:pt>
                <c:pt idx="245">
                  <c:v>8.4186972000000004</c:v>
                </c:pt>
                <c:pt idx="246">
                  <c:v>7.3030996000000004</c:v>
                </c:pt>
                <c:pt idx="247">
                  <c:v>6.7305913000000004</c:v>
                </c:pt>
                <c:pt idx="248">
                  <c:v>7.0688443999999997</c:v>
                </c:pt>
                <c:pt idx="249">
                  <c:v>6.9516251000000002</c:v>
                </c:pt>
                <c:pt idx="250">
                  <c:v>6.6511287000000001</c:v>
                </c:pt>
                <c:pt idx="251">
                  <c:v>6.4538799999999998</c:v>
                </c:pt>
                <c:pt idx="252">
                  <c:v>7.1062526999999998</c:v>
                </c:pt>
                <c:pt idx="253">
                  <c:v>6.5128374999999998</c:v>
                </c:pt>
                <c:pt idx="254">
                  <c:v>5.6841396</c:v>
                </c:pt>
                <c:pt idx="255">
                  <c:v>6.3898083999999997</c:v>
                </c:pt>
                <c:pt idx="256">
                  <c:v>6.4747656999999998</c:v>
                </c:pt>
                <c:pt idx="257">
                  <c:v>5.7431296999999999</c:v>
                </c:pt>
                <c:pt idx="258">
                  <c:v>5.7409768999999997</c:v>
                </c:pt>
                <c:pt idx="259">
                  <c:v>6.2075329000000004</c:v>
                </c:pt>
                <c:pt idx="260">
                  <c:v>6.3707729999999998</c:v>
                </c:pt>
                <c:pt idx="261">
                  <c:v>6.0090054999999998</c:v>
                </c:pt>
                <c:pt idx="262">
                  <c:v>6.0608570000000004</c:v>
                </c:pt>
                <c:pt idx="263">
                  <c:v>6.2472761999999999</c:v>
                </c:pt>
                <c:pt idx="264">
                  <c:v>6.0928728999999997</c:v>
                </c:pt>
                <c:pt idx="265">
                  <c:v>5.7042147999999999</c:v>
                </c:pt>
                <c:pt idx="266">
                  <c:v>5.5853012</c:v>
                </c:pt>
                <c:pt idx="267">
                  <c:v>5.9930319000000001</c:v>
                </c:pt>
                <c:pt idx="268">
                  <c:v>5.6802881999999997</c:v>
                </c:pt>
                <c:pt idx="269">
                  <c:v>5.5233106999999997</c:v>
                </c:pt>
                <c:pt idx="270">
                  <c:v>5.9284084999999997</c:v>
                </c:pt>
                <c:pt idx="271">
                  <c:v>5.9623122999999998</c:v>
                </c:pt>
                <c:pt idx="272">
                  <c:v>6.1019930000000002</c:v>
                </c:pt>
                <c:pt idx="273">
                  <c:v>5.9978973</c:v>
                </c:pt>
                <c:pt idx="274">
                  <c:v>6.2756639999999999</c:v>
                </c:pt>
                <c:pt idx="275">
                  <c:v>5.8668880999999997</c:v>
                </c:pt>
                <c:pt idx="276">
                  <c:v>5.6343087000000001</c:v>
                </c:pt>
                <c:pt idx="277">
                  <c:v>5.5793094999999999</c:v>
                </c:pt>
                <c:pt idx="278">
                  <c:v>5.3043298999999999</c:v>
                </c:pt>
                <c:pt idx="279">
                  <c:v>5.3188674000000002</c:v>
                </c:pt>
                <c:pt idx="280">
                  <c:v>5.3500993000000001</c:v>
                </c:pt>
                <c:pt idx="281">
                  <c:v>5.1281420000000004</c:v>
                </c:pt>
                <c:pt idx="282">
                  <c:v>4.9634391000000004</c:v>
                </c:pt>
                <c:pt idx="283">
                  <c:v>4.8328769999999999</c:v>
                </c:pt>
                <c:pt idx="284">
                  <c:v>4.952801</c:v>
                </c:pt>
                <c:pt idx="285">
                  <c:v>4.7433756999999996</c:v>
                </c:pt>
                <c:pt idx="286">
                  <c:v>4.3378728999999998</c:v>
                </c:pt>
                <c:pt idx="287">
                  <c:v>4.4335155000000004</c:v>
                </c:pt>
                <c:pt idx="288">
                  <c:v>4.6670552000000001</c:v>
                </c:pt>
                <c:pt idx="289">
                  <c:v>4.3860945999999998</c:v>
                </c:pt>
                <c:pt idx="290">
                  <c:v>4.8102809999999998</c:v>
                </c:pt>
                <c:pt idx="291">
                  <c:v>4.6647680999999999</c:v>
                </c:pt>
                <c:pt idx="292">
                  <c:v>4.5360234999999998</c:v>
                </c:pt>
                <c:pt idx="293">
                  <c:v>4.7106041000000003</c:v>
                </c:pt>
                <c:pt idx="294">
                  <c:v>4.5412508999999996</c:v>
                </c:pt>
                <c:pt idx="295">
                  <c:v>4.3628150000000003</c:v>
                </c:pt>
                <c:pt idx="296">
                  <c:v>3.8955141000000002</c:v>
                </c:pt>
                <c:pt idx="297">
                  <c:v>3.9401242000000001</c:v>
                </c:pt>
                <c:pt idx="298">
                  <c:v>4.0919964000000002</c:v>
                </c:pt>
                <c:pt idx="299">
                  <c:v>4.3739409</c:v>
                </c:pt>
                <c:pt idx="300">
                  <c:v>4.1553003999999998</c:v>
                </c:pt>
                <c:pt idx="301">
                  <c:v>4.1543732999999996</c:v>
                </c:pt>
                <c:pt idx="302">
                  <c:v>3.9663835999999999</c:v>
                </c:pt>
                <c:pt idx="303">
                  <c:v>3.7108544999999999</c:v>
                </c:pt>
                <c:pt idx="304">
                  <c:v>3.2650033999999999</c:v>
                </c:pt>
                <c:pt idx="305">
                  <c:v>3.3787924999999999</c:v>
                </c:pt>
                <c:pt idx="306">
                  <c:v>2.8734063999999999</c:v>
                </c:pt>
                <c:pt idx="307">
                  <c:v>3.5772027999999998</c:v>
                </c:pt>
                <c:pt idx="308">
                  <c:v>3.3184531000000002</c:v>
                </c:pt>
                <c:pt idx="309">
                  <c:v>3.7351377000000001</c:v>
                </c:pt>
                <c:pt idx="310">
                  <c:v>3.1612423000000001</c:v>
                </c:pt>
                <c:pt idx="311">
                  <c:v>3.3762596999999999</c:v>
                </c:pt>
                <c:pt idx="312">
                  <c:v>3.2588986000000002</c:v>
                </c:pt>
                <c:pt idx="313">
                  <c:v>3.112768</c:v>
                </c:pt>
                <c:pt idx="314">
                  <c:v>2.7415975000000001</c:v>
                </c:pt>
                <c:pt idx="315">
                  <c:v>2.7301937999999999</c:v>
                </c:pt>
                <c:pt idx="316">
                  <c:v>3.1692385999999999</c:v>
                </c:pt>
                <c:pt idx="317">
                  <c:v>3.7184848000000001</c:v>
                </c:pt>
                <c:pt idx="318">
                  <c:v>3.1800693</c:v>
                </c:pt>
                <c:pt idx="319">
                  <c:v>3.1621701</c:v>
                </c:pt>
                <c:pt idx="320">
                  <c:v>3.4398355999999999</c:v>
                </c:pt>
                <c:pt idx="321">
                  <c:v>3.6265067000000002</c:v>
                </c:pt>
                <c:pt idx="322">
                  <c:v>3.3301566999999999</c:v>
                </c:pt>
                <c:pt idx="323">
                  <c:v>3.3204338999999998</c:v>
                </c:pt>
                <c:pt idx="324">
                  <c:v>3.4632572000000001</c:v>
                </c:pt>
                <c:pt idx="325">
                  <c:v>2.8287420000000001</c:v>
                </c:pt>
                <c:pt idx="326">
                  <c:v>3.1730497999999998</c:v>
                </c:pt>
                <c:pt idx="327">
                  <c:v>3.2786209999999998</c:v>
                </c:pt>
                <c:pt idx="328">
                  <c:v>3.5752513000000001</c:v>
                </c:pt>
                <c:pt idx="329">
                  <c:v>3.1610792999999999</c:v>
                </c:pt>
                <c:pt idx="330">
                  <c:v>2.9794162000000002</c:v>
                </c:pt>
                <c:pt idx="331">
                  <c:v>2.6840682</c:v>
                </c:pt>
                <c:pt idx="332">
                  <c:v>2.9083020999999998</c:v>
                </c:pt>
                <c:pt idx="333">
                  <c:v>2.3227657000000002</c:v>
                </c:pt>
                <c:pt idx="334">
                  <c:v>3.1014984999999999</c:v>
                </c:pt>
                <c:pt idx="335">
                  <c:v>3.0161877000000001</c:v>
                </c:pt>
                <c:pt idx="336">
                  <c:v>3.4796406000000002</c:v>
                </c:pt>
                <c:pt idx="337">
                  <c:v>4.3224663000000003</c:v>
                </c:pt>
                <c:pt idx="338">
                  <c:v>4.9220217000000002</c:v>
                </c:pt>
                <c:pt idx="339">
                  <c:v>4.6603085999999996</c:v>
                </c:pt>
                <c:pt idx="340">
                  <c:v>5.1428168000000003</c:v>
                </c:pt>
                <c:pt idx="341">
                  <c:v>5.4136546000000001</c:v>
                </c:pt>
                <c:pt idx="342">
                  <c:v>5.6478906999999996</c:v>
                </c:pt>
                <c:pt idx="343">
                  <c:v>5.3248369999999996</c:v>
                </c:pt>
                <c:pt idx="344">
                  <c:v>5.6604538</c:v>
                </c:pt>
                <c:pt idx="345">
                  <c:v>4.8226678999999999</c:v>
                </c:pt>
                <c:pt idx="346">
                  <c:v>5.1790469000000003</c:v>
                </c:pt>
                <c:pt idx="347">
                  <c:v>5.0400062999999999</c:v>
                </c:pt>
                <c:pt idx="348">
                  <c:v>4.8410783000000004</c:v>
                </c:pt>
                <c:pt idx="349">
                  <c:v>5.1284406000000002</c:v>
                </c:pt>
                <c:pt idx="350">
                  <c:v>5.0070302</c:v>
                </c:pt>
                <c:pt idx="351">
                  <c:v>4.7443175000000002</c:v>
                </c:pt>
                <c:pt idx="352">
                  <c:v>4.1994195000000003</c:v>
                </c:pt>
                <c:pt idx="353">
                  <c:v>4.1028612000000004</c:v>
                </c:pt>
                <c:pt idx="354">
                  <c:v>4.4785746</c:v>
                </c:pt>
                <c:pt idx="355">
                  <c:v>4.5199331999999997</c:v>
                </c:pt>
                <c:pt idx="356">
                  <c:v>4.5436275000000004</c:v>
                </c:pt>
                <c:pt idx="357">
                  <c:v>4.5322518000000001</c:v>
                </c:pt>
                <c:pt idx="358">
                  <c:v>4.522386</c:v>
                </c:pt>
                <c:pt idx="359">
                  <c:v>4.2839207999999998</c:v>
                </c:pt>
                <c:pt idx="360">
                  <c:v>4.6256200999999999</c:v>
                </c:pt>
                <c:pt idx="361">
                  <c:v>4.1871622999999998</c:v>
                </c:pt>
                <c:pt idx="362">
                  <c:v>4.2319342999999998</c:v>
                </c:pt>
                <c:pt idx="363">
                  <c:v>4.0356240000000003</c:v>
                </c:pt>
                <c:pt idx="364">
                  <c:v>4.2439527000000004</c:v>
                </c:pt>
                <c:pt idx="365">
                  <c:v>4.3077756000000003</c:v>
                </c:pt>
                <c:pt idx="366">
                  <c:v>3.9250486000000002</c:v>
                </c:pt>
                <c:pt idx="367">
                  <c:v>4.4261045000000001</c:v>
                </c:pt>
                <c:pt idx="368">
                  <c:v>4.3155665000000001</c:v>
                </c:pt>
                <c:pt idx="369">
                  <c:v>4.1756422999999998</c:v>
                </c:pt>
                <c:pt idx="370">
                  <c:v>4.3764215000000002</c:v>
                </c:pt>
                <c:pt idx="371">
                  <c:v>4.1675516999999997</c:v>
                </c:pt>
                <c:pt idx="372">
                  <c:v>4.1299162999999997</c:v>
                </c:pt>
                <c:pt idx="373">
                  <c:v>3.7356611000000002</c:v>
                </c:pt>
                <c:pt idx="374">
                  <c:v>3.9334524000000002</c:v>
                </c:pt>
                <c:pt idx="375">
                  <c:v>3.7349472000000001</c:v>
                </c:pt>
                <c:pt idx="376">
                  <c:v>3.8505280000000002</c:v>
                </c:pt>
                <c:pt idx="377">
                  <c:v>3.5613462</c:v>
                </c:pt>
                <c:pt idx="378">
                  <c:v>3.5928244999999999</c:v>
                </c:pt>
                <c:pt idx="379">
                  <c:v>3.992302</c:v>
                </c:pt>
                <c:pt idx="380">
                  <c:v>4.0565610999999997</c:v>
                </c:pt>
                <c:pt idx="381">
                  <c:v>4.6625183999999997</c:v>
                </c:pt>
                <c:pt idx="382">
                  <c:v>4.2648143000000003</c:v>
                </c:pt>
                <c:pt idx="383">
                  <c:v>4.273199</c:v>
                </c:pt>
                <c:pt idx="384">
                  <c:v>4.0375031000000003</c:v>
                </c:pt>
                <c:pt idx="385">
                  <c:v>4.4446852999999997</c:v>
                </c:pt>
                <c:pt idx="386">
                  <c:v>4.7467015999999997</c:v>
                </c:pt>
                <c:pt idx="387">
                  <c:v>5.2999273999999996</c:v>
                </c:pt>
                <c:pt idx="388">
                  <c:v>4.9628303000000002</c:v>
                </c:pt>
                <c:pt idx="389">
                  <c:v>4.7076072</c:v>
                </c:pt>
                <c:pt idx="390">
                  <c:v>4.4453782999999998</c:v>
                </c:pt>
                <c:pt idx="391">
                  <c:v>5.0182412000000003</c:v>
                </c:pt>
                <c:pt idx="392">
                  <c:v>4.6054545999999998</c:v>
                </c:pt>
                <c:pt idx="393">
                  <c:v>4.1453749000000002</c:v>
                </c:pt>
                <c:pt idx="394">
                  <c:v>4.1749770000000002</c:v>
                </c:pt>
                <c:pt idx="395">
                  <c:v>4.4230973000000002</c:v>
                </c:pt>
                <c:pt idx="396">
                  <c:v>5.1107893000000004</c:v>
                </c:pt>
                <c:pt idx="397">
                  <c:v>5.5285038000000002</c:v>
                </c:pt>
                <c:pt idx="398">
                  <c:v>4.8682542</c:v>
                </c:pt>
                <c:pt idx="399">
                  <c:v>4.9684676000000003</c:v>
                </c:pt>
                <c:pt idx="400">
                  <c:v>5.1133316000000004</c:v>
                </c:pt>
                <c:pt idx="401">
                  <c:v>5.0973191</c:v>
                </c:pt>
                <c:pt idx="402">
                  <c:v>4.9338473</c:v>
                </c:pt>
                <c:pt idx="403">
                  <c:v>4.9706862000000003</c:v>
                </c:pt>
                <c:pt idx="404">
                  <c:v>5.0115492000000001</c:v>
                </c:pt>
                <c:pt idx="405">
                  <c:v>5.1134629</c:v>
                </c:pt>
                <c:pt idx="406">
                  <c:v>5.0378359000000001</c:v>
                </c:pt>
                <c:pt idx="407">
                  <c:v>5.6905346000000003</c:v>
                </c:pt>
                <c:pt idx="408">
                  <c:v>5.4774944000000003</c:v>
                </c:pt>
                <c:pt idx="409">
                  <c:v>5.7246475999999999</c:v>
                </c:pt>
                <c:pt idx="410">
                  <c:v>5.5319142000000001</c:v>
                </c:pt>
                <c:pt idx="411">
                  <c:v>5.8258098</c:v>
                </c:pt>
                <c:pt idx="412">
                  <c:v>5.1440001000000004</c:v>
                </c:pt>
                <c:pt idx="413">
                  <c:v>6.0242279999999999</c:v>
                </c:pt>
                <c:pt idx="414">
                  <c:v>6.4161348</c:v>
                </c:pt>
                <c:pt idx="415">
                  <c:v>6.0105382000000001</c:v>
                </c:pt>
                <c:pt idx="416">
                  <c:v>5.9424478000000001</c:v>
                </c:pt>
                <c:pt idx="417">
                  <c:v>6.2448148999999997</c:v>
                </c:pt>
                <c:pt idx="418">
                  <c:v>6.1920831999999999</c:v>
                </c:pt>
                <c:pt idx="419">
                  <c:v>6.1042915000000004</c:v>
                </c:pt>
                <c:pt idx="420">
                  <c:v>5.6778789999999999</c:v>
                </c:pt>
                <c:pt idx="421">
                  <c:v>6.0172458999999998</c:v>
                </c:pt>
                <c:pt idx="422">
                  <c:v>5.4600685999999996</c:v>
                </c:pt>
                <c:pt idx="423">
                  <c:v>5.621505</c:v>
                </c:pt>
                <c:pt idx="424">
                  <c:v>5.8981630999999997</c:v>
                </c:pt>
                <c:pt idx="425">
                  <c:v>5.8887058999999997</c:v>
                </c:pt>
                <c:pt idx="426">
                  <c:v>6.4953440999999996</c:v>
                </c:pt>
                <c:pt idx="427">
                  <c:v>6.2666288999999997</c:v>
                </c:pt>
                <c:pt idx="428">
                  <c:v>6.0619386000000004</c:v>
                </c:pt>
                <c:pt idx="429">
                  <c:v>6.3968166000000002</c:v>
                </c:pt>
                <c:pt idx="430">
                  <c:v>6.5994520999999997</c:v>
                </c:pt>
                <c:pt idx="431">
                  <c:v>6.5642744999999998</c:v>
                </c:pt>
                <c:pt idx="432">
                  <c:v>6.2590113000000001</c:v>
                </c:pt>
                <c:pt idx="433">
                  <c:v>6.0831667999999999</c:v>
                </c:pt>
                <c:pt idx="434">
                  <c:v>6.4550508999999998</c:v>
                </c:pt>
                <c:pt idx="435">
                  <c:v>5.7887044999999997</c:v>
                </c:pt>
                <c:pt idx="436">
                  <c:v>5.4315736000000001</c:v>
                </c:pt>
                <c:pt idx="437">
                  <c:v>5.6354915999999999</c:v>
                </c:pt>
                <c:pt idx="438">
                  <c:v>5.4178107999999998</c:v>
                </c:pt>
                <c:pt idx="439">
                  <c:v>5.7920147999999996</c:v>
                </c:pt>
                <c:pt idx="440">
                  <c:v>5.7427488000000002</c:v>
                </c:pt>
                <c:pt idx="441">
                  <c:v>5.9911781</c:v>
                </c:pt>
                <c:pt idx="442">
                  <c:v>6.4616531000000004</c:v>
                </c:pt>
                <c:pt idx="443">
                  <c:v>5.7779902999999999</c:v>
                </c:pt>
                <c:pt idx="444">
                  <c:v>5.6220353999999997</c:v>
                </c:pt>
                <c:pt idx="445">
                  <c:v>6.1405538999999996</c:v>
                </c:pt>
                <c:pt idx="446">
                  <c:v>7.0447609</c:v>
                </c:pt>
                <c:pt idx="447">
                  <c:v>6.3977347</c:v>
                </c:pt>
                <c:pt idx="448">
                  <c:v>6.2577354999999999</c:v>
                </c:pt>
                <c:pt idx="449">
                  <c:v>6.0934271999999998</c:v>
                </c:pt>
                <c:pt idx="450">
                  <c:v>5.9987871000000004</c:v>
                </c:pt>
                <c:pt idx="451">
                  <c:v>6.3593095000000002</c:v>
                </c:pt>
                <c:pt idx="452">
                  <c:v>6.0583162000000002</c:v>
                </c:pt>
                <c:pt idx="453">
                  <c:v>5.6709991999999998</c:v>
                </c:pt>
                <c:pt idx="454">
                  <c:v>6.4388088999999997</c:v>
                </c:pt>
                <c:pt idx="455">
                  <c:v>6.4179444999999999</c:v>
                </c:pt>
                <c:pt idx="456">
                  <c:v>6.7668372000000003</c:v>
                </c:pt>
                <c:pt idx="457">
                  <c:v>5.9443998000000002</c:v>
                </c:pt>
                <c:pt idx="458">
                  <c:v>6.1052913999999996</c:v>
                </c:pt>
                <c:pt idx="459">
                  <c:v>6.0129703000000001</c:v>
                </c:pt>
                <c:pt idx="460">
                  <c:v>6.1594901999999996</c:v>
                </c:pt>
                <c:pt idx="461">
                  <c:v>5.5847913</c:v>
                </c:pt>
                <c:pt idx="462">
                  <c:v>5.8204639</c:v>
                </c:pt>
                <c:pt idx="463">
                  <c:v>5.6958715</c:v>
                </c:pt>
                <c:pt idx="464">
                  <c:v>5.7251139000000002</c:v>
                </c:pt>
                <c:pt idx="465">
                  <c:v>5.6804915999999999</c:v>
                </c:pt>
                <c:pt idx="466">
                  <c:v>5.7112562999999996</c:v>
                </c:pt>
                <c:pt idx="467">
                  <c:v>5.4573919000000002</c:v>
                </c:pt>
                <c:pt idx="468">
                  <c:v>5.8045967999999997</c:v>
                </c:pt>
                <c:pt idx="469">
                  <c:v>5.1750052999999996</c:v>
                </c:pt>
                <c:pt idx="470">
                  <c:v>5.5839197</c:v>
                </c:pt>
                <c:pt idx="471">
                  <c:v>6.0990036999999999</c:v>
                </c:pt>
                <c:pt idx="472">
                  <c:v>8.0059898</c:v>
                </c:pt>
                <c:pt idx="473">
                  <c:v>8.4168932999999999</c:v>
                </c:pt>
                <c:pt idx="474">
                  <c:v>8.2341511000000001</c:v>
                </c:pt>
                <c:pt idx="475">
                  <c:v>6.7940632000000001</c:v>
                </c:pt>
                <c:pt idx="476">
                  <c:v>6.6972066999999997</c:v>
                </c:pt>
                <c:pt idx="477">
                  <c:v>6.6099123000000004</c:v>
                </c:pt>
                <c:pt idx="478">
                  <c:v>6.4211900999999996</c:v>
                </c:pt>
                <c:pt idx="479">
                  <c:v>6.2783679000000001</c:v>
                </c:pt>
                <c:pt idx="480">
                  <c:v>6.2536491999999999</c:v>
                </c:pt>
                <c:pt idx="481">
                  <c:v>6.0165727000000002</c:v>
                </c:pt>
                <c:pt idx="482">
                  <c:v>4.9695467999999998</c:v>
                </c:pt>
                <c:pt idx="483">
                  <c:v>5.0233166000000002</c:v>
                </c:pt>
                <c:pt idx="484">
                  <c:v>4.7223611999999999</c:v>
                </c:pt>
                <c:pt idx="485">
                  <c:v>5.0145149</c:v>
                </c:pt>
                <c:pt idx="486">
                  <c:v>4.6073366</c:v>
                </c:pt>
                <c:pt idx="487">
                  <c:v>4.4197682</c:v>
                </c:pt>
                <c:pt idx="488">
                  <c:v>4.1729463999999998</c:v>
                </c:pt>
                <c:pt idx="489">
                  <c:v>3.9171635</c:v>
                </c:pt>
                <c:pt idx="490">
                  <c:v>3.8048739999999999</c:v>
                </c:pt>
                <c:pt idx="491">
                  <c:v>3.4141661999999999</c:v>
                </c:pt>
                <c:pt idx="492">
                  <c:v>3.7378809</c:v>
                </c:pt>
                <c:pt idx="493">
                  <c:v>4.0428497999999999</c:v>
                </c:pt>
                <c:pt idx="494">
                  <c:v>3.355966</c:v>
                </c:pt>
                <c:pt idx="495">
                  <c:v>2.9624993000000002</c:v>
                </c:pt>
                <c:pt idx="496">
                  <c:v>3.1379674999999998</c:v>
                </c:pt>
                <c:pt idx="497">
                  <c:v>3.4068388999999999</c:v>
                </c:pt>
                <c:pt idx="498">
                  <c:v>3.2882584000000001</c:v>
                </c:pt>
                <c:pt idx="499">
                  <c:v>3.1279903999999998</c:v>
                </c:pt>
                <c:pt idx="500">
                  <c:v>3.4419118000000002</c:v>
                </c:pt>
                <c:pt idx="501">
                  <c:v>3.5794510000000002</c:v>
                </c:pt>
                <c:pt idx="502">
                  <c:v>3.4486457000000001</c:v>
                </c:pt>
                <c:pt idx="503">
                  <c:v>3.5095130999999999</c:v>
                </c:pt>
                <c:pt idx="504">
                  <c:v>3.610401</c:v>
                </c:pt>
                <c:pt idx="505">
                  <c:v>3.8779281999999999</c:v>
                </c:pt>
                <c:pt idx="506">
                  <c:v>3.3949047000000001</c:v>
                </c:pt>
                <c:pt idx="507">
                  <c:v>3.6020169000000002</c:v>
                </c:pt>
                <c:pt idx="508">
                  <c:v>3.6898563000000002</c:v>
                </c:pt>
                <c:pt idx="509">
                  <c:v>3.6364614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60E-4D62-BF99-F15220CE8B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59922048"/>
        <c:axId val="1659923296"/>
      </c:lineChart>
      <c:dateAx>
        <c:axId val="1659922048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nextTo"/>
        <c:spPr>
          <a:noFill/>
          <a:ln w="15875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9923296"/>
        <c:crosses val="autoZero"/>
        <c:auto val="1"/>
        <c:lblOffset val="100"/>
        <c:baseTimeUnit val="months"/>
        <c:majorUnit val="6"/>
        <c:majorTimeUnit val="years"/>
      </c:dateAx>
      <c:valAx>
        <c:axId val="16599232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Per 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992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>
                <a:solidFill>
                  <a:srgbClr val="1123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Job Vacancies</a:t>
            </a:r>
          </a:p>
          <a:p>
            <a:pPr>
              <a:defRPr/>
            </a:pPr>
            <a:r>
              <a:rPr lang="en-AU">
                <a:solidFill>
                  <a:srgbClr val="1123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Western Australia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11234B"/>
              </a:solidFill>
              <a:round/>
            </a:ln>
            <a:effectLst/>
          </c:spPr>
          <c:marker>
            <c:symbol val="none"/>
          </c:marker>
          <c:cat>
            <c:numRef>
              <c:f>'May 2023'!$A$138:$A$187</c:f>
              <c:numCache>
                <c:formatCode>mmm\-yyyy</c:formatCode>
                <c:ptCount val="50"/>
                <c:pt idx="0">
                  <c:v>40589</c:v>
                </c:pt>
                <c:pt idx="1">
                  <c:v>40678</c:v>
                </c:pt>
                <c:pt idx="2">
                  <c:v>40770</c:v>
                </c:pt>
                <c:pt idx="3">
                  <c:v>40862</c:v>
                </c:pt>
                <c:pt idx="4">
                  <c:v>40954</c:v>
                </c:pt>
                <c:pt idx="5">
                  <c:v>41044</c:v>
                </c:pt>
                <c:pt idx="6">
                  <c:v>41136</c:v>
                </c:pt>
                <c:pt idx="7">
                  <c:v>41228</c:v>
                </c:pt>
                <c:pt idx="8">
                  <c:v>41320</c:v>
                </c:pt>
                <c:pt idx="9">
                  <c:v>41409</c:v>
                </c:pt>
                <c:pt idx="10">
                  <c:v>41501</c:v>
                </c:pt>
                <c:pt idx="11">
                  <c:v>41593</c:v>
                </c:pt>
                <c:pt idx="12">
                  <c:v>41685</c:v>
                </c:pt>
                <c:pt idx="13">
                  <c:v>41774</c:v>
                </c:pt>
                <c:pt idx="14">
                  <c:v>41866</c:v>
                </c:pt>
                <c:pt idx="15">
                  <c:v>41958</c:v>
                </c:pt>
                <c:pt idx="16">
                  <c:v>42050</c:v>
                </c:pt>
                <c:pt idx="17">
                  <c:v>42139</c:v>
                </c:pt>
                <c:pt idx="18">
                  <c:v>42231</c:v>
                </c:pt>
                <c:pt idx="19">
                  <c:v>42323</c:v>
                </c:pt>
                <c:pt idx="20">
                  <c:v>42415</c:v>
                </c:pt>
                <c:pt idx="21">
                  <c:v>42505</c:v>
                </c:pt>
                <c:pt idx="22">
                  <c:v>42597</c:v>
                </c:pt>
                <c:pt idx="23">
                  <c:v>42689</c:v>
                </c:pt>
                <c:pt idx="24">
                  <c:v>42781</c:v>
                </c:pt>
                <c:pt idx="25">
                  <c:v>42870</c:v>
                </c:pt>
                <c:pt idx="26">
                  <c:v>42962</c:v>
                </c:pt>
                <c:pt idx="27">
                  <c:v>43054</c:v>
                </c:pt>
                <c:pt idx="28">
                  <c:v>43146</c:v>
                </c:pt>
                <c:pt idx="29">
                  <c:v>43235</c:v>
                </c:pt>
                <c:pt idx="30">
                  <c:v>43327</c:v>
                </c:pt>
                <c:pt idx="31">
                  <c:v>43419</c:v>
                </c:pt>
                <c:pt idx="32">
                  <c:v>43511</c:v>
                </c:pt>
                <c:pt idx="33">
                  <c:v>43600</c:v>
                </c:pt>
                <c:pt idx="34">
                  <c:v>43692</c:v>
                </c:pt>
                <c:pt idx="35">
                  <c:v>43784</c:v>
                </c:pt>
                <c:pt idx="36">
                  <c:v>43876</c:v>
                </c:pt>
                <c:pt idx="37">
                  <c:v>43966</c:v>
                </c:pt>
                <c:pt idx="38">
                  <c:v>44058</c:v>
                </c:pt>
                <c:pt idx="39">
                  <c:v>44150</c:v>
                </c:pt>
                <c:pt idx="40">
                  <c:v>44242</c:v>
                </c:pt>
                <c:pt idx="41">
                  <c:v>44331</c:v>
                </c:pt>
                <c:pt idx="42">
                  <c:v>44423</c:v>
                </c:pt>
                <c:pt idx="43">
                  <c:v>44515</c:v>
                </c:pt>
                <c:pt idx="44">
                  <c:v>44607</c:v>
                </c:pt>
                <c:pt idx="45">
                  <c:v>44696</c:v>
                </c:pt>
                <c:pt idx="46">
                  <c:v>44788</c:v>
                </c:pt>
                <c:pt idx="47">
                  <c:v>44880</c:v>
                </c:pt>
                <c:pt idx="48">
                  <c:v>44972</c:v>
                </c:pt>
                <c:pt idx="49">
                  <c:v>45061</c:v>
                </c:pt>
              </c:numCache>
            </c:numRef>
          </c:cat>
          <c:val>
            <c:numRef>
              <c:f>'May 2023'!$F$138:$F$187</c:f>
              <c:numCache>
                <c:formatCode>0.0;\-0.0;0.0;@</c:formatCode>
                <c:ptCount val="50"/>
                <c:pt idx="0">
                  <c:v>31.5</c:v>
                </c:pt>
                <c:pt idx="1">
                  <c:v>28</c:v>
                </c:pt>
                <c:pt idx="2">
                  <c:v>32.799999999999997</c:v>
                </c:pt>
                <c:pt idx="3">
                  <c:v>32.5</c:v>
                </c:pt>
                <c:pt idx="4">
                  <c:v>31.6</c:v>
                </c:pt>
                <c:pt idx="5">
                  <c:v>31.3</c:v>
                </c:pt>
                <c:pt idx="6">
                  <c:v>37.6</c:v>
                </c:pt>
                <c:pt idx="7">
                  <c:v>32.4</c:v>
                </c:pt>
                <c:pt idx="8">
                  <c:v>31.1</c:v>
                </c:pt>
                <c:pt idx="9">
                  <c:v>27.1</c:v>
                </c:pt>
                <c:pt idx="10">
                  <c:v>24.3</c:v>
                </c:pt>
                <c:pt idx="11">
                  <c:v>20.9</c:v>
                </c:pt>
                <c:pt idx="12">
                  <c:v>23.1</c:v>
                </c:pt>
                <c:pt idx="13">
                  <c:v>19.399999999999999</c:v>
                </c:pt>
                <c:pt idx="14">
                  <c:v>23.1</c:v>
                </c:pt>
                <c:pt idx="15">
                  <c:v>24.2</c:v>
                </c:pt>
                <c:pt idx="16">
                  <c:v>19.600000000000001</c:v>
                </c:pt>
                <c:pt idx="17">
                  <c:v>14.4</c:v>
                </c:pt>
                <c:pt idx="18">
                  <c:v>20.5</c:v>
                </c:pt>
                <c:pt idx="19">
                  <c:v>17.3</c:v>
                </c:pt>
                <c:pt idx="20">
                  <c:v>15.5</c:v>
                </c:pt>
                <c:pt idx="21">
                  <c:v>15.5</c:v>
                </c:pt>
                <c:pt idx="22">
                  <c:v>17.5</c:v>
                </c:pt>
                <c:pt idx="23">
                  <c:v>17.7</c:v>
                </c:pt>
                <c:pt idx="24">
                  <c:v>17.8</c:v>
                </c:pt>
                <c:pt idx="25">
                  <c:v>18.399999999999999</c:v>
                </c:pt>
                <c:pt idx="26">
                  <c:v>18.3</c:v>
                </c:pt>
                <c:pt idx="27">
                  <c:v>18.399999999999999</c:v>
                </c:pt>
                <c:pt idx="28">
                  <c:v>21.2</c:v>
                </c:pt>
                <c:pt idx="29">
                  <c:v>22.4</c:v>
                </c:pt>
                <c:pt idx="30">
                  <c:v>25.9</c:v>
                </c:pt>
                <c:pt idx="31">
                  <c:v>26.8</c:v>
                </c:pt>
                <c:pt idx="32">
                  <c:v>27.5</c:v>
                </c:pt>
                <c:pt idx="33">
                  <c:v>23.2</c:v>
                </c:pt>
                <c:pt idx="34">
                  <c:v>26.4</c:v>
                </c:pt>
                <c:pt idx="35">
                  <c:v>25.7</c:v>
                </c:pt>
                <c:pt idx="36">
                  <c:v>27.6</c:v>
                </c:pt>
                <c:pt idx="37">
                  <c:v>16.8</c:v>
                </c:pt>
                <c:pt idx="38">
                  <c:v>32.200000000000003</c:v>
                </c:pt>
                <c:pt idx="39">
                  <c:v>37.4</c:v>
                </c:pt>
                <c:pt idx="40">
                  <c:v>40</c:v>
                </c:pt>
                <c:pt idx="41">
                  <c:v>46.2</c:v>
                </c:pt>
                <c:pt idx="42">
                  <c:v>52.1</c:v>
                </c:pt>
                <c:pt idx="43">
                  <c:v>60.8</c:v>
                </c:pt>
                <c:pt idx="44">
                  <c:v>66.5</c:v>
                </c:pt>
                <c:pt idx="45">
                  <c:v>65.2</c:v>
                </c:pt>
                <c:pt idx="46">
                  <c:v>60.7</c:v>
                </c:pt>
                <c:pt idx="47">
                  <c:v>61.9</c:v>
                </c:pt>
                <c:pt idx="48">
                  <c:v>52.8</c:v>
                </c:pt>
                <c:pt idx="49">
                  <c:v>54.9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F7-4A13-B223-03F37160BF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73218192"/>
        <c:axId val="1973220592"/>
      </c:lineChart>
      <c:dateAx>
        <c:axId val="1973218192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nextTo"/>
        <c:spPr>
          <a:noFill/>
          <a:ln w="15875" cap="flat" cmpd="sng" algn="ctr">
            <a:solidFill>
              <a:srgbClr val="1123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3220592"/>
        <c:crosses val="autoZero"/>
        <c:auto val="1"/>
        <c:lblOffset val="100"/>
        <c:baseTimeUnit val="months"/>
        <c:majorUnit val="12"/>
        <c:majorTimeUnit val="months"/>
      </c:dateAx>
      <c:valAx>
        <c:axId val="1973220592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 w="15875">
            <a:solidFill>
              <a:srgbClr val="1123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3218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 Bank Policy Rates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'[CB policy rates.xlsx]Global'!$B$1</c:f>
              <c:strCache>
                <c:ptCount val="1"/>
                <c:pt idx="0">
                  <c:v>RBA</c:v>
                </c:pt>
              </c:strCache>
            </c:strRef>
          </c:tx>
          <c:spPr>
            <a:ln w="28575" cap="rnd">
              <a:solidFill>
                <a:srgbClr val="11274B"/>
              </a:solidFill>
              <a:round/>
            </a:ln>
            <a:effectLst/>
          </c:spPr>
          <c:marker>
            <c:symbol val="none"/>
          </c:marker>
          <c:cat>
            <c:numRef>
              <c:f>'[CB policy rates.xlsx]Global'!$A$4:$A$106</c:f>
              <c:numCache>
                <c:formatCode>mmm\-yy</c:formatCode>
                <c:ptCount val="103"/>
                <c:pt idx="0">
                  <c:v>45108</c:v>
                </c:pt>
                <c:pt idx="1">
                  <c:v>45078</c:v>
                </c:pt>
                <c:pt idx="2">
                  <c:v>45047</c:v>
                </c:pt>
                <c:pt idx="3">
                  <c:v>45017</c:v>
                </c:pt>
                <c:pt idx="4">
                  <c:v>44986</c:v>
                </c:pt>
                <c:pt idx="5">
                  <c:v>44958</c:v>
                </c:pt>
                <c:pt idx="6">
                  <c:v>44927</c:v>
                </c:pt>
                <c:pt idx="7">
                  <c:v>44896</c:v>
                </c:pt>
                <c:pt idx="8">
                  <c:v>44866</c:v>
                </c:pt>
                <c:pt idx="9">
                  <c:v>44835</c:v>
                </c:pt>
                <c:pt idx="10">
                  <c:v>44805</c:v>
                </c:pt>
                <c:pt idx="11">
                  <c:v>44774</c:v>
                </c:pt>
                <c:pt idx="12">
                  <c:v>44743</c:v>
                </c:pt>
                <c:pt idx="13">
                  <c:v>44713</c:v>
                </c:pt>
                <c:pt idx="14">
                  <c:v>44682</c:v>
                </c:pt>
                <c:pt idx="15">
                  <c:v>44652</c:v>
                </c:pt>
                <c:pt idx="16">
                  <c:v>44621</c:v>
                </c:pt>
                <c:pt idx="17">
                  <c:v>44593</c:v>
                </c:pt>
                <c:pt idx="18">
                  <c:v>44562</c:v>
                </c:pt>
                <c:pt idx="19">
                  <c:v>44531</c:v>
                </c:pt>
                <c:pt idx="20">
                  <c:v>44501</c:v>
                </c:pt>
                <c:pt idx="21">
                  <c:v>44470</c:v>
                </c:pt>
                <c:pt idx="22">
                  <c:v>44440</c:v>
                </c:pt>
                <c:pt idx="23">
                  <c:v>44409</c:v>
                </c:pt>
                <c:pt idx="24">
                  <c:v>44378</c:v>
                </c:pt>
                <c:pt idx="25">
                  <c:v>44348</c:v>
                </c:pt>
                <c:pt idx="26">
                  <c:v>44317</c:v>
                </c:pt>
                <c:pt idx="27">
                  <c:v>44287</c:v>
                </c:pt>
                <c:pt idx="28">
                  <c:v>44256</c:v>
                </c:pt>
                <c:pt idx="29">
                  <c:v>44228</c:v>
                </c:pt>
                <c:pt idx="30">
                  <c:v>44197</c:v>
                </c:pt>
                <c:pt idx="31">
                  <c:v>44166</c:v>
                </c:pt>
                <c:pt idx="32">
                  <c:v>44136</c:v>
                </c:pt>
                <c:pt idx="33">
                  <c:v>44105</c:v>
                </c:pt>
                <c:pt idx="34">
                  <c:v>44075</c:v>
                </c:pt>
                <c:pt idx="35">
                  <c:v>44044</c:v>
                </c:pt>
                <c:pt idx="36">
                  <c:v>44013</c:v>
                </c:pt>
                <c:pt idx="37">
                  <c:v>43983</c:v>
                </c:pt>
                <c:pt idx="38">
                  <c:v>43952</c:v>
                </c:pt>
                <c:pt idx="39">
                  <c:v>43922</c:v>
                </c:pt>
                <c:pt idx="40">
                  <c:v>43891</c:v>
                </c:pt>
                <c:pt idx="41">
                  <c:v>43862</c:v>
                </c:pt>
                <c:pt idx="42">
                  <c:v>43831</c:v>
                </c:pt>
                <c:pt idx="43">
                  <c:v>43800</c:v>
                </c:pt>
                <c:pt idx="44">
                  <c:v>43770</c:v>
                </c:pt>
                <c:pt idx="45">
                  <c:v>43739</c:v>
                </c:pt>
                <c:pt idx="46">
                  <c:v>43709</c:v>
                </c:pt>
                <c:pt idx="47">
                  <c:v>43678</c:v>
                </c:pt>
                <c:pt idx="48">
                  <c:v>43647</c:v>
                </c:pt>
                <c:pt idx="49">
                  <c:v>43617</c:v>
                </c:pt>
                <c:pt idx="50">
                  <c:v>43586</c:v>
                </c:pt>
                <c:pt idx="51">
                  <c:v>43556</c:v>
                </c:pt>
                <c:pt idx="52">
                  <c:v>43525</c:v>
                </c:pt>
                <c:pt idx="53">
                  <c:v>43497</c:v>
                </c:pt>
                <c:pt idx="54">
                  <c:v>43466</c:v>
                </c:pt>
                <c:pt idx="55">
                  <c:v>43435</c:v>
                </c:pt>
                <c:pt idx="56">
                  <c:v>43405</c:v>
                </c:pt>
                <c:pt idx="57">
                  <c:v>43374</c:v>
                </c:pt>
                <c:pt idx="58">
                  <c:v>43344</c:v>
                </c:pt>
                <c:pt idx="59">
                  <c:v>43313</c:v>
                </c:pt>
                <c:pt idx="60">
                  <c:v>43282</c:v>
                </c:pt>
                <c:pt idx="61">
                  <c:v>43252</c:v>
                </c:pt>
                <c:pt idx="62">
                  <c:v>43221</c:v>
                </c:pt>
                <c:pt idx="63">
                  <c:v>43191</c:v>
                </c:pt>
                <c:pt idx="64">
                  <c:v>43160</c:v>
                </c:pt>
                <c:pt idx="65">
                  <c:v>43132</c:v>
                </c:pt>
                <c:pt idx="66">
                  <c:v>43101</c:v>
                </c:pt>
                <c:pt idx="67">
                  <c:v>43070</c:v>
                </c:pt>
                <c:pt idx="68">
                  <c:v>43040</c:v>
                </c:pt>
                <c:pt idx="69">
                  <c:v>43009</c:v>
                </c:pt>
                <c:pt idx="70">
                  <c:v>42979</c:v>
                </c:pt>
                <c:pt idx="71">
                  <c:v>42948</c:v>
                </c:pt>
                <c:pt idx="72">
                  <c:v>42917</c:v>
                </c:pt>
                <c:pt idx="73">
                  <c:v>42887</c:v>
                </c:pt>
                <c:pt idx="74">
                  <c:v>42856</c:v>
                </c:pt>
                <c:pt idx="75">
                  <c:v>42826</c:v>
                </c:pt>
                <c:pt idx="76">
                  <c:v>42795</c:v>
                </c:pt>
                <c:pt idx="77">
                  <c:v>42767</c:v>
                </c:pt>
                <c:pt idx="78">
                  <c:v>42736</c:v>
                </c:pt>
                <c:pt idx="79">
                  <c:v>42705</c:v>
                </c:pt>
                <c:pt idx="80">
                  <c:v>42675</c:v>
                </c:pt>
                <c:pt idx="81">
                  <c:v>42644</c:v>
                </c:pt>
                <c:pt idx="82">
                  <c:v>42614</c:v>
                </c:pt>
                <c:pt idx="83">
                  <c:v>42583</c:v>
                </c:pt>
                <c:pt idx="84">
                  <c:v>42552</c:v>
                </c:pt>
                <c:pt idx="85">
                  <c:v>42522</c:v>
                </c:pt>
                <c:pt idx="86">
                  <c:v>42491</c:v>
                </c:pt>
                <c:pt idx="87">
                  <c:v>42461</c:v>
                </c:pt>
                <c:pt idx="88">
                  <c:v>42430</c:v>
                </c:pt>
                <c:pt idx="89">
                  <c:v>42401</c:v>
                </c:pt>
                <c:pt idx="90">
                  <c:v>42370</c:v>
                </c:pt>
                <c:pt idx="91">
                  <c:v>42339</c:v>
                </c:pt>
                <c:pt idx="92">
                  <c:v>42309</c:v>
                </c:pt>
                <c:pt idx="93">
                  <c:v>42278</c:v>
                </c:pt>
                <c:pt idx="94">
                  <c:v>42248</c:v>
                </c:pt>
                <c:pt idx="95">
                  <c:v>42217</c:v>
                </c:pt>
                <c:pt idx="96">
                  <c:v>42186</c:v>
                </c:pt>
                <c:pt idx="97">
                  <c:v>42156</c:v>
                </c:pt>
                <c:pt idx="98">
                  <c:v>42125</c:v>
                </c:pt>
                <c:pt idx="99">
                  <c:v>42095</c:v>
                </c:pt>
                <c:pt idx="100">
                  <c:v>42064</c:v>
                </c:pt>
                <c:pt idx="101">
                  <c:v>42036</c:v>
                </c:pt>
                <c:pt idx="102">
                  <c:v>42005</c:v>
                </c:pt>
              </c:numCache>
            </c:numRef>
          </c:cat>
          <c:val>
            <c:numRef>
              <c:f>'[CB policy rates.xlsx]Global'!$B$4:$B$106</c:f>
              <c:numCache>
                <c:formatCode>General</c:formatCode>
                <c:ptCount val="103"/>
                <c:pt idx="0">
                  <c:v>4.0999999999999996</c:v>
                </c:pt>
                <c:pt idx="1">
                  <c:v>4.0999999999999996</c:v>
                </c:pt>
                <c:pt idx="2">
                  <c:v>3.85</c:v>
                </c:pt>
                <c:pt idx="3">
                  <c:v>3.6</c:v>
                </c:pt>
                <c:pt idx="4">
                  <c:v>3.6</c:v>
                </c:pt>
                <c:pt idx="5">
                  <c:v>3.35</c:v>
                </c:pt>
                <c:pt idx="6">
                  <c:v>3.1</c:v>
                </c:pt>
                <c:pt idx="7">
                  <c:v>3.1</c:v>
                </c:pt>
                <c:pt idx="8">
                  <c:v>2.85</c:v>
                </c:pt>
                <c:pt idx="9">
                  <c:v>2.6</c:v>
                </c:pt>
                <c:pt idx="10">
                  <c:v>2.35</c:v>
                </c:pt>
                <c:pt idx="11">
                  <c:v>1.85</c:v>
                </c:pt>
                <c:pt idx="12">
                  <c:v>1.35</c:v>
                </c:pt>
                <c:pt idx="13">
                  <c:v>0.85</c:v>
                </c:pt>
                <c:pt idx="14">
                  <c:v>0.35</c:v>
                </c:pt>
                <c:pt idx="15">
                  <c:v>0.1</c:v>
                </c:pt>
                <c:pt idx="16">
                  <c:v>0.1</c:v>
                </c:pt>
                <c:pt idx="17">
                  <c:v>0.1</c:v>
                </c:pt>
                <c:pt idx="18">
                  <c:v>0.1</c:v>
                </c:pt>
                <c:pt idx="19">
                  <c:v>0.1</c:v>
                </c:pt>
                <c:pt idx="20">
                  <c:v>0.1</c:v>
                </c:pt>
                <c:pt idx="21">
                  <c:v>0.1</c:v>
                </c:pt>
                <c:pt idx="22">
                  <c:v>0.1</c:v>
                </c:pt>
                <c:pt idx="23">
                  <c:v>0.1</c:v>
                </c:pt>
                <c:pt idx="24">
                  <c:v>0.1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</c:v>
                </c:pt>
                <c:pt idx="30">
                  <c:v>0.1</c:v>
                </c:pt>
                <c:pt idx="31">
                  <c:v>0.1</c:v>
                </c:pt>
                <c:pt idx="32">
                  <c:v>0.1</c:v>
                </c:pt>
                <c:pt idx="33">
                  <c:v>0.25</c:v>
                </c:pt>
                <c:pt idx="34">
                  <c:v>0.25</c:v>
                </c:pt>
                <c:pt idx="35">
                  <c:v>0.25</c:v>
                </c:pt>
                <c:pt idx="36">
                  <c:v>0.25</c:v>
                </c:pt>
                <c:pt idx="37">
                  <c:v>0.25</c:v>
                </c:pt>
                <c:pt idx="38">
                  <c:v>0.25</c:v>
                </c:pt>
                <c:pt idx="39">
                  <c:v>0.25</c:v>
                </c:pt>
                <c:pt idx="40">
                  <c:v>0.25</c:v>
                </c:pt>
                <c:pt idx="41">
                  <c:v>0.75</c:v>
                </c:pt>
                <c:pt idx="42">
                  <c:v>0.75</c:v>
                </c:pt>
                <c:pt idx="43">
                  <c:v>0.75</c:v>
                </c:pt>
                <c:pt idx="44">
                  <c:v>0.75</c:v>
                </c:pt>
                <c:pt idx="45">
                  <c:v>0.75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1.25</c:v>
                </c:pt>
                <c:pt idx="50">
                  <c:v>1.5</c:v>
                </c:pt>
                <c:pt idx="51">
                  <c:v>1.5</c:v>
                </c:pt>
                <c:pt idx="52">
                  <c:v>1.5</c:v>
                </c:pt>
                <c:pt idx="53">
                  <c:v>1.5</c:v>
                </c:pt>
                <c:pt idx="54">
                  <c:v>1.5</c:v>
                </c:pt>
                <c:pt idx="55">
                  <c:v>1.5</c:v>
                </c:pt>
                <c:pt idx="56">
                  <c:v>1.5</c:v>
                </c:pt>
                <c:pt idx="57">
                  <c:v>1.5</c:v>
                </c:pt>
                <c:pt idx="58">
                  <c:v>1.5</c:v>
                </c:pt>
                <c:pt idx="59">
                  <c:v>1.5</c:v>
                </c:pt>
                <c:pt idx="60">
                  <c:v>1.5</c:v>
                </c:pt>
                <c:pt idx="61">
                  <c:v>1.5</c:v>
                </c:pt>
                <c:pt idx="62">
                  <c:v>1.5</c:v>
                </c:pt>
                <c:pt idx="63">
                  <c:v>1.5</c:v>
                </c:pt>
                <c:pt idx="64">
                  <c:v>1.5</c:v>
                </c:pt>
                <c:pt idx="65">
                  <c:v>1.5</c:v>
                </c:pt>
                <c:pt idx="66">
                  <c:v>1.5</c:v>
                </c:pt>
                <c:pt idx="67">
                  <c:v>1.5</c:v>
                </c:pt>
                <c:pt idx="68">
                  <c:v>1.5</c:v>
                </c:pt>
                <c:pt idx="69">
                  <c:v>1.5</c:v>
                </c:pt>
                <c:pt idx="70">
                  <c:v>1.5</c:v>
                </c:pt>
                <c:pt idx="71">
                  <c:v>1.5</c:v>
                </c:pt>
                <c:pt idx="72">
                  <c:v>1.5</c:v>
                </c:pt>
                <c:pt idx="73">
                  <c:v>1.5</c:v>
                </c:pt>
                <c:pt idx="74">
                  <c:v>1.5</c:v>
                </c:pt>
                <c:pt idx="75">
                  <c:v>1.5</c:v>
                </c:pt>
                <c:pt idx="76">
                  <c:v>1.5</c:v>
                </c:pt>
                <c:pt idx="77">
                  <c:v>1.5</c:v>
                </c:pt>
                <c:pt idx="78">
                  <c:v>1.5</c:v>
                </c:pt>
                <c:pt idx="79">
                  <c:v>1.5</c:v>
                </c:pt>
                <c:pt idx="80">
                  <c:v>1.5</c:v>
                </c:pt>
                <c:pt idx="81">
                  <c:v>1.5</c:v>
                </c:pt>
                <c:pt idx="82">
                  <c:v>1.5</c:v>
                </c:pt>
                <c:pt idx="83">
                  <c:v>1.5</c:v>
                </c:pt>
                <c:pt idx="84">
                  <c:v>1.75</c:v>
                </c:pt>
                <c:pt idx="85">
                  <c:v>1.75</c:v>
                </c:pt>
                <c:pt idx="86">
                  <c:v>1.75</c:v>
                </c:pt>
                <c:pt idx="87">
                  <c:v>2</c:v>
                </c:pt>
                <c:pt idx="88">
                  <c:v>2</c:v>
                </c:pt>
                <c:pt idx="89">
                  <c:v>2</c:v>
                </c:pt>
                <c:pt idx="90">
                  <c:v>2</c:v>
                </c:pt>
                <c:pt idx="91">
                  <c:v>2</c:v>
                </c:pt>
                <c:pt idx="92">
                  <c:v>2</c:v>
                </c:pt>
                <c:pt idx="93">
                  <c:v>2</c:v>
                </c:pt>
                <c:pt idx="94">
                  <c:v>2</c:v>
                </c:pt>
                <c:pt idx="95">
                  <c:v>2</c:v>
                </c:pt>
                <c:pt idx="96">
                  <c:v>2</c:v>
                </c:pt>
                <c:pt idx="97">
                  <c:v>2</c:v>
                </c:pt>
                <c:pt idx="98">
                  <c:v>2</c:v>
                </c:pt>
                <c:pt idx="99">
                  <c:v>2.25</c:v>
                </c:pt>
                <c:pt idx="100">
                  <c:v>2.25</c:v>
                </c:pt>
                <c:pt idx="101">
                  <c:v>2.25</c:v>
                </c:pt>
                <c:pt idx="102">
                  <c:v>2.25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81-4140-8408-89E3A3616F6C}"/>
            </c:ext>
          </c:extLst>
        </c:ser>
        <c:ser>
          <c:idx val="1"/>
          <c:order val="1"/>
          <c:tx>
            <c:strRef>
              <c:f>'[CB policy rates.xlsx]Global'!$C$1</c:f>
              <c:strCache>
                <c:ptCount val="1"/>
                <c:pt idx="0">
                  <c:v>US Fed</c:v>
                </c:pt>
              </c:strCache>
            </c:strRef>
          </c:tx>
          <c:spPr>
            <a:ln w="28575" cap="rnd">
              <a:solidFill>
                <a:srgbClr val="3698CC"/>
              </a:solidFill>
              <a:round/>
            </a:ln>
            <a:effectLst/>
          </c:spPr>
          <c:marker>
            <c:symbol val="none"/>
          </c:marker>
          <c:cat>
            <c:numRef>
              <c:f>'[CB policy rates.xlsx]Global'!$A$4:$A$106</c:f>
              <c:numCache>
                <c:formatCode>mmm\-yy</c:formatCode>
                <c:ptCount val="103"/>
                <c:pt idx="0">
                  <c:v>45108</c:v>
                </c:pt>
                <c:pt idx="1">
                  <c:v>45078</c:v>
                </c:pt>
                <c:pt idx="2">
                  <c:v>45047</c:v>
                </c:pt>
                <c:pt idx="3">
                  <c:v>45017</c:v>
                </c:pt>
                <c:pt idx="4">
                  <c:v>44986</c:v>
                </c:pt>
                <c:pt idx="5">
                  <c:v>44958</c:v>
                </c:pt>
                <c:pt idx="6">
                  <c:v>44927</c:v>
                </c:pt>
                <c:pt idx="7">
                  <c:v>44896</c:v>
                </c:pt>
                <c:pt idx="8">
                  <c:v>44866</c:v>
                </c:pt>
                <c:pt idx="9">
                  <c:v>44835</c:v>
                </c:pt>
                <c:pt idx="10">
                  <c:v>44805</c:v>
                </c:pt>
                <c:pt idx="11">
                  <c:v>44774</c:v>
                </c:pt>
                <c:pt idx="12">
                  <c:v>44743</c:v>
                </c:pt>
                <c:pt idx="13">
                  <c:v>44713</c:v>
                </c:pt>
                <c:pt idx="14">
                  <c:v>44682</c:v>
                </c:pt>
                <c:pt idx="15">
                  <c:v>44652</c:v>
                </c:pt>
                <c:pt idx="16">
                  <c:v>44621</c:v>
                </c:pt>
                <c:pt idx="17">
                  <c:v>44593</c:v>
                </c:pt>
                <c:pt idx="18">
                  <c:v>44562</c:v>
                </c:pt>
                <c:pt idx="19">
                  <c:v>44531</c:v>
                </c:pt>
                <c:pt idx="20">
                  <c:v>44501</c:v>
                </c:pt>
                <c:pt idx="21">
                  <c:v>44470</c:v>
                </c:pt>
                <c:pt idx="22">
                  <c:v>44440</c:v>
                </c:pt>
                <c:pt idx="23">
                  <c:v>44409</c:v>
                </c:pt>
                <c:pt idx="24">
                  <c:v>44378</c:v>
                </c:pt>
                <c:pt idx="25">
                  <c:v>44348</c:v>
                </c:pt>
                <c:pt idx="26">
                  <c:v>44317</c:v>
                </c:pt>
                <c:pt idx="27">
                  <c:v>44287</c:v>
                </c:pt>
                <c:pt idx="28">
                  <c:v>44256</c:v>
                </c:pt>
                <c:pt idx="29">
                  <c:v>44228</c:v>
                </c:pt>
                <c:pt idx="30">
                  <c:v>44197</c:v>
                </c:pt>
                <c:pt idx="31">
                  <c:v>44166</c:v>
                </c:pt>
                <c:pt idx="32">
                  <c:v>44136</c:v>
                </c:pt>
                <c:pt idx="33">
                  <c:v>44105</c:v>
                </c:pt>
                <c:pt idx="34">
                  <c:v>44075</c:v>
                </c:pt>
                <c:pt idx="35">
                  <c:v>44044</c:v>
                </c:pt>
                <c:pt idx="36">
                  <c:v>44013</c:v>
                </c:pt>
                <c:pt idx="37">
                  <c:v>43983</c:v>
                </c:pt>
                <c:pt idx="38">
                  <c:v>43952</c:v>
                </c:pt>
                <c:pt idx="39">
                  <c:v>43922</c:v>
                </c:pt>
                <c:pt idx="40">
                  <c:v>43891</c:v>
                </c:pt>
                <c:pt idx="41">
                  <c:v>43862</c:v>
                </c:pt>
                <c:pt idx="42">
                  <c:v>43831</c:v>
                </c:pt>
                <c:pt idx="43">
                  <c:v>43800</c:v>
                </c:pt>
                <c:pt idx="44">
                  <c:v>43770</c:v>
                </c:pt>
                <c:pt idx="45">
                  <c:v>43739</c:v>
                </c:pt>
                <c:pt idx="46">
                  <c:v>43709</c:v>
                </c:pt>
                <c:pt idx="47">
                  <c:v>43678</c:v>
                </c:pt>
                <c:pt idx="48">
                  <c:v>43647</c:v>
                </c:pt>
                <c:pt idx="49">
                  <c:v>43617</c:v>
                </c:pt>
                <c:pt idx="50">
                  <c:v>43586</c:v>
                </c:pt>
                <c:pt idx="51">
                  <c:v>43556</c:v>
                </c:pt>
                <c:pt idx="52">
                  <c:v>43525</c:v>
                </c:pt>
                <c:pt idx="53">
                  <c:v>43497</c:v>
                </c:pt>
                <c:pt idx="54">
                  <c:v>43466</c:v>
                </c:pt>
                <c:pt idx="55">
                  <c:v>43435</c:v>
                </c:pt>
                <c:pt idx="56">
                  <c:v>43405</c:v>
                </c:pt>
                <c:pt idx="57">
                  <c:v>43374</c:v>
                </c:pt>
                <c:pt idx="58">
                  <c:v>43344</c:v>
                </c:pt>
                <c:pt idx="59">
                  <c:v>43313</c:v>
                </c:pt>
                <c:pt idx="60">
                  <c:v>43282</c:v>
                </c:pt>
                <c:pt idx="61">
                  <c:v>43252</c:v>
                </c:pt>
                <c:pt idx="62">
                  <c:v>43221</c:v>
                </c:pt>
                <c:pt idx="63">
                  <c:v>43191</c:v>
                </c:pt>
                <c:pt idx="64">
                  <c:v>43160</c:v>
                </c:pt>
                <c:pt idx="65">
                  <c:v>43132</c:v>
                </c:pt>
                <c:pt idx="66">
                  <c:v>43101</c:v>
                </c:pt>
                <c:pt idx="67">
                  <c:v>43070</c:v>
                </c:pt>
                <c:pt idx="68">
                  <c:v>43040</c:v>
                </c:pt>
                <c:pt idx="69">
                  <c:v>43009</c:v>
                </c:pt>
                <c:pt idx="70">
                  <c:v>42979</c:v>
                </c:pt>
                <c:pt idx="71">
                  <c:v>42948</c:v>
                </c:pt>
                <c:pt idx="72">
                  <c:v>42917</c:v>
                </c:pt>
                <c:pt idx="73">
                  <c:v>42887</c:v>
                </c:pt>
                <c:pt idx="74">
                  <c:v>42856</c:v>
                </c:pt>
                <c:pt idx="75">
                  <c:v>42826</c:v>
                </c:pt>
                <c:pt idx="76">
                  <c:v>42795</c:v>
                </c:pt>
                <c:pt idx="77">
                  <c:v>42767</c:v>
                </c:pt>
                <c:pt idx="78">
                  <c:v>42736</c:v>
                </c:pt>
                <c:pt idx="79">
                  <c:v>42705</c:v>
                </c:pt>
                <c:pt idx="80">
                  <c:v>42675</c:v>
                </c:pt>
                <c:pt idx="81">
                  <c:v>42644</c:v>
                </c:pt>
                <c:pt idx="82">
                  <c:v>42614</c:v>
                </c:pt>
                <c:pt idx="83">
                  <c:v>42583</c:v>
                </c:pt>
                <c:pt idx="84">
                  <c:v>42552</c:v>
                </c:pt>
                <c:pt idx="85">
                  <c:v>42522</c:v>
                </c:pt>
                <c:pt idx="86">
                  <c:v>42491</c:v>
                </c:pt>
                <c:pt idx="87">
                  <c:v>42461</c:v>
                </c:pt>
                <c:pt idx="88">
                  <c:v>42430</c:v>
                </c:pt>
                <c:pt idx="89">
                  <c:v>42401</c:v>
                </c:pt>
                <c:pt idx="90">
                  <c:v>42370</c:v>
                </c:pt>
                <c:pt idx="91">
                  <c:v>42339</c:v>
                </c:pt>
                <c:pt idx="92">
                  <c:v>42309</c:v>
                </c:pt>
                <c:pt idx="93">
                  <c:v>42278</c:v>
                </c:pt>
                <c:pt idx="94">
                  <c:v>42248</c:v>
                </c:pt>
                <c:pt idx="95">
                  <c:v>42217</c:v>
                </c:pt>
                <c:pt idx="96">
                  <c:v>42186</c:v>
                </c:pt>
                <c:pt idx="97">
                  <c:v>42156</c:v>
                </c:pt>
                <c:pt idx="98">
                  <c:v>42125</c:v>
                </c:pt>
                <c:pt idx="99">
                  <c:v>42095</c:v>
                </c:pt>
                <c:pt idx="100">
                  <c:v>42064</c:v>
                </c:pt>
                <c:pt idx="101">
                  <c:v>42036</c:v>
                </c:pt>
                <c:pt idx="102">
                  <c:v>42005</c:v>
                </c:pt>
              </c:numCache>
            </c:numRef>
          </c:cat>
          <c:val>
            <c:numRef>
              <c:f>'[CB policy rates.xlsx]Global'!$C$4:$C$106</c:f>
              <c:numCache>
                <c:formatCode>General</c:formatCode>
                <c:ptCount val="103"/>
                <c:pt idx="0">
                  <c:v>5.375</c:v>
                </c:pt>
                <c:pt idx="1">
                  <c:v>5.125</c:v>
                </c:pt>
                <c:pt idx="2">
                  <c:v>5.125</c:v>
                </c:pt>
                <c:pt idx="3">
                  <c:v>4.875</c:v>
                </c:pt>
                <c:pt idx="4">
                  <c:v>4.875</c:v>
                </c:pt>
                <c:pt idx="5">
                  <c:v>4.625</c:v>
                </c:pt>
                <c:pt idx="6">
                  <c:v>4.625</c:v>
                </c:pt>
                <c:pt idx="7">
                  <c:v>4.375</c:v>
                </c:pt>
                <c:pt idx="8">
                  <c:v>3.875</c:v>
                </c:pt>
                <c:pt idx="9">
                  <c:v>3.125</c:v>
                </c:pt>
                <c:pt idx="10">
                  <c:v>3.125</c:v>
                </c:pt>
                <c:pt idx="11">
                  <c:v>2.375</c:v>
                </c:pt>
                <c:pt idx="12">
                  <c:v>2.375</c:v>
                </c:pt>
                <c:pt idx="13">
                  <c:v>1.625</c:v>
                </c:pt>
                <c:pt idx="14">
                  <c:v>0.875</c:v>
                </c:pt>
                <c:pt idx="15">
                  <c:v>0.375</c:v>
                </c:pt>
                <c:pt idx="16">
                  <c:v>0.375</c:v>
                </c:pt>
                <c:pt idx="17">
                  <c:v>0.125</c:v>
                </c:pt>
                <c:pt idx="18">
                  <c:v>0.125</c:v>
                </c:pt>
                <c:pt idx="19">
                  <c:v>0.125</c:v>
                </c:pt>
                <c:pt idx="20">
                  <c:v>0.125</c:v>
                </c:pt>
                <c:pt idx="21">
                  <c:v>0.125</c:v>
                </c:pt>
                <c:pt idx="22">
                  <c:v>0.125</c:v>
                </c:pt>
                <c:pt idx="23">
                  <c:v>0.125</c:v>
                </c:pt>
                <c:pt idx="24">
                  <c:v>0.125</c:v>
                </c:pt>
                <c:pt idx="25">
                  <c:v>0.125</c:v>
                </c:pt>
                <c:pt idx="26">
                  <c:v>0.125</c:v>
                </c:pt>
                <c:pt idx="27">
                  <c:v>0.125</c:v>
                </c:pt>
                <c:pt idx="28">
                  <c:v>0.125</c:v>
                </c:pt>
                <c:pt idx="29">
                  <c:v>0.125</c:v>
                </c:pt>
                <c:pt idx="30">
                  <c:v>0.125</c:v>
                </c:pt>
                <c:pt idx="31">
                  <c:v>0.125</c:v>
                </c:pt>
                <c:pt idx="32">
                  <c:v>0.125</c:v>
                </c:pt>
                <c:pt idx="33">
                  <c:v>0.125</c:v>
                </c:pt>
                <c:pt idx="34">
                  <c:v>0.125</c:v>
                </c:pt>
                <c:pt idx="35">
                  <c:v>0.125</c:v>
                </c:pt>
                <c:pt idx="36">
                  <c:v>0.125</c:v>
                </c:pt>
                <c:pt idx="37">
                  <c:v>0.125</c:v>
                </c:pt>
                <c:pt idx="38">
                  <c:v>0.125</c:v>
                </c:pt>
                <c:pt idx="39">
                  <c:v>0.125</c:v>
                </c:pt>
                <c:pt idx="40">
                  <c:v>0.125</c:v>
                </c:pt>
                <c:pt idx="41">
                  <c:v>1.125</c:v>
                </c:pt>
                <c:pt idx="42">
                  <c:v>1.625</c:v>
                </c:pt>
                <c:pt idx="43">
                  <c:v>1.625</c:v>
                </c:pt>
                <c:pt idx="44">
                  <c:v>1.625</c:v>
                </c:pt>
                <c:pt idx="45">
                  <c:v>1.625</c:v>
                </c:pt>
                <c:pt idx="46">
                  <c:v>1.875</c:v>
                </c:pt>
                <c:pt idx="47">
                  <c:v>2.125</c:v>
                </c:pt>
                <c:pt idx="48">
                  <c:v>2.375</c:v>
                </c:pt>
                <c:pt idx="49">
                  <c:v>2.375</c:v>
                </c:pt>
                <c:pt idx="50">
                  <c:v>2.375</c:v>
                </c:pt>
                <c:pt idx="51">
                  <c:v>2.375</c:v>
                </c:pt>
                <c:pt idx="52">
                  <c:v>2.375</c:v>
                </c:pt>
                <c:pt idx="53">
                  <c:v>2.375</c:v>
                </c:pt>
                <c:pt idx="54">
                  <c:v>2.375</c:v>
                </c:pt>
                <c:pt idx="55">
                  <c:v>2.375</c:v>
                </c:pt>
                <c:pt idx="56">
                  <c:v>2.125</c:v>
                </c:pt>
                <c:pt idx="57">
                  <c:v>2.125</c:v>
                </c:pt>
                <c:pt idx="58">
                  <c:v>2.125</c:v>
                </c:pt>
                <c:pt idx="59">
                  <c:v>1.875</c:v>
                </c:pt>
                <c:pt idx="60">
                  <c:v>1.875</c:v>
                </c:pt>
                <c:pt idx="61">
                  <c:v>1.875</c:v>
                </c:pt>
                <c:pt idx="62">
                  <c:v>1.625</c:v>
                </c:pt>
                <c:pt idx="63">
                  <c:v>1.625</c:v>
                </c:pt>
                <c:pt idx="64">
                  <c:v>1.625</c:v>
                </c:pt>
                <c:pt idx="65">
                  <c:v>1.375</c:v>
                </c:pt>
                <c:pt idx="66">
                  <c:v>1.375</c:v>
                </c:pt>
                <c:pt idx="67">
                  <c:v>1.375</c:v>
                </c:pt>
                <c:pt idx="68">
                  <c:v>1.125</c:v>
                </c:pt>
                <c:pt idx="69">
                  <c:v>1.125</c:v>
                </c:pt>
                <c:pt idx="70">
                  <c:v>1.125</c:v>
                </c:pt>
                <c:pt idx="71">
                  <c:v>1.125</c:v>
                </c:pt>
                <c:pt idx="72">
                  <c:v>1.125</c:v>
                </c:pt>
                <c:pt idx="73">
                  <c:v>1.125</c:v>
                </c:pt>
                <c:pt idx="74">
                  <c:v>0.875</c:v>
                </c:pt>
                <c:pt idx="75">
                  <c:v>0.875</c:v>
                </c:pt>
                <c:pt idx="76">
                  <c:v>0.875</c:v>
                </c:pt>
                <c:pt idx="77">
                  <c:v>0.625</c:v>
                </c:pt>
                <c:pt idx="78">
                  <c:v>0.625</c:v>
                </c:pt>
                <c:pt idx="79">
                  <c:v>0.625</c:v>
                </c:pt>
                <c:pt idx="80">
                  <c:v>0.375</c:v>
                </c:pt>
                <c:pt idx="81">
                  <c:v>0.375</c:v>
                </c:pt>
                <c:pt idx="82">
                  <c:v>0.375</c:v>
                </c:pt>
                <c:pt idx="83">
                  <c:v>0.375</c:v>
                </c:pt>
                <c:pt idx="84">
                  <c:v>0.375</c:v>
                </c:pt>
                <c:pt idx="85">
                  <c:v>0.375</c:v>
                </c:pt>
                <c:pt idx="86">
                  <c:v>0.375</c:v>
                </c:pt>
                <c:pt idx="87">
                  <c:v>0.375</c:v>
                </c:pt>
                <c:pt idx="88">
                  <c:v>0.375</c:v>
                </c:pt>
                <c:pt idx="89">
                  <c:v>0.375</c:v>
                </c:pt>
                <c:pt idx="90">
                  <c:v>0.375</c:v>
                </c:pt>
                <c:pt idx="91">
                  <c:v>0.375</c:v>
                </c:pt>
                <c:pt idx="92">
                  <c:v>0.125</c:v>
                </c:pt>
                <c:pt idx="93">
                  <c:v>0.125</c:v>
                </c:pt>
                <c:pt idx="94">
                  <c:v>0.125</c:v>
                </c:pt>
                <c:pt idx="95">
                  <c:v>0.125</c:v>
                </c:pt>
                <c:pt idx="96">
                  <c:v>0.125</c:v>
                </c:pt>
                <c:pt idx="97">
                  <c:v>0.125</c:v>
                </c:pt>
                <c:pt idx="98">
                  <c:v>0.125</c:v>
                </c:pt>
                <c:pt idx="99">
                  <c:v>0.125</c:v>
                </c:pt>
                <c:pt idx="100">
                  <c:v>0.125</c:v>
                </c:pt>
                <c:pt idx="101">
                  <c:v>0.125</c:v>
                </c:pt>
                <c:pt idx="102">
                  <c:v>0.125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81-4140-8408-89E3A3616F6C}"/>
            </c:ext>
          </c:extLst>
        </c:ser>
        <c:ser>
          <c:idx val="2"/>
          <c:order val="2"/>
          <c:tx>
            <c:strRef>
              <c:f>'[CB policy rates.xlsx]Global'!$D$1</c:f>
              <c:strCache>
                <c:ptCount val="1"/>
                <c:pt idx="0">
                  <c:v>ECB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Ref>
              <c:f>'[CB policy rates.xlsx]Global'!$A$4:$A$106</c:f>
              <c:numCache>
                <c:formatCode>mmm\-yy</c:formatCode>
                <c:ptCount val="103"/>
                <c:pt idx="0">
                  <c:v>45108</c:v>
                </c:pt>
                <c:pt idx="1">
                  <c:v>45078</c:v>
                </c:pt>
                <c:pt idx="2">
                  <c:v>45047</c:v>
                </c:pt>
                <c:pt idx="3">
                  <c:v>45017</c:v>
                </c:pt>
                <c:pt idx="4">
                  <c:v>44986</c:v>
                </c:pt>
                <c:pt idx="5">
                  <c:v>44958</c:v>
                </c:pt>
                <c:pt idx="6">
                  <c:v>44927</c:v>
                </c:pt>
                <c:pt idx="7">
                  <c:v>44896</c:v>
                </c:pt>
                <c:pt idx="8">
                  <c:v>44866</c:v>
                </c:pt>
                <c:pt idx="9">
                  <c:v>44835</c:v>
                </c:pt>
                <c:pt idx="10">
                  <c:v>44805</c:v>
                </c:pt>
                <c:pt idx="11">
                  <c:v>44774</c:v>
                </c:pt>
                <c:pt idx="12">
                  <c:v>44743</c:v>
                </c:pt>
                <c:pt idx="13">
                  <c:v>44713</c:v>
                </c:pt>
                <c:pt idx="14">
                  <c:v>44682</c:v>
                </c:pt>
                <c:pt idx="15">
                  <c:v>44652</c:v>
                </c:pt>
                <c:pt idx="16">
                  <c:v>44621</c:v>
                </c:pt>
                <c:pt idx="17">
                  <c:v>44593</c:v>
                </c:pt>
                <c:pt idx="18">
                  <c:v>44562</c:v>
                </c:pt>
                <c:pt idx="19">
                  <c:v>44531</c:v>
                </c:pt>
                <c:pt idx="20">
                  <c:v>44501</c:v>
                </c:pt>
                <c:pt idx="21">
                  <c:v>44470</c:v>
                </c:pt>
                <c:pt idx="22">
                  <c:v>44440</c:v>
                </c:pt>
                <c:pt idx="23">
                  <c:v>44409</c:v>
                </c:pt>
                <c:pt idx="24">
                  <c:v>44378</c:v>
                </c:pt>
                <c:pt idx="25">
                  <c:v>44348</c:v>
                </c:pt>
                <c:pt idx="26">
                  <c:v>44317</c:v>
                </c:pt>
                <c:pt idx="27">
                  <c:v>44287</c:v>
                </c:pt>
                <c:pt idx="28">
                  <c:v>44256</c:v>
                </c:pt>
                <c:pt idx="29">
                  <c:v>44228</c:v>
                </c:pt>
                <c:pt idx="30">
                  <c:v>44197</c:v>
                </c:pt>
                <c:pt idx="31">
                  <c:v>44166</c:v>
                </c:pt>
                <c:pt idx="32">
                  <c:v>44136</c:v>
                </c:pt>
                <c:pt idx="33">
                  <c:v>44105</c:v>
                </c:pt>
                <c:pt idx="34">
                  <c:v>44075</c:v>
                </c:pt>
                <c:pt idx="35">
                  <c:v>44044</c:v>
                </c:pt>
                <c:pt idx="36">
                  <c:v>44013</c:v>
                </c:pt>
                <c:pt idx="37">
                  <c:v>43983</c:v>
                </c:pt>
                <c:pt idx="38">
                  <c:v>43952</c:v>
                </c:pt>
                <c:pt idx="39">
                  <c:v>43922</c:v>
                </c:pt>
                <c:pt idx="40">
                  <c:v>43891</c:v>
                </c:pt>
                <c:pt idx="41">
                  <c:v>43862</c:v>
                </c:pt>
                <c:pt idx="42">
                  <c:v>43831</c:v>
                </c:pt>
                <c:pt idx="43">
                  <c:v>43800</c:v>
                </c:pt>
                <c:pt idx="44">
                  <c:v>43770</c:v>
                </c:pt>
                <c:pt idx="45">
                  <c:v>43739</c:v>
                </c:pt>
                <c:pt idx="46">
                  <c:v>43709</c:v>
                </c:pt>
                <c:pt idx="47">
                  <c:v>43678</c:v>
                </c:pt>
                <c:pt idx="48">
                  <c:v>43647</c:v>
                </c:pt>
                <c:pt idx="49">
                  <c:v>43617</c:v>
                </c:pt>
                <c:pt idx="50">
                  <c:v>43586</c:v>
                </c:pt>
                <c:pt idx="51">
                  <c:v>43556</c:v>
                </c:pt>
                <c:pt idx="52">
                  <c:v>43525</c:v>
                </c:pt>
                <c:pt idx="53">
                  <c:v>43497</c:v>
                </c:pt>
                <c:pt idx="54">
                  <c:v>43466</c:v>
                </c:pt>
                <c:pt idx="55">
                  <c:v>43435</c:v>
                </c:pt>
                <c:pt idx="56">
                  <c:v>43405</c:v>
                </c:pt>
                <c:pt idx="57">
                  <c:v>43374</c:v>
                </c:pt>
                <c:pt idx="58">
                  <c:v>43344</c:v>
                </c:pt>
                <c:pt idx="59">
                  <c:v>43313</c:v>
                </c:pt>
                <c:pt idx="60">
                  <c:v>43282</c:v>
                </c:pt>
                <c:pt idx="61">
                  <c:v>43252</c:v>
                </c:pt>
                <c:pt idx="62">
                  <c:v>43221</c:v>
                </c:pt>
                <c:pt idx="63">
                  <c:v>43191</c:v>
                </c:pt>
                <c:pt idx="64">
                  <c:v>43160</c:v>
                </c:pt>
                <c:pt idx="65">
                  <c:v>43132</c:v>
                </c:pt>
                <c:pt idx="66">
                  <c:v>43101</c:v>
                </c:pt>
                <c:pt idx="67">
                  <c:v>43070</c:v>
                </c:pt>
                <c:pt idx="68">
                  <c:v>43040</c:v>
                </c:pt>
                <c:pt idx="69">
                  <c:v>43009</c:v>
                </c:pt>
                <c:pt idx="70">
                  <c:v>42979</c:v>
                </c:pt>
                <c:pt idx="71">
                  <c:v>42948</c:v>
                </c:pt>
                <c:pt idx="72">
                  <c:v>42917</c:v>
                </c:pt>
                <c:pt idx="73">
                  <c:v>42887</c:v>
                </c:pt>
                <c:pt idx="74">
                  <c:v>42856</c:v>
                </c:pt>
                <c:pt idx="75">
                  <c:v>42826</c:v>
                </c:pt>
                <c:pt idx="76">
                  <c:v>42795</c:v>
                </c:pt>
                <c:pt idx="77">
                  <c:v>42767</c:v>
                </c:pt>
                <c:pt idx="78">
                  <c:v>42736</c:v>
                </c:pt>
                <c:pt idx="79">
                  <c:v>42705</c:v>
                </c:pt>
                <c:pt idx="80">
                  <c:v>42675</c:v>
                </c:pt>
                <c:pt idx="81">
                  <c:v>42644</c:v>
                </c:pt>
                <c:pt idx="82">
                  <c:v>42614</c:v>
                </c:pt>
                <c:pt idx="83">
                  <c:v>42583</c:v>
                </c:pt>
                <c:pt idx="84">
                  <c:v>42552</c:v>
                </c:pt>
                <c:pt idx="85">
                  <c:v>42522</c:v>
                </c:pt>
                <c:pt idx="86">
                  <c:v>42491</c:v>
                </c:pt>
                <c:pt idx="87">
                  <c:v>42461</c:v>
                </c:pt>
                <c:pt idx="88">
                  <c:v>42430</c:v>
                </c:pt>
                <c:pt idx="89">
                  <c:v>42401</c:v>
                </c:pt>
                <c:pt idx="90">
                  <c:v>42370</c:v>
                </c:pt>
                <c:pt idx="91">
                  <c:v>42339</c:v>
                </c:pt>
                <c:pt idx="92">
                  <c:v>42309</c:v>
                </c:pt>
                <c:pt idx="93">
                  <c:v>42278</c:v>
                </c:pt>
                <c:pt idx="94">
                  <c:v>42248</c:v>
                </c:pt>
                <c:pt idx="95">
                  <c:v>42217</c:v>
                </c:pt>
                <c:pt idx="96">
                  <c:v>42186</c:v>
                </c:pt>
                <c:pt idx="97">
                  <c:v>42156</c:v>
                </c:pt>
                <c:pt idx="98">
                  <c:v>42125</c:v>
                </c:pt>
                <c:pt idx="99">
                  <c:v>42095</c:v>
                </c:pt>
                <c:pt idx="100">
                  <c:v>42064</c:v>
                </c:pt>
                <c:pt idx="101">
                  <c:v>42036</c:v>
                </c:pt>
                <c:pt idx="102">
                  <c:v>42005</c:v>
                </c:pt>
              </c:numCache>
            </c:numRef>
          </c:cat>
          <c:val>
            <c:numRef>
              <c:f>'[CB policy rates.xlsx]Global'!$D$4:$D$106</c:f>
              <c:numCache>
                <c:formatCode>0.00</c:formatCode>
                <c:ptCount val="103"/>
                <c:pt idx="1">
                  <c:v>4</c:v>
                </c:pt>
                <c:pt idx="2">
                  <c:v>3.75</c:v>
                </c:pt>
                <c:pt idx="3">
                  <c:v>3.5</c:v>
                </c:pt>
                <c:pt idx="4">
                  <c:v>3</c:v>
                </c:pt>
                <c:pt idx="5">
                  <c:v>2.5</c:v>
                </c:pt>
                <c:pt idx="6">
                  <c:v>2.5</c:v>
                </c:pt>
                <c:pt idx="7">
                  <c:v>2.5</c:v>
                </c:pt>
                <c:pt idx="8">
                  <c:v>2</c:v>
                </c:pt>
                <c:pt idx="9">
                  <c:v>1.25</c:v>
                </c:pt>
                <c:pt idx="10">
                  <c:v>1.25</c:v>
                </c:pt>
                <c:pt idx="11">
                  <c:v>0.5</c:v>
                </c:pt>
                <c:pt idx="12">
                  <c:v>0.5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0.05</c:v>
                </c:pt>
                <c:pt idx="90">
                  <c:v>0.05</c:v>
                </c:pt>
                <c:pt idx="91">
                  <c:v>0.05</c:v>
                </c:pt>
                <c:pt idx="92">
                  <c:v>0.05</c:v>
                </c:pt>
                <c:pt idx="93">
                  <c:v>0.05</c:v>
                </c:pt>
                <c:pt idx="94">
                  <c:v>0.05</c:v>
                </c:pt>
                <c:pt idx="95">
                  <c:v>0.05</c:v>
                </c:pt>
                <c:pt idx="96">
                  <c:v>0.05</c:v>
                </c:pt>
                <c:pt idx="97">
                  <c:v>0.05</c:v>
                </c:pt>
                <c:pt idx="98">
                  <c:v>0.05</c:v>
                </c:pt>
                <c:pt idx="99">
                  <c:v>0.05</c:v>
                </c:pt>
                <c:pt idx="100">
                  <c:v>0.05</c:v>
                </c:pt>
                <c:pt idx="101">
                  <c:v>0.05</c:v>
                </c:pt>
                <c:pt idx="102">
                  <c:v>0.05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A581-4140-8408-89E3A3616F6C}"/>
            </c:ext>
          </c:extLst>
        </c:ser>
        <c:ser>
          <c:idx val="3"/>
          <c:order val="3"/>
          <c:tx>
            <c:strRef>
              <c:f>'[CB policy rates.xlsx]Global'!$E$1</c:f>
              <c:strCache>
                <c:ptCount val="1"/>
                <c:pt idx="0">
                  <c:v>BoE</c:v>
                </c:pt>
              </c:strCache>
            </c:strRef>
          </c:tx>
          <c:spPr>
            <a:ln w="28575" cap="rnd">
              <a:solidFill>
                <a:srgbClr val="F6B413"/>
              </a:solidFill>
              <a:round/>
            </a:ln>
            <a:effectLst/>
          </c:spPr>
          <c:marker>
            <c:symbol val="none"/>
          </c:marker>
          <c:cat>
            <c:numRef>
              <c:f>'[CB policy rates.xlsx]Global'!$A$4:$A$106</c:f>
              <c:numCache>
                <c:formatCode>mmm\-yy</c:formatCode>
                <c:ptCount val="103"/>
                <c:pt idx="0">
                  <c:v>45108</c:v>
                </c:pt>
                <c:pt idx="1">
                  <c:v>45078</c:v>
                </c:pt>
                <c:pt idx="2">
                  <c:v>45047</c:v>
                </c:pt>
                <c:pt idx="3">
                  <c:v>45017</c:v>
                </c:pt>
                <c:pt idx="4">
                  <c:v>44986</c:v>
                </c:pt>
                <c:pt idx="5">
                  <c:v>44958</c:v>
                </c:pt>
                <c:pt idx="6">
                  <c:v>44927</c:v>
                </c:pt>
                <c:pt idx="7">
                  <c:v>44896</c:v>
                </c:pt>
                <c:pt idx="8">
                  <c:v>44866</c:v>
                </c:pt>
                <c:pt idx="9">
                  <c:v>44835</c:v>
                </c:pt>
                <c:pt idx="10">
                  <c:v>44805</c:v>
                </c:pt>
                <c:pt idx="11">
                  <c:v>44774</c:v>
                </c:pt>
                <c:pt idx="12">
                  <c:v>44743</c:v>
                </c:pt>
                <c:pt idx="13">
                  <c:v>44713</c:v>
                </c:pt>
                <c:pt idx="14">
                  <c:v>44682</c:v>
                </c:pt>
                <c:pt idx="15">
                  <c:v>44652</c:v>
                </c:pt>
                <c:pt idx="16">
                  <c:v>44621</c:v>
                </c:pt>
                <c:pt idx="17">
                  <c:v>44593</c:v>
                </c:pt>
                <c:pt idx="18">
                  <c:v>44562</c:v>
                </c:pt>
                <c:pt idx="19">
                  <c:v>44531</c:v>
                </c:pt>
                <c:pt idx="20">
                  <c:v>44501</c:v>
                </c:pt>
                <c:pt idx="21">
                  <c:v>44470</c:v>
                </c:pt>
                <c:pt idx="22">
                  <c:v>44440</c:v>
                </c:pt>
                <c:pt idx="23">
                  <c:v>44409</c:v>
                </c:pt>
                <c:pt idx="24">
                  <c:v>44378</c:v>
                </c:pt>
                <c:pt idx="25">
                  <c:v>44348</c:v>
                </c:pt>
                <c:pt idx="26">
                  <c:v>44317</c:v>
                </c:pt>
                <c:pt idx="27">
                  <c:v>44287</c:v>
                </c:pt>
                <c:pt idx="28">
                  <c:v>44256</c:v>
                </c:pt>
                <c:pt idx="29">
                  <c:v>44228</c:v>
                </c:pt>
                <c:pt idx="30">
                  <c:v>44197</c:v>
                </c:pt>
                <c:pt idx="31">
                  <c:v>44166</c:v>
                </c:pt>
                <c:pt idx="32">
                  <c:v>44136</c:v>
                </c:pt>
                <c:pt idx="33">
                  <c:v>44105</c:v>
                </c:pt>
                <c:pt idx="34">
                  <c:v>44075</c:v>
                </c:pt>
                <c:pt idx="35">
                  <c:v>44044</c:v>
                </c:pt>
                <c:pt idx="36">
                  <c:v>44013</c:v>
                </c:pt>
                <c:pt idx="37">
                  <c:v>43983</c:v>
                </c:pt>
                <c:pt idx="38">
                  <c:v>43952</c:v>
                </c:pt>
                <c:pt idx="39">
                  <c:v>43922</c:v>
                </c:pt>
                <c:pt idx="40">
                  <c:v>43891</c:v>
                </c:pt>
                <c:pt idx="41">
                  <c:v>43862</c:v>
                </c:pt>
                <c:pt idx="42">
                  <c:v>43831</c:v>
                </c:pt>
                <c:pt idx="43">
                  <c:v>43800</c:v>
                </c:pt>
                <c:pt idx="44">
                  <c:v>43770</c:v>
                </c:pt>
                <c:pt idx="45">
                  <c:v>43739</c:v>
                </c:pt>
                <c:pt idx="46">
                  <c:v>43709</c:v>
                </c:pt>
                <c:pt idx="47">
                  <c:v>43678</c:v>
                </c:pt>
                <c:pt idx="48">
                  <c:v>43647</c:v>
                </c:pt>
                <c:pt idx="49">
                  <c:v>43617</c:v>
                </c:pt>
                <c:pt idx="50">
                  <c:v>43586</c:v>
                </c:pt>
                <c:pt idx="51">
                  <c:v>43556</c:v>
                </c:pt>
                <c:pt idx="52">
                  <c:v>43525</c:v>
                </c:pt>
                <c:pt idx="53">
                  <c:v>43497</c:v>
                </c:pt>
                <c:pt idx="54">
                  <c:v>43466</c:v>
                </c:pt>
                <c:pt idx="55">
                  <c:v>43435</c:v>
                </c:pt>
                <c:pt idx="56">
                  <c:v>43405</c:v>
                </c:pt>
                <c:pt idx="57">
                  <c:v>43374</c:v>
                </c:pt>
                <c:pt idx="58">
                  <c:v>43344</c:v>
                </c:pt>
                <c:pt idx="59">
                  <c:v>43313</c:v>
                </c:pt>
                <c:pt idx="60">
                  <c:v>43282</c:v>
                </c:pt>
                <c:pt idx="61">
                  <c:v>43252</c:v>
                </c:pt>
                <c:pt idx="62">
                  <c:v>43221</c:v>
                </c:pt>
                <c:pt idx="63">
                  <c:v>43191</c:v>
                </c:pt>
                <c:pt idx="64">
                  <c:v>43160</c:v>
                </c:pt>
                <c:pt idx="65">
                  <c:v>43132</c:v>
                </c:pt>
                <c:pt idx="66">
                  <c:v>43101</c:v>
                </c:pt>
                <c:pt idx="67">
                  <c:v>43070</c:v>
                </c:pt>
                <c:pt idx="68">
                  <c:v>43040</c:v>
                </c:pt>
                <c:pt idx="69">
                  <c:v>43009</c:v>
                </c:pt>
                <c:pt idx="70">
                  <c:v>42979</c:v>
                </c:pt>
                <c:pt idx="71">
                  <c:v>42948</c:v>
                </c:pt>
                <c:pt idx="72">
                  <c:v>42917</c:v>
                </c:pt>
                <c:pt idx="73">
                  <c:v>42887</c:v>
                </c:pt>
                <c:pt idx="74">
                  <c:v>42856</c:v>
                </c:pt>
                <c:pt idx="75">
                  <c:v>42826</c:v>
                </c:pt>
                <c:pt idx="76">
                  <c:v>42795</c:v>
                </c:pt>
                <c:pt idx="77">
                  <c:v>42767</c:v>
                </c:pt>
                <c:pt idx="78">
                  <c:v>42736</c:v>
                </c:pt>
                <c:pt idx="79">
                  <c:v>42705</c:v>
                </c:pt>
                <c:pt idx="80">
                  <c:v>42675</c:v>
                </c:pt>
                <c:pt idx="81">
                  <c:v>42644</c:v>
                </c:pt>
                <c:pt idx="82">
                  <c:v>42614</c:v>
                </c:pt>
                <c:pt idx="83">
                  <c:v>42583</c:v>
                </c:pt>
                <c:pt idx="84">
                  <c:v>42552</c:v>
                </c:pt>
                <c:pt idx="85">
                  <c:v>42522</c:v>
                </c:pt>
                <c:pt idx="86">
                  <c:v>42491</c:v>
                </c:pt>
                <c:pt idx="87">
                  <c:v>42461</c:v>
                </c:pt>
                <c:pt idx="88">
                  <c:v>42430</c:v>
                </c:pt>
                <c:pt idx="89">
                  <c:v>42401</c:v>
                </c:pt>
                <c:pt idx="90">
                  <c:v>42370</c:v>
                </c:pt>
                <c:pt idx="91">
                  <c:v>42339</c:v>
                </c:pt>
                <c:pt idx="92">
                  <c:v>42309</c:v>
                </c:pt>
                <c:pt idx="93">
                  <c:v>42278</c:v>
                </c:pt>
                <c:pt idx="94">
                  <c:v>42248</c:v>
                </c:pt>
                <c:pt idx="95">
                  <c:v>42217</c:v>
                </c:pt>
                <c:pt idx="96">
                  <c:v>42186</c:v>
                </c:pt>
                <c:pt idx="97">
                  <c:v>42156</c:v>
                </c:pt>
                <c:pt idx="98">
                  <c:v>42125</c:v>
                </c:pt>
                <c:pt idx="99">
                  <c:v>42095</c:v>
                </c:pt>
                <c:pt idx="100">
                  <c:v>42064</c:v>
                </c:pt>
                <c:pt idx="101">
                  <c:v>42036</c:v>
                </c:pt>
                <c:pt idx="102">
                  <c:v>42005</c:v>
                </c:pt>
              </c:numCache>
            </c:numRef>
          </c:cat>
          <c:val>
            <c:numRef>
              <c:f>'[CB policy rates.xlsx]Global'!$E$4:$E$106</c:f>
              <c:numCache>
                <c:formatCode>General</c:formatCode>
                <c:ptCount val="103"/>
                <c:pt idx="0">
                  <c:v>5</c:v>
                </c:pt>
                <c:pt idx="1">
                  <c:v>5</c:v>
                </c:pt>
                <c:pt idx="2">
                  <c:v>4.5</c:v>
                </c:pt>
                <c:pt idx="3">
                  <c:v>4.25</c:v>
                </c:pt>
                <c:pt idx="4">
                  <c:v>4.25</c:v>
                </c:pt>
                <c:pt idx="5">
                  <c:v>4</c:v>
                </c:pt>
                <c:pt idx="6">
                  <c:v>3.5</c:v>
                </c:pt>
                <c:pt idx="7">
                  <c:v>3.5</c:v>
                </c:pt>
                <c:pt idx="8">
                  <c:v>3</c:v>
                </c:pt>
                <c:pt idx="9">
                  <c:v>2.25</c:v>
                </c:pt>
                <c:pt idx="10">
                  <c:v>2.25</c:v>
                </c:pt>
                <c:pt idx="11">
                  <c:v>1.75</c:v>
                </c:pt>
                <c:pt idx="12">
                  <c:v>1.25</c:v>
                </c:pt>
                <c:pt idx="13">
                  <c:v>1.25</c:v>
                </c:pt>
                <c:pt idx="14">
                  <c:v>1</c:v>
                </c:pt>
                <c:pt idx="15">
                  <c:v>0.75</c:v>
                </c:pt>
                <c:pt idx="16">
                  <c:v>0.75</c:v>
                </c:pt>
                <c:pt idx="17">
                  <c:v>0.5</c:v>
                </c:pt>
                <c:pt idx="18">
                  <c:v>0.25</c:v>
                </c:pt>
                <c:pt idx="19">
                  <c:v>0.25</c:v>
                </c:pt>
                <c:pt idx="20">
                  <c:v>0.1</c:v>
                </c:pt>
                <c:pt idx="21">
                  <c:v>0.1</c:v>
                </c:pt>
                <c:pt idx="22">
                  <c:v>0.1</c:v>
                </c:pt>
                <c:pt idx="23">
                  <c:v>0.1</c:v>
                </c:pt>
                <c:pt idx="24">
                  <c:v>0.1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</c:v>
                </c:pt>
                <c:pt idx="30">
                  <c:v>0.1</c:v>
                </c:pt>
                <c:pt idx="31">
                  <c:v>0.1</c:v>
                </c:pt>
                <c:pt idx="32">
                  <c:v>0.1</c:v>
                </c:pt>
                <c:pt idx="33">
                  <c:v>0.1</c:v>
                </c:pt>
                <c:pt idx="34">
                  <c:v>0.1</c:v>
                </c:pt>
                <c:pt idx="35">
                  <c:v>0.1</c:v>
                </c:pt>
                <c:pt idx="36">
                  <c:v>0.1</c:v>
                </c:pt>
                <c:pt idx="37">
                  <c:v>0.1</c:v>
                </c:pt>
                <c:pt idx="38">
                  <c:v>0.1</c:v>
                </c:pt>
                <c:pt idx="39">
                  <c:v>0.1</c:v>
                </c:pt>
                <c:pt idx="40">
                  <c:v>0.1</c:v>
                </c:pt>
                <c:pt idx="41">
                  <c:v>0.25</c:v>
                </c:pt>
                <c:pt idx="42">
                  <c:v>0.75</c:v>
                </c:pt>
                <c:pt idx="43">
                  <c:v>0.75</c:v>
                </c:pt>
                <c:pt idx="44">
                  <c:v>0.75</c:v>
                </c:pt>
                <c:pt idx="45">
                  <c:v>0.75</c:v>
                </c:pt>
                <c:pt idx="46">
                  <c:v>0.75</c:v>
                </c:pt>
                <c:pt idx="47">
                  <c:v>0.75</c:v>
                </c:pt>
                <c:pt idx="48">
                  <c:v>0.75</c:v>
                </c:pt>
                <c:pt idx="49">
                  <c:v>0.75</c:v>
                </c:pt>
                <c:pt idx="50">
                  <c:v>0.75</c:v>
                </c:pt>
                <c:pt idx="51">
                  <c:v>0.75</c:v>
                </c:pt>
                <c:pt idx="52">
                  <c:v>0.75</c:v>
                </c:pt>
                <c:pt idx="53">
                  <c:v>0.75</c:v>
                </c:pt>
                <c:pt idx="54">
                  <c:v>0.75</c:v>
                </c:pt>
                <c:pt idx="55">
                  <c:v>0.75</c:v>
                </c:pt>
                <c:pt idx="56">
                  <c:v>0.75</c:v>
                </c:pt>
                <c:pt idx="57">
                  <c:v>0.75</c:v>
                </c:pt>
                <c:pt idx="58">
                  <c:v>0.75</c:v>
                </c:pt>
                <c:pt idx="59">
                  <c:v>0.75</c:v>
                </c:pt>
                <c:pt idx="60">
                  <c:v>0.5</c:v>
                </c:pt>
                <c:pt idx="61">
                  <c:v>0.5</c:v>
                </c:pt>
                <c:pt idx="62">
                  <c:v>0.5</c:v>
                </c:pt>
                <c:pt idx="63">
                  <c:v>0.5</c:v>
                </c:pt>
                <c:pt idx="64">
                  <c:v>0.5</c:v>
                </c:pt>
                <c:pt idx="65">
                  <c:v>0.5</c:v>
                </c:pt>
                <c:pt idx="66">
                  <c:v>0.5</c:v>
                </c:pt>
                <c:pt idx="67">
                  <c:v>0.5</c:v>
                </c:pt>
                <c:pt idx="68">
                  <c:v>0.5</c:v>
                </c:pt>
                <c:pt idx="69">
                  <c:v>0.25</c:v>
                </c:pt>
                <c:pt idx="70">
                  <c:v>0.25</c:v>
                </c:pt>
                <c:pt idx="71">
                  <c:v>0.25</c:v>
                </c:pt>
                <c:pt idx="72">
                  <c:v>0.25</c:v>
                </c:pt>
                <c:pt idx="73">
                  <c:v>0.25</c:v>
                </c:pt>
                <c:pt idx="74">
                  <c:v>0.25</c:v>
                </c:pt>
                <c:pt idx="75">
                  <c:v>0.25</c:v>
                </c:pt>
                <c:pt idx="76">
                  <c:v>0.25</c:v>
                </c:pt>
                <c:pt idx="77">
                  <c:v>0.25</c:v>
                </c:pt>
                <c:pt idx="78">
                  <c:v>0.25</c:v>
                </c:pt>
                <c:pt idx="79">
                  <c:v>0.25</c:v>
                </c:pt>
                <c:pt idx="80">
                  <c:v>0.25</c:v>
                </c:pt>
                <c:pt idx="81">
                  <c:v>0.25</c:v>
                </c:pt>
                <c:pt idx="82">
                  <c:v>0.25</c:v>
                </c:pt>
                <c:pt idx="83">
                  <c:v>0.25</c:v>
                </c:pt>
                <c:pt idx="84">
                  <c:v>0.5</c:v>
                </c:pt>
                <c:pt idx="85">
                  <c:v>0.5</c:v>
                </c:pt>
                <c:pt idx="86">
                  <c:v>0.5</c:v>
                </c:pt>
                <c:pt idx="87">
                  <c:v>0.5</c:v>
                </c:pt>
                <c:pt idx="88">
                  <c:v>0.5</c:v>
                </c:pt>
                <c:pt idx="89">
                  <c:v>0.5</c:v>
                </c:pt>
                <c:pt idx="90">
                  <c:v>0.5</c:v>
                </c:pt>
                <c:pt idx="91">
                  <c:v>0.5</c:v>
                </c:pt>
                <c:pt idx="92">
                  <c:v>0.5</c:v>
                </c:pt>
                <c:pt idx="93">
                  <c:v>0.5</c:v>
                </c:pt>
                <c:pt idx="94">
                  <c:v>0.5</c:v>
                </c:pt>
                <c:pt idx="95">
                  <c:v>0.5</c:v>
                </c:pt>
                <c:pt idx="96">
                  <c:v>0.5</c:v>
                </c:pt>
                <c:pt idx="97">
                  <c:v>0.5</c:v>
                </c:pt>
                <c:pt idx="98">
                  <c:v>0.5</c:v>
                </c:pt>
                <c:pt idx="99">
                  <c:v>0.5</c:v>
                </c:pt>
                <c:pt idx="100">
                  <c:v>0.5</c:v>
                </c:pt>
                <c:pt idx="101">
                  <c:v>0.5</c:v>
                </c:pt>
                <c:pt idx="102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81-4140-8408-89E3A3616F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2708463"/>
        <c:axId val="752707631"/>
        <c:extLst/>
      </c:lineChart>
      <c:dateAx>
        <c:axId val="752708463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nextTo"/>
        <c:spPr>
          <a:noFill/>
          <a:ln w="19050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752707631"/>
        <c:crosses val="autoZero"/>
        <c:auto val="1"/>
        <c:lblOffset val="100"/>
        <c:baseTimeUnit val="months"/>
        <c:majorUnit val="12"/>
        <c:majorTimeUnit val="months"/>
      </c:dateAx>
      <c:valAx>
        <c:axId val="7527076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752708463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 dirty="0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% of respondents struggling to fill a position</a:t>
            </a:r>
          </a:p>
        </c:rich>
      </c:tx>
      <c:layout>
        <c:manualLayout>
          <c:xMode val="edge"/>
          <c:yMode val="edge"/>
          <c:x val="0.277926334188492"/>
          <c:y val="1.67909535102127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'Time series'!$C$27</c:f>
              <c:strCache>
                <c:ptCount val="1"/>
                <c:pt idx="0">
                  <c:v>Total WA</c:v>
                </c:pt>
              </c:strCache>
            </c:strRef>
          </c:tx>
          <c:spPr>
            <a:solidFill>
              <a:srgbClr val="11274B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11274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E5-42B7-A40F-8775A367AAC1}"/>
              </c:ext>
            </c:extLst>
          </c:dPt>
          <c:dPt>
            <c:idx val="7"/>
            <c:invertIfNegative val="0"/>
            <c:bubble3D val="0"/>
            <c:spPr>
              <a:solidFill>
                <a:srgbClr val="11274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E5-42B7-A40F-8775A367AAC1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E5-42B7-A40F-8775A367AAC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'Time series'!$B$28:$B$36</c:f>
              <c:numCache>
                <c:formatCode>mmm\-yy</c:formatCode>
                <c:ptCount val="9"/>
                <c:pt idx="0">
                  <c:v>44348</c:v>
                </c:pt>
                <c:pt idx="1">
                  <c:v>44440</c:v>
                </c:pt>
                <c:pt idx="2">
                  <c:v>44531</c:v>
                </c:pt>
                <c:pt idx="3">
                  <c:v>44621</c:v>
                </c:pt>
                <c:pt idx="4">
                  <c:v>44713</c:v>
                </c:pt>
                <c:pt idx="5">
                  <c:v>44805</c:v>
                </c:pt>
                <c:pt idx="6">
                  <c:v>44896</c:v>
                </c:pt>
                <c:pt idx="7">
                  <c:v>44986</c:v>
                </c:pt>
                <c:pt idx="8">
                  <c:v>45078</c:v>
                </c:pt>
              </c:numCache>
            </c:numRef>
          </c:cat>
          <c:val>
            <c:numRef>
              <c:f>'Time series'!$C$28:$C$36</c:f>
              <c:numCache>
                <c:formatCode>0%</c:formatCode>
                <c:ptCount val="9"/>
                <c:pt idx="0">
                  <c:v>0.8</c:v>
                </c:pt>
                <c:pt idx="1">
                  <c:v>0.71</c:v>
                </c:pt>
                <c:pt idx="2">
                  <c:v>0.78</c:v>
                </c:pt>
                <c:pt idx="3">
                  <c:v>0.82</c:v>
                </c:pt>
                <c:pt idx="4">
                  <c:v>0.83</c:v>
                </c:pt>
                <c:pt idx="5">
                  <c:v>0.79</c:v>
                </c:pt>
                <c:pt idx="6">
                  <c:v>0.79</c:v>
                </c:pt>
                <c:pt idx="7">
                  <c:v>0.74829999999999997</c:v>
                </c:pt>
                <c:pt idx="8">
                  <c:v>0.74652777777777779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E5-42B7-A40F-8775A367AA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1504828256"/>
        <c:axId val="1682066640"/>
      </c:barChart>
      <c:dateAx>
        <c:axId val="15048282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2066640"/>
        <c:crosses val="autoZero"/>
        <c:auto val="1"/>
        <c:lblOffset val="100"/>
        <c:baseTimeUnit val="months"/>
        <c:majorUnit val="3"/>
        <c:majorTimeUnit val="months"/>
      </c:dateAx>
      <c:valAx>
        <c:axId val="1682066640"/>
        <c:scaling>
          <c:orientation val="minMax"/>
          <c:max val="0.9"/>
          <c:min val="0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4828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 dirty="0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How are you responding to skills shortages?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'Question 25'!$B$20</c:f>
              <c:strCache>
                <c:ptCount val="1"/>
                <c:pt idx="0">
                  <c:v>Total WA</c:v>
                </c:pt>
              </c:strCache>
            </c:strRef>
          </c:tx>
          <c:spPr>
            <a:solidFill>
              <a:srgbClr val="11274B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11274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9E-4157-8802-FD04A47B9339}"/>
              </c:ext>
            </c:extLst>
          </c:dPt>
          <c:dPt>
            <c:idx val="7"/>
            <c:invertIfNegative val="0"/>
            <c:bubble3D val="0"/>
            <c:spPr>
              <a:solidFill>
                <a:srgbClr val="11274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49E-4157-8802-FD04A47B9339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49E-4157-8802-FD04A47B933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25'!$A$21:$A$28</c:f>
              <c:strCache>
                <c:ptCount val="8"/>
                <c:pt idx="0">
                  <c:v>Upskill existing employees</c:v>
                </c:pt>
                <c:pt idx="1">
                  <c:v>Boost existing employees' base wage</c:v>
                </c:pt>
                <c:pt idx="2">
                  <c:v>Invest in training new employees</c:v>
                </c:pt>
                <c:pt idx="3">
                  <c:v>Provide one-off financial rewards to existing employees </c:v>
                </c:pt>
                <c:pt idx="4">
                  <c:v>Decline offers for new work </c:v>
                </c:pt>
                <c:pt idx="5">
                  <c:v>Attract and hire workers from other States</c:v>
                </c:pt>
                <c:pt idx="6">
                  <c:v>Provide sign on bonuses to new employees</c:v>
                </c:pt>
                <c:pt idx="7">
                  <c:v>Invest more in automation/robotics</c:v>
                </c:pt>
              </c:strCache>
            </c:strRef>
          </c:cat>
          <c:val>
            <c:numRef>
              <c:f>'Question 25'!$B$21:$B$28</c:f>
              <c:numCache>
                <c:formatCode>0%</c:formatCode>
                <c:ptCount val="8"/>
                <c:pt idx="0">
                  <c:v>0.59799999999999998</c:v>
                </c:pt>
                <c:pt idx="1">
                  <c:v>0.55880000000000007</c:v>
                </c:pt>
                <c:pt idx="2">
                  <c:v>0.48370000000000002</c:v>
                </c:pt>
                <c:pt idx="3">
                  <c:v>0.2026</c:v>
                </c:pt>
                <c:pt idx="4">
                  <c:v>0.1993</c:v>
                </c:pt>
                <c:pt idx="5">
                  <c:v>0.15029999999999999</c:v>
                </c:pt>
                <c:pt idx="6">
                  <c:v>0.13070000000000001</c:v>
                </c:pt>
                <c:pt idx="7">
                  <c:v>0.13070000000000001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9E-4157-8802-FD04A47B93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3"/>
        <c:axId val="1504828256"/>
        <c:axId val="1682066640"/>
      </c:barChart>
      <c:catAx>
        <c:axId val="150482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2066640"/>
        <c:crosses val="autoZero"/>
        <c:auto val="1"/>
        <c:lblAlgn val="ctr"/>
        <c:lblOffset val="100"/>
        <c:noMultiLvlLbl val="0"/>
      </c:catAx>
      <c:valAx>
        <c:axId val="1682066640"/>
        <c:scaling>
          <c:orientation val="minMax"/>
          <c:max val="0.60000000000000009"/>
          <c:min val="0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4828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000" b="1" i="0" u="none" strike="noStrike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en-US" sz="2000" b="1" i="0" u="none" strike="noStrike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Business Confidence Sub-Indicies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1" i="0" u="none" strike="noStrike" kern="1200" spc="0" baseline="0" dirty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v>Labour costs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'DATA - SUMMARY'!$B$47:$B$71</c:f>
              <c:numCache>
                <c:formatCode>mmm\ yy</c:formatCode>
                <c:ptCount val="25"/>
                <c:pt idx="0">
                  <c:v>42887</c:v>
                </c:pt>
                <c:pt idx="1">
                  <c:v>42979</c:v>
                </c:pt>
                <c:pt idx="2">
                  <c:v>43070</c:v>
                </c:pt>
                <c:pt idx="3">
                  <c:v>43160</c:v>
                </c:pt>
                <c:pt idx="4" formatCode="mmm\-yy">
                  <c:v>43252</c:v>
                </c:pt>
                <c:pt idx="5" formatCode="mmm\-yy">
                  <c:v>43344</c:v>
                </c:pt>
                <c:pt idx="6" formatCode="mmm\-yy">
                  <c:v>43435</c:v>
                </c:pt>
                <c:pt idx="7" formatCode="mmm\-yy">
                  <c:v>43525</c:v>
                </c:pt>
                <c:pt idx="8" formatCode="mmm\-yy">
                  <c:v>43617</c:v>
                </c:pt>
                <c:pt idx="9" formatCode="mmm\-yy">
                  <c:v>43709</c:v>
                </c:pt>
                <c:pt idx="10" formatCode="mmm\-yy">
                  <c:v>43800</c:v>
                </c:pt>
                <c:pt idx="11" formatCode="mmm\-yy">
                  <c:v>43891</c:v>
                </c:pt>
                <c:pt idx="12" formatCode="mmm\-yy">
                  <c:v>43983</c:v>
                </c:pt>
                <c:pt idx="13" formatCode="mmm\-yy">
                  <c:v>44075</c:v>
                </c:pt>
                <c:pt idx="14" formatCode="mmm\-yy">
                  <c:v>44166</c:v>
                </c:pt>
                <c:pt idx="15" formatCode="mmm\-yy">
                  <c:v>44256</c:v>
                </c:pt>
                <c:pt idx="16" formatCode="mmm\-yy">
                  <c:v>44348</c:v>
                </c:pt>
                <c:pt idx="17" formatCode="mmm\-yy">
                  <c:v>44440</c:v>
                </c:pt>
                <c:pt idx="18" formatCode="mmm\-yy">
                  <c:v>44531</c:v>
                </c:pt>
                <c:pt idx="19" formatCode="mmm\-yy">
                  <c:v>44621</c:v>
                </c:pt>
                <c:pt idx="20" formatCode="mmm\-yy">
                  <c:v>44713</c:v>
                </c:pt>
                <c:pt idx="21" formatCode="mmm\-yy">
                  <c:v>44805</c:v>
                </c:pt>
                <c:pt idx="22" formatCode="mmm\-yy">
                  <c:v>44896</c:v>
                </c:pt>
                <c:pt idx="23" formatCode="mmm\-yy">
                  <c:v>44986</c:v>
                </c:pt>
                <c:pt idx="24" formatCode="mmm\-yy">
                  <c:v>45078</c:v>
                </c:pt>
              </c:numCache>
              <c:extLst/>
            </c:numRef>
          </c:cat>
          <c:val>
            <c:numRef>
              <c:f>'DATA - SUMMARY'!$M$47:$M$71</c:f>
              <c:numCache>
                <c:formatCode>0.0</c:formatCode>
                <c:ptCount val="25"/>
                <c:pt idx="0">
                  <c:v>108.16945724976526</c:v>
                </c:pt>
                <c:pt idx="1">
                  <c:v>100.1289640934433</c:v>
                </c:pt>
                <c:pt idx="2">
                  <c:v>114.07805031061862</c:v>
                </c:pt>
                <c:pt idx="3">
                  <c:v>111.46096562702208</c:v>
                </c:pt>
                <c:pt idx="4">
                  <c:v>114.66440236818318</c:v>
                </c:pt>
                <c:pt idx="5">
                  <c:v>122.52320409511819</c:v>
                </c:pt>
                <c:pt idx="6">
                  <c:v>120.94503636087192</c:v>
                </c:pt>
                <c:pt idx="7">
                  <c:v>119.72018976115844</c:v>
                </c:pt>
                <c:pt idx="8">
                  <c:v>114.40305900096226</c:v>
                </c:pt>
                <c:pt idx="9">
                  <c:v>125.69336797749236</c:v>
                </c:pt>
                <c:pt idx="10">
                  <c:v>120.75550799828885</c:v>
                </c:pt>
                <c:pt idx="11">
                  <c:v>119.12954567568033</c:v>
                </c:pt>
                <c:pt idx="12">
                  <c:v>94.306247756940365</c:v>
                </c:pt>
                <c:pt idx="13">
                  <c:v>106.24574428401561</c:v>
                </c:pt>
                <c:pt idx="14">
                  <c:v>119.94971466484164</c:v>
                </c:pt>
                <c:pt idx="15">
                  <c:v>121.64990969672105</c:v>
                </c:pt>
                <c:pt idx="16">
                  <c:v>129.88588142818739</c:v>
                </c:pt>
                <c:pt idx="17">
                  <c:v>132.48883671067318</c:v>
                </c:pt>
                <c:pt idx="18">
                  <c:v>134.33038038696054</c:v>
                </c:pt>
                <c:pt idx="19">
                  <c:v>135.29609371591226</c:v>
                </c:pt>
                <c:pt idx="20">
                  <c:v>132.9537098219387</c:v>
                </c:pt>
                <c:pt idx="21">
                  <c:v>140.92569469290996</c:v>
                </c:pt>
                <c:pt idx="22">
                  <c:v>138.00572202480848</c:v>
                </c:pt>
                <c:pt idx="23">
                  <c:v>137.15342063910427</c:v>
                </c:pt>
                <c:pt idx="24">
                  <c:v>137.31489055649152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1EF4-43AE-8D72-5E05CB9A9F1C}"/>
            </c:ext>
          </c:extLst>
        </c:ser>
        <c:ser>
          <c:idx val="4"/>
          <c:order val="1"/>
          <c:tx>
            <c:v>Profit margins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'DATA - SUMMARY'!$B$47:$B$71</c:f>
              <c:numCache>
                <c:formatCode>mmm\ yy</c:formatCode>
                <c:ptCount val="25"/>
                <c:pt idx="0">
                  <c:v>42887</c:v>
                </c:pt>
                <c:pt idx="1">
                  <c:v>42979</c:v>
                </c:pt>
                <c:pt idx="2">
                  <c:v>43070</c:v>
                </c:pt>
                <c:pt idx="3">
                  <c:v>43160</c:v>
                </c:pt>
                <c:pt idx="4" formatCode="mmm\-yy">
                  <c:v>43252</c:v>
                </c:pt>
                <c:pt idx="5" formatCode="mmm\-yy">
                  <c:v>43344</c:v>
                </c:pt>
                <c:pt idx="6" formatCode="mmm\-yy">
                  <c:v>43435</c:v>
                </c:pt>
                <c:pt idx="7" formatCode="mmm\-yy">
                  <c:v>43525</c:v>
                </c:pt>
                <c:pt idx="8" formatCode="mmm\-yy">
                  <c:v>43617</c:v>
                </c:pt>
                <c:pt idx="9" formatCode="mmm\-yy">
                  <c:v>43709</c:v>
                </c:pt>
                <c:pt idx="10" formatCode="mmm\-yy">
                  <c:v>43800</c:v>
                </c:pt>
                <c:pt idx="11" formatCode="mmm\-yy">
                  <c:v>43891</c:v>
                </c:pt>
                <c:pt idx="12" formatCode="mmm\-yy">
                  <c:v>43983</c:v>
                </c:pt>
                <c:pt idx="13" formatCode="mmm\-yy">
                  <c:v>44075</c:v>
                </c:pt>
                <c:pt idx="14" formatCode="mmm\-yy">
                  <c:v>44166</c:v>
                </c:pt>
                <c:pt idx="15" formatCode="mmm\-yy">
                  <c:v>44256</c:v>
                </c:pt>
                <c:pt idx="16" formatCode="mmm\-yy">
                  <c:v>44348</c:v>
                </c:pt>
                <c:pt idx="17" formatCode="mmm\-yy">
                  <c:v>44440</c:v>
                </c:pt>
                <c:pt idx="18" formatCode="mmm\-yy">
                  <c:v>44531</c:v>
                </c:pt>
                <c:pt idx="19" formatCode="mmm\-yy">
                  <c:v>44621</c:v>
                </c:pt>
                <c:pt idx="20" formatCode="mmm\-yy">
                  <c:v>44713</c:v>
                </c:pt>
                <c:pt idx="21" formatCode="mmm\-yy">
                  <c:v>44805</c:v>
                </c:pt>
                <c:pt idx="22" formatCode="mmm\-yy">
                  <c:v>44896</c:v>
                </c:pt>
                <c:pt idx="23" formatCode="mmm\-yy">
                  <c:v>44986</c:v>
                </c:pt>
                <c:pt idx="24" formatCode="mmm\-yy">
                  <c:v>45078</c:v>
                </c:pt>
              </c:numCache>
              <c:extLst/>
            </c:numRef>
          </c:cat>
          <c:val>
            <c:numRef>
              <c:f>'DATA - SUMMARY'!$Q$47:$Q$71</c:f>
              <c:numCache>
                <c:formatCode>0.0</c:formatCode>
                <c:ptCount val="25"/>
                <c:pt idx="0">
                  <c:v>98.907307199798765</c:v>
                </c:pt>
                <c:pt idx="1">
                  <c:v>90.852082578925973</c:v>
                </c:pt>
                <c:pt idx="2">
                  <c:v>91.468650270675838</c:v>
                </c:pt>
                <c:pt idx="3">
                  <c:v>95.290259026747066</c:v>
                </c:pt>
                <c:pt idx="4">
                  <c:v>90.713869471554389</c:v>
                </c:pt>
                <c:pt idx="5">
                  <c:v>84.909393921079413</c:v>
                </c:pt>
                <c:pt idx="6">
                  <c:v>85.802214917537199</c:v>
                </c:pt>
                <c:pt idx="7">
                  <c:v>79.747421543288766</c:v>
                </c:pt>
                <c:pt idx="8">
                  <c:v>79.867007624510919</c:v>
                </c:pt>
                <c:pt idx="9">
                  <c:v>82.539976024847377</c:v>
                </c:pt>
                <c:pt idx="10">
                  <c:v>84.189059027720518</c:v>
                </c:pt>
                <c:pt idx="11">
                  <c:v>81.229817675246636</c:v>
                </c:pt>
                <c:pt idx="12">
                  <c:v>74.886696714592176</c:v>
                </c:pt>
                <c:pt idx="13">
                  <c:v>93.235340086814034</c:v>
                </c:pt>
                <c:pt idx="14">
                  <c:v>100.93162397448899</c:v>
                </c:pt>
                <c:pt idx="15">
                  <c:v>91.220650865250221</c:v>
                </c:pt>
                <c:pt idx="16">
                  <c:v>93.221787650613265</c:v>
                </c:pt>
                <c:pt idx="17">
                  <c:v>87.968912154029638</c:v>
                </c:pt>
                <c:pt idx="18">
                  <c:v>89.39623784794523</c:v>
                </c:pt>
                <c:pt idx="19">
                  <c:v>79.033891982111967</c:v>
                </c:pt>
                <c:pt idx="20">
                  <c:v>77.084117251629564</c:v>
                </c:pt>
                <c:pt idx="21">
                  <c:v>75.724987055932388</c:v>
                </c:pt>
                <c:pt idx="22">
                  <c:v>78.941321504901325</c:v>
                </c:pt>
                <c:pt idx="23">
                  <c:v>80.5782415976377</c:v>
                </c:pt>
                <c:pt idx="24">
                  <c:v>80.113256607545651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1EF4-43AE-8D72-5E05CB9A9F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81210032"/>
        <c:axId val="2081210448"/>
        <c:extLst/>
      </c:lineChart>
      <c:dateAx>
        <c:axId val="2081210032"/>
        <c:scaling>
          <c:orientation val="minMax"/>
        </c:scaling>
        <c:delete val="0"/>
        <c:axPos val="b"/>
        <c:numFmt formatCode="mmm\ yy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1210448"/>
        <c:crosses val="autoZero"/>
        <c:auto val="1"/>
        <c:lblOffset val="100"/>
        <c:baseTimeUnit val="months"/>
        <c:majorUnit val="6"/>
        <c:majorTimeUnit val="months"/>
      </c:dateAx>
      <c:valAx>
        <c:axId val="2081210448"/>
        <c:scaling>
          <c:orientation val="minMax"/>
          <c:min val="7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19050"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121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 Recession Risk</a:t>
            </a:r>
          </a:p>
          <a:p>
            <a:pPr>
              <a:defRPr/>
            </a:pPr>
            <a:r>
              <a:rPr lang="en-AU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Sahm Rule</a:t>
            </a:r>
            <a:r>
              <a:rPr lang="en-AU" baseline="0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Index</a:t>
            </a:r>
            <a:endParaRPr lang="en-AU">
              <a:solidFill>
                <a:srgbClr val="1127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11274B"/>
              </a:solidFill>
              <a:round/>
            </a:ln>
            <a:effectLst/>
          </c:spPr>
          <c:marker>
            <c:symbol val="none"/>
          </c:marker>
          <c:cat>
            <c:numRef>
              <c:f>'FRED Graph'!$A$30:$A$54</c:f>
              <c:numCache>
                <c:formatCode>yyyy\-mm\-dd</c:formatCode>
                <c:ptCount val="25"/>
                <c:pt idx="0">
                  <c:v>44348</c:v>
                </c:pt>
                <c:pt idx="1">
                  <c:v>44378</c:v>
                </c:pt>
                <c:pt idx="2">
                  <c:v>44409</c:v>
                </c:pt>
                <c:pt idx="3">
                  <c:v>44440</c:v>
                </c:pt>
                <c:pt idx="4">
                  <c:v>44470</c:v>
                </c:pt>
                <c:pt idx="5">
                  <c:v>44501</c:v>
                </c:pt>
                <c:pt idx="6">
                  <c:v>44531</c:v>
                </c:pt>
                <c:pt idx="7">
                  <c:v>44562</c:v>
                </c:pt>
                <c:pt idx="8">
                  <c:v>44593</c:v>
                </c:pt>
                <c:pt idx="9">
                  <c:v>44621</c:v>
                </c:pt>
                <c:pt idx="10">
                  <c:v>44652</c:v>
                </c:pt>
                <c:pt idx="11">
                  <c:v>44682</c:v>
                </c:pt>
                <c:pt idx="12">
                  <c:v>44713</c:v>
                </c:pt>
                <c:pt idx="13">
                  <c:v>44743</c:v>
                </c:pt>
                <c:pt idx="14">
                  <c:v>44774</c:v>
                </c:pt>
                <c:pt idx="15">
                  <c:v>44805</c:v>
                </c:pt>
                <c:pt idx="16">
                  <c:v>44835</c:v>
                </c:pt>
                <c:pt idx="17">
                  <c:v>44866</c:v>
                </c:pt>
                <c:pt idx="18">
                  <c:v>44896</c:v>
                </c:pt>
                <c:pt idx="19">
                  <c:v>44927</c:v>
                </c:pt>
                <c:pt idx="20">
                  <c:v>44958</c:v>
                </c:pt>
                <c:pt idx="21">
                  <c:v>44986</c:v>
                </c:pt>
                <c:pt idx="22">
                  <c:v>45017</c:v>
                </c:pt>
                <c:pt idx="23">
                  <c:v>45047</c:v>
                </c:pt>
                <c:pt idx="24">
                  <c:v>45078</c:v>
                </c:pt>
              </c:numCache>
            </c:numRef>
          </c:cat>
          <c:val>
            <c:numRef>
              <c:f>'FRED Graph'!$B$30:$B$54</c:f>
              <c:numCache>
                <c:formatCode>0.00</c:formatCode>
                <c:ptCount val="25"/>
                <c:pt idx="0">
                  <c:v>-0.03</c:v>
                </c:pt>
                <c:pt idx="1">
                  <c:v>-0.23</c:v>
                </c:pt>
                <c:pt idx="2">
                  <c:v>-0.2</c:v>
                </c:pt>
                <c:pt idx="3">
                  <c:v>-0.37</c:v>
                </c:pt>
                <c:pt idx="4">
                  <c:v>-0.27</c:v>
                </c:pt>
                <c:pt idx="5">
                  <c:v>-0.33</c:v>
                </c:pt>
                <c:pt idx="6">
                  <c:v>-0.27</c:v>
                </c:pt>
                <c:pt idx="7">
                  <c:v>-0.2</c:v>
                </c:pt>
                <c:pt idx="8">
                  <c:v>-0.13</c:v>
                </c:pt>
                <c:pt idx="9">
                  <c:v>-0.1</c:v>
                </c:pt>
                <c:pt idx="10">
                  <c:v>-0.13</c:v>
                </c:pt>
                <c:pt idx="11">
                  <c:v>-7.0000000000000007E-2</c:v>
                </c:pt>
                <c:pt idx="12">
                  <c:v>0</c:v>
                </c:pt>
                <c:pt idx="13">
                  <c:v>-0.03</c:v>
                </c:pt>
                <c:pt idx="14">
                  <c:v>0.03</c:v>
                </c:pt>
                <c:pt idx="15">
                  <c:v>0</c:v>
                </c:pt>
                <c:pt idx="16">
                  <c:v>7.0000000000000007E-2</c:v>
                </c:pt>
                <c:pt idx="17">
                  <c:v>7.0000000000000007E-2</c:v>
                </c:pt>
                <c:pt idx="18">
                  <c:v>0.03</c:v>
                </c:pt>
                <c:pt idx="19">
                  <c:v>-7.0000000000000007E-2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0.03</c:v>
                </c:pt>
                <c:pt idx="24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24-42EF-84AC-567FE9079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64944495"/>
        <c:axId val="1764944015"/>
      </c:lineChart>
      <c:dateAx>
        <c:axId val="1764944495"/>
        <c:scaling>
          <c:orientation val="minMax"/>
        </c:scaling>
        <c:delete val="0"/>
        <c:axPos val="b"/>
        <c:numFmt formatCode="mmm\-yyyy" sourceLinked="0"/>
        <c:majorTickMark val="none"/>
        <c:minorTickMark val="none"/>
        <c:tickLblPos val="low"/>
        <c:spPr>
          <a:noFill/>
          <a:ln w="9525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4944015"/>
        <c:crosses val="autoZero"/>
        <c:auto val="1"/>
        <c:lblOffset val="100"/>
        <c:baseTimeUnit val="months"/>
        <c:majorUnit val="6"/>
        <c:majorTimeUnit val="months"/>
      </c:dateAx>
      <c:valAx>
        <c:axId val="1764944015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4944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AU" sz="2000" b="1" i="0" u="none" strike="noStrike" kern="1200" spc="0" baseline="0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pPr>
            <a:r>
              <a:rPr lang="en-AU" sz="2400" b="1" i="0" u="none" strike="noStrike" kern="1200" spc="0" baseline="0" dirty="0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US recession risk</a:t>
            </a:r>
            <a:br>
              <a:rPr lang="en-AU" sz="2000" b="1" i="0" u="none" strike="noStrike" kern="1200" spc="0" baseline="0" dirty="0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</a:br>
            <a:r>
              <a:rPr lang="en-AU" sz="2000" b="0" i="0" u="none" strike="noStrike" kern="1200" spc="0" baseline="0" dirty="0" err="1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Sahm</a:t>
            </a:r>
            <a:r>
              <a:rPr lang="en-AU" sz="2000" b="0" i="0" u="none" strike="noStrike" kern="1200" spc="0" baseline="0" dirty="0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Rule Index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AU" sz="2000" b="1" i="0" u="none" strike="noStrike" kern="1200" spc="0" baseline="0">
              <a:solidFill>
                <a:srgbClr val="11274B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Sheet2!$A$518:$A$762</c:f>
              <c:numCache>
                <c:formatCode>m/d/yyyy</c:formatCode>
                <c:ptCount val="245"/>
                <c:pt idx="0">
                  <c:v>37636</c:v>
                </c:pt>
                <c:pt idx="1">
                  <c:v>37666</c:v>
                </c:pt>
                <c:pt idx="2">
                  <c:v>37694</c:v>
                </c:pt>
                <c:pt idx="3">
                  <c:v>37726</c:v>
                </c:pt>
                <c:pt idx="4">
                  <c:v>37756</c:v>
                </c:pt>
                <c:pt idx="5">
                  <c:v>37785</c:v>
                </c:pt>
                <c:pt idx="6">
                  <c:v>37817</c:v>
                </c:pt>
                <c:pt idx="7">
                  <c:v>37848</c:v>
                </c:pt>
                <c:pt idx="8">
                  <c:v>37879</c:v>
                </c:pt>
                <c:pt idx="9">
                  <c:v>37909</c:v>
                </c:pt>
                <c:pt idx="10">
                  <c:v>37939</c:v>
                </c:pt>
                <c:pt idx="11">
                  <c:v>37970</c:v>
                </c:pt>
                <c:pt idx="12">
                  <c:v>38001</c:v>
                </c:pt>
                <c:pt idx="13">
                  <c:v>38030</c:v>
                </c:pt>
                <c:pt idx="14">
                  <c:v>38061</c:v>
                </c:pt>
                <c:pt idx="15">
                  <c:v>38092</c:v>
                </c:pt>
                <c:pt idx="16">
                  <c:v>38121</c:v>
                </c:pt>
                <c:pt idx="17">
                  <c:v>38153</c:v>
                </c:pt>
                <c:pt idx="18">
                  <c:v>38183</c:v>
                </c:pt>
                <c:pt idx="19">
                  <c:v>38212</c:v>
                </c:pt>
                <c:pt idx="20">
                  <c:v>38245</c:v>
                </c:pt>
                <c:pt idx="21">
                  <c:v>38275</c:v>
                </c:pt>
                <c:pt idx="22">
                  <c:v>38306</c:v>
                </c:pt>
                <c:pt idx="23">
                  <c:v>38336</c:v>
                </c:pt>
                <c:pt idx="24">
                  <c:v>38366</c:v>
                </c:pt>
                <c:pt idx="25">
                  <c:v>38398</c:v>
                </c:pt>
                <c:pt idx="26">
                  <c:v>38426</c:v>
                </c:pt>
                <c:pt idx="27">
                  <c:v>38457</c:v>
                </c:pt>
                <c:pt idx="28">
                  <c:v>38485</c:v>
                </c:pt>
                <c:pt idx="29">
                  <c:v>38518</c:v>
                </c:pt>
                <c:pt idx="30">
                  <c:v>38548</c:v>
                </c:pt>
                <c:pt idx="31">
                  <c:v>38579</c:v>
                </c:pt>
                <c:pt idx="32">
                  <c:v>38610</c:v>
                </c:pt>
                <c:pt idx="33">
                  <c:v>38639</c:v>
                </c:pt>
                <c:pt idx="34">
                  <c:v>38671</c:v>
                </c:pt>
                <c:pt idx="35">
                  <c:v>38701</c:v>
                </c:pt>
                <c:pt idx="36">
                  <c:v>38730</c:v>
                </c:pt>
                <c:pt idx="37">
                  <c:v>38763</c:v>
                </c:pt>
                <c:pt idx="38">
                  <c:v>38791</c:v>
                </c:pt>
                <c:pt idx="39">
                  <c:v>38821</c:v>
                </c:pt>
                <c:pt idx="40">
                  <c:v>38852</c:v>
                </c:pt>
                <c:pt idx="41">
                  <c:v>38883</c:v>
                </c:pt>
                <c:pt idx="42">
                  <c:v>38912</c:v>
                </c:pt>
                <c:pt idx="43">
                  <c:v>38944</c:v>
                </c:pt>
                <c:pt idx="44">
                  <c:v>38975</c:v>
                </c:pt>
                <c:pt idx="45">
                  <c:v>39003</c:v>
                </c:pt>
                <c:pt idx="46">
                  <c:v>39036</c:v>
                </c:pt>
                <c:pt idx="47">
                  <c:v>39066</c:v>
                </c:pt>
                <c:pt idx="48">
                  <c:v>39097</c:v>
                </c:pt>
                <c:pt idx="49">
                  <c:v>39128</c:v>
                </c:pt>
                <c:pt idx="50">
                  <c:v>39156</c:v>
                </c:pt>
                <c:pt idx="51">
                  <c:v>39185</c:v>
                </c:pt>
                <c:pt idx="52">
                  <c:v>39217</c:v>
                </c:pt>
                <c:pt idx="53">
                  <c:v>39248</c:v>
                </c:pt>
                <c:pt idx="54">
                  <c:v>39276</c:v>
                </c:pt>
                <c:pt idx="55">
                  <c:v>39309</c:v>
                </c:pt>
                <c:pt idx="56">
                  <c:v>39339</c:v>
                </c:pt>
                <c:pt idx="57">
                  <c:v>39370</c:v>
                </c:pt>
                <c:pt idx="58">
                  <c:v>39401</c:v>
                </c:pt>
                <c:pt idx="59">
                  <c:v>39430</c:v>
                </c:pt>
                <c:pt idx="60">
                  <c:v>39462</c:v>
                </c:pt>
                <c:pt idx="61">
                  <c:v>39493</c:v>
                </c:pt>
                <c:pt idx="62">
                  <c:v>39521</c:v>
                </c:pt>
                <c:pt idx="63">
                  <c:v>39553</c:v>
                </c:pt>
                <c:pt idx="64">
                  <c:v>39583</c:v>
                </c:pt>
                <c:pt idx="65">
                  <c:v>39612</c:v>
                </c:pt>
                <c:pt idx="66">
                  <c:v>39644</c:v>
                </c:pt>
                <c:pt idx="67">
                  <c:v>39675</c:v>
                </c:pt>
                <c:pt idx="68">
                  <c:v>39706</c:v>
                </c:pt>
                <c:pt idx="69">
                  <c:v>39736</c:v>
                </c:pt>
                <c:pt idx="70">
                  <c:v>39766</c:v>
                </c:pt>
                <c:pt idx="71">
                  <c:v>39797</c:v>
                </c:pt>
                <c:pt idx="72">
                  <c:v>39828</c:v>
                </c:pt>
                <c:pt idx="73">
                  <c:v>39857</c:v>
                </c:pt>
                <c:pt idx="74">
                  <c:v>39885</c:v>
                </c:pt>
                <c:pt idx="75">
                  <c:v>39918</c:v>
                </c:pt>
                <c:pt idx="76">
                  <c:v>39948</c:v>
                </c:pt>
                <c:pt idx="77">
                  <c:v>39979</c:v>
                </c:pt>
                <c:pt idx="78">
                  <c:v>40009</c:v>
                </c:pt>
                <c:pt idx="79">
                  <c:v>40039</c:v>
                </c:pt>
                <c:pt idx="80">
                  <c:v>40071</c:v>
                </c:pt>
                <c:pt idx="81">
                  <c:v>40101</c:v>
                </c:pt>
                <c:pt idx="82">
                  <c:v>40130</c:v>
                </c:pt>
                <c:pt idx="83">
                  <c:v>40162</c:v>
                </c:pt>
                <c:pt idx="84">
                  <c:v>40193</c:v>
                </c:pt>
                <c:pt idx="85">
                  <c:v>40224</c:v>
                </c:pt>
                <c:pt idx="86">
                  <c:v>40252</c:v>
                </c:pt>
                <c:pt idx="87">
                  <c:v>40283</c:v>
                </c:pt>
                <c:pt idx="88">
                  <c:v>40312</c:v>
                </c:pt>
                <c:pt idx="89">
                  <c:v>40344</c:v>
                </c:pt>
                <c:pt idx="90">
                  <c:v>40374</c:v>
                </c:pt>
                <c:pt idx="91">
                  <c:v>40403</c:v>
                </c:pt>
                <c:pt idx="92">
                  <c:v>40436</c:v>
                </c:pt>
                <c:pt idx="93">
                  <c:v>40466</c:v>
                </c:pt>
                <c:pt idx="94">
                  <c:v>40497</c:v>
                </c:pt>
                <c:pt idx="95">
                  <c:v>40527</c:v>
                </c:pt>
                <c:pt idx="96">
                  <c:v>40557</c:v>
                </c:pt>
                <c:pt idx="97">
                  <c:v>40589</c:v>
                </c:pt>
                <c:pt idx="98">
                  <c:v>40617</c:v>
                </c:pt>
                <c:pt idx="99">
                  <c:v>40648</c:v>
                </c:pt>
                <c:pt idx="100">
                  <c:v>40676</c:v>
                </c:pt>
                <c:pt idx="101">
                  <c:v>40709</c:v>
                </c:pt>
                <c:pt idx="102">
                  <c:v>40739</c:v>
                </c:pt>
                <c:pt idx="103">
                  <c:v>40770</c:v>
                </c:pt>
                <c:pt idx="104">
                  <c:v>40801</c:v>
                </c:pt>
                <c:pt idx="105">
                  <c:v>40830</c:v>
                </c:pt>
                <c:pt idx="106">
                  <c:v>40862</c:v>
                </c:pt>
                <c:pt idx="107">
                  <c:v>40892</c:v>
                </c:pt>
                <c:pt idx="108">
                  <c:v>40921</c:v>
                </c:pt>
                <c:pt idx="109">
                  <c:v>40954</c:v>
                </c:pt>
                <c:pt idx="110">
                  <c:v>40983</c:v>
                </c:pt>
                <c:pt idx="111">
                  <c:v>41012</c:v>
                </c:pt>
                <c:pt idx="112">
                  <c:v>41044</c:v>
                </c:pt>
                <c:pt idx="113">
                  <c:v>41075</c:v>
                </c:pt>
                <c:pt idx="114">
                  <c:v>41103</c:v>
                </c:pt>
                <c:pt idx="115">
                  <c:v>41136</c:v>
                </c:pt>
                <c:pt idx="116">
                  <c:v>41166</c:v>
                </c:pt>
                <c:pt idx="117">
                  <c:v>41197</c:v>
                </c:pt>
                <c:pt idx="118">
                  <c:v>41228</c:v>
                </c:pt>
                <c:pt idx="119">
                  <c:v>41257</c:v>
                </c:pt>
                <c:pt idx="120">
                  <c:v>41289</c:v>
                </c:pt>
                <c:pt idx="121">
                  <c:v>41320</c:v>
                </c:pt>
                <c:pt idx="122">
                  <c:v>41348</c:v>
                </c:pt>
                <c:pt idx="123">
                  <c:v>41379</c:v>
                </c:pt>
                <c:pt idx="124">
                  <c:v>41409</c:v>
                </c:pt>
                <c:pt idx="125">
                  <c:v>41439</c:v>
                </c:pt>
                <c:pt idx="126">
                  <c:v>41470</c:v>
                </c:pt>
                <c:pt idx="127">
                  <c:v>41501</c:v>
                </c:pt>
                <c:pt idx="128">
                  <c:v>41530</c:v>
                </c:pt>
                <c:pt idx="129">
                  <c:v>41562</c:v>
                </c:pt>
                <c:pt idx="130">
                  <c:v>41593</c:v>
                </c:pt>
                <c:pt idx="131">
                  <c:v>41621</c:v>
                </c:pt>
                <c:pt idx="132">
                  <c:v>41654</c:v>
                </c:pt>
                <c:pt idx="133">
                  <c:v>41684</c:v>
                </c:pt>
                <c:pt idx="134">
                  <c:v>41712</c:v>
                </c:pt>
                <c:pt idx="135">
                  <c:v>41744</c:v>
                </c:pt>
                <c:pt idx="136">
                  <c:v>41774</c:v>
                </c:pt>
                <c:pt idx="137">
                  <c:v>41803</c:v>
                </c:pt>
                <c:pt idx="138">
                  <c:v>41835</c:v>
                </c:pt>
                <c:pt idx="139">
                  <c:v>41866</c:v>
                </c:pt>
                <c:pt idx="140">
                  <c:v>41897</c:v>
                </c:pt>
                <c:pt idx="141">
                  <c:v>41927</c:v>
                </c:pt>
                <c:pt idx="142">
                  <c:v>41957</c:v>
                </c:pt>
                <c:pt idx="143">
                  <c:v>41988</c:v>
                </c:pt>
                <c:pt idx="144">
                  <c:v>42019</c:v>
                </c:pt>
                <c:pt idx="145">
                  <c:v>42048</c:v>
                </c:pt>
                <c:pt idx="146">
                  <c:v>42076</c:v>
                </c:pt>
                <c:pt idx="147">
                  <c:v>42109</c:v>
                </c:pt>
                <c:pt idx="148">
                  <c:v>42139</c:v>
                </c:pt>
                <c:pt idx="149">
                  <c:v>42170</c:v>
                </c:pt>
                <c:pt idx="150">
                  <c:v>42200</c:v>
                </c:pt>
                <c:pt idx="151">
                  <c:v>42230</c:v>
                </c:pt>
                <c:pt idx="152">
                  <c:v>42262</c:v>
                </c:pt>
                <c:pt idx="153">
                  <c:v>42292</c:v>
                </c:pt>
                <c:pt idx="154">
                  <c:v>42321</c:v>
                </c:pt>
                <c:pt idx="155">
                  <c:v>42353</c:v>
                </c:pt>
                <c:pt idx="156">
                  <c:v>42384</c:v>
                </c:pt>
                <c:pt idx="157">
                  <c:v>42415</c:v>
                </c:pt>
                <c:pt idx="158">
                  <c:v>42444</c:v>
                </c:pt>
                <c:pt idx="159">
                  <c:v>42475</c:v>
                </c:pt>
                <c:pt idx="160">
                  <c:v>42503</c:v>
                </c:pt>
                <c:pt idx="161">
                  <c:v>42536</c:v>
                </c:pt>
                <c:pt idx="162">
                  <c:v>42566</c:v>
                </c:pt>
                <c:pt idx="163">
                  <c:v>42597</c:v>
                </c:pt>
                <c:pt idx="164">
                  <c:v>42628</c:v>
                </c:pt>
                <c:pt idx="165">
                  <c:v>42657</c:v>
                </c:pt>
                <c:pt idx="166">
                  <c:v>42689</c:v>
                </c:pt>
                <c:pt idx="167">
                  <c:v>42719</c:v>
                </c:pt>
                <c:pt idx="168">
                  <c:v>42748</c:v>
                </c:pt>
                <c:pt idx="169">
                  <c:v>42781</c:v>
                </c:pt>
                <c:pt idx="170">
                  <c:v>42809</c:v>
                </c:pt>
                <c:pt idx="171">
                  <c:v>42839</c:v>
                </c:pt>
                <c:pt idx="172">
                  <c:v>42870</c:v>
                </c:pt>
                <c:pt idx="173">
                  <c:v>42901</c:v>
                </c:pt>
                <c:pt idx="174">
                  <c:v>42930</c:v>
                </c:pt>
                <c:pt idx="175">
                  <c:v>42962</c:v>
                </c:pt>
                <c:pt idx="176">
                  <c:v>42993</c:v>
                </c:pt>
                <c:pt idx="177">
                  <c:v>43021</c:v>
                </c:pt>
                <c:pt idx="178">
                  <c:v>43054</c:v>
                </c:pt>
                <c:pt idx="179">
                  <c:v>43084</c:v>
                </c:pt>
                <c:pt idx="180">
                  <c:v>43115</c:v>
                </c:pt>
                <c:pt idx="181">
                  <c:v>43146</c:v>
                </c:pt>
                <c:pt idx="182">
                  <c:v>43174</c:v>
                </c:pt>
                <c:pt idx="183">
                  <c:v>43203</c:v>
                </c:pt>
                <c:pt idx="184">
                  <c:v>43235</c:v>
                </c:pt>
                <c:pt idx="185">
                  <c:v>43266</c:v>
                </c:pt>
                <c:pt idx="186">
                  <c:v>43294</c:v>
                </c:pt>
                <c:pt idx="187">
                  <c:v>43327</c:v>
                </c:pt>
                <c:pt idx="188">
                  <c:v>43357</c:v>
                </c:pt>
                <c:pt idx="189">
                  <c:v>43388</c:v>
                </c:pt>
                <c:pt idx="190">
                  <c:v>43419</c:v>
                </c:pt>
                <c:pt idx="191">
                  <c:v>43448</c:v>
                </c:pt>
                <c:pt idx="192">
                  <c:v>43480</c:v>
                </c:pt>
                <c:pt idx="193">
                  <c:v>43511</c:v>
                </c:pt>
                <c:pt idx="194">
                  <c:v>43539</c:v>
                </c:pt>
                <c:pt idx="195">
                  <c:v>43570</c:v>
                </c:pt>
                <c:pt idx="196">
                  <c:v>43600</c:v>
                </c:pt>
                <c:pt idx="197">
                  <c:v>43630</c:v>
                </c:pt>
                <c:pt idx="198">
                  <c:v>43661</c:v>
                </c:pt>
                <c:pt idx="199">
                  <c:v>43692</c:v>
                </c:pt>
                <c:pt idx="200">
                  <c:v>43721</c:v>
                </c:pt>
                <c:pt idx="201">
                  <c:v>43753</c:v>
                </c:pt>
                <c:pt idx="202">
                  <c:v>43784</c:v>
                </c:pt>
                <c:pt idx="203">
                  <c:v>43812</c:v>
                </c:pt>
                <c:pt idx="204">
                  <c:v>43845</c:v>
                </c:pt>
                <c:pt idx="205">
                  <c:v>43875</c:v>
                </c:pt>
                <c:pt idx="206">
                  <c:v>43903</c:v>
                </c:pt>
                <c:pt idx="207">
                  <c:v>43936</c:v>
                </c:pt>
                <c:pt idx="208">
                  <c:v>43966</c:v>
                </c:pt>
                <c:pt idx="209">
                  <c:v>43997</c:v>
                </c:pt>
                <c:pt idx="210">
                  <c:v>44027</c:v>
                </c:pt>
                <c:pt idx="211">
                  <c:v>44057</c:v>
                </c:pt>
                <c:pt idx="212">
                  <c:v>44089</c:v>
                </c:pt>
                <c:pt idx="213">
                  <c:v>44119</c:v>
                </c:pt>
                <c:pt idx="214">
                  <c:v>44148</c:v>
                </c:pt>
                <c:pt idx="215">
                  <c:v>44180</c:v>
                </c:pt>
                <c:pt idx="216">
                  <c:v>44211</c:v>
                </c:pt>
                <c:pt idx="217">
                  <c:v>44242</c:v>
                </c:pt>
                <c:pt idx="218">
                  <c:v>44270</c:v>
                </c:pt>
                <c:pt idx="219">
                  <c:v>44301</c:v>
                </c:pt>
                <c:pt idx="220">
                  <c:v>44330</c:v>
                </c:pt>
                <c:pt idx="221">
                  <c:v>44362</c:v>
                </c:pt>
                <c:pt idx="222">
                  <c:v>44392</c:v>
                </c:pt>
                <c:pt idx="223">
                  <c:v>44421</c:v>
                </c:pt>
                <c:pt idx="224">
                  <c:v>44454</c:v>
                </c:pt>
                <c:pt idx="225">
                  <c:v>44484</c:v>
                </c:pt>
                <c:pt idx="226">
                  <c:v>44515</c:v>
                </c:pt>
                <c:pt idx="227">
                  <c:v>44545</c:v>
                </c:pt>
                <c:pt idx="228">
                  <c:v>44575</c:v>
                </c:pt>
                <c:pt idx="229">
                  <c:v>44607</c:v>
                </c:pt>
                <c:pt idx="230">
                  <c:v>44635</c:v>
                </c:pt>
                <c:pt idx="231">
                  <c:v>44666</c:v>
                </c:pt>
                <c:pt idx="232">
                  <c:v>44694</c:v>
                </c:pt>
                <c:pt idx="233">
                  <c:v>44727</c:v>
                </c:pt>
                <c:pt idx="234">
                  <c:v>44757</c:v>
                </c:pt>
                <c:pt idx="235">
                  <c:v>44788</c:v>
                </c:pt>
                <c:pt idx="236">
                  <c:v>44819</c:v>
                </c:pt>
                <c:pt idx="237">
                  <c:v>44848</c:v>
                </c:pt>
                <c:pt idx="238">
                  <c:v>44880</c:v>
                </c:pt>
                <c:pt idx="239">
                  <c:v>44910</c:v>
                </c:pt>
                <c:pt idx="240">
                  <c:v>44939</c:v>
                </c:pt>
                <c:pt idx="241">
                  <c:v>44972</c:v>
                </c:pt>
                <c:pt idx="242">
                  <c:v>45000</c:v>
                </c:pt>
                <c:pt idx="243">
                  <c:v>45030</c:v>
                </c:pt>
                <c:pt idx="244">
                  <c:v>45061</c:v>
                </c:pt>
              </c:numCache>
            </c:numRef>
          </c:cat>
          <c:val>
            <c:numRef>
              <c:f>Sheet2!$B$518:$B$762</c:f>
              <c:numCache>
                <c:formatCode>General</c:formatCode>
                <c:ptCount val="245"/>
                <c:pt idx="0">
                  <c:v>0.23</c:v>
                </c:pt>
                <c:pt idx="1">
                  <c:v>0.2</c:v>
                </c:pt>
                <c:pt idx="2">
                  <c:v>0.13</c:v>
                </c:pt>
                <c:pt idx="3">
                  <c:v>0.13</c:v>
                </c:pt>
                <c:pt idx="4">
                  <c:v>0.2</c:v>
                </c:pt>
                <c:pt idx="5">
                  <c:v>0.4</c:v>
                </c:pt>
                <c:pt idx="6">
                  <c:v>0.47</c:v>
                </c:pt>
                <c:pt idx="7">
                  <c:v>0.47</c:v>
                </c:pt>
                <c:pt idx="8">
                  <c:v>0.37</c:v>
                </c:pt>
                <c:pt idx="9">
                  <c:v>0.3</c:v>
                </c:pt>
                <c:pt idx="10">
                  <c:v>0.23</c:v>
                </c:pt>
                <c:pt idx="11">
                  <c:v>0.03</c:v>
                </c:pt>
                <c:pt idx="12">
                  <c:v>-0.1</c:v>
                </c:pt>
                <c:pt idx="13">
                  <c:v>-0.1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-0.03</c:v>
                </c:pt>
                <c:pt idx="18">
                  <c:v>-0.03</c:v>
                </c:pt>
                <c:pt idx="19">
                  <c:v>-7.0000000000000007E-2</c:v>
                </c:pt>
                <c:pt idx="20">
                  <c:v>-7.0000000000000007E-2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-0.1</c:v>
                </c:pt>
                <c:pt idx="25">
                  <c:v>0</c:v>
                </c:pt>
                <c:pt idx="26">
                  <c:v>-7.0000000000000007E-2</c:v>
                </c:pt>
                <c:pt idx="27">
                  <c:v>0</c:v>
                </c:pt>
                <c:pt idx="28">
                  <c:v>-0.1</c:v>
                </c:pt>
                <c:pt idx="29">
                  <c:v>-7.0000000000000007E-2</c:v>
                </c:pt>
                <c:pt idx="30">
                  <c:v>-7.0000000000000007E-2</c:v>
                </c:pt>
                <c:pt idx="31">
                  <c:v>-7.0000000000000007E-2</c:v>
                </c:pt>
                <c:pt idx="32">
                  <c:v>0.03</c:v>
                </c:pt>
                <c:pt idx="33">
                  <c:v>0.03</c:v>
                </c:pt>
                <c:pt idx="34">
                  <c:v>7.0000000000000007E-2</c:v>
                </c:pt>
                <c:pt idx="35">
                  <c:v>-0.03</c:v>
                </c:pt>
                <c:pt idx="36">
                  <c:v>-7.0000000000000007E-2</c:v>
                </c:pt>
                <c:pt idx="37">
                  <c:v>-7.0000000000000007E-2</c:v>
                </c:pt>
                <c:pt idx="38">
                  <c:v>-7.0000000000000007E-2</c:v>
                </c:pt>
                <c:pt idx="39">
                  <c:v>0</c:v>
                </c:pt>
                <c:pt idx="40">
                  <c:v>-7.0000000000000007E-2</c:v>
                </c:pt>
                <c:pt idx="41">
                  <c:v>-0.03</c:v>
                </c:pt>
                <c:pt idx="42">
                  <c:v>0.03</c:v>
                </c:pt>
                <c:pt idx="43">
                  <c:v>7.0000000000000007E-2</c:v>
                </c:pt>
                <c:pt idx="44">
                  <c:v>7.0000000000000007E-2</c:v>
                </c:pt>
                <c:pt idx="45">
                  <c:v>-7.0000000000000007E-2</c:v>
                </c:pt>
                <c:pt idx="46">
                  <c:v>-7.0000000000000007E-2</c:v>
                </c:pt>
                <c:pt idx="47">
                  <c:v>-0.03</c:v>
                </c:pt>
                <c:pt idx="48">
                  <c:v>7.0000000000000007E-2</c:v>
                </c:pt>
                <c:pt idx="49">
                  <c:v>7.0000000000000007E-2</c:v>
                </c:pt>
                <c:pt idx="50">
                  <c:v>0.03</c:v>
                </c:pt>
                <c:pt idx="51">
                  <c:v>0</c:v>
                </c:pt>
                <c:pt idx="52">
                  <c:v>0</c:v>
                </c:pt>
                <c:pt idx="53">
                  <c:v>0.03</c:v>
                </c:pt>
                <c:pt idx="54">
                  <c:v>7.0000000000000007E-2</c:v>
                </c:pt>
                <c:pt idx="55">
                  <c:v>0.1</c:v>
                </c:pt>
                <c:pt idx="56">
                  <c:v>0.17</c:v>
                </c:pt>
                <c:pt idx="57">
                  <c:v>0.2</c:v>
                </c:pt>
                <c:pt idx="58">
                  <c:v>0.23</c:v>
                </c:pt>
                <c:pt idx="59">
                  <c:v>0.4</c:v>
                </c:pt>
                <c:pt idx="60">
                  <c:v>0.4</c:v>
                </c:pt>
                <c:pt idx="61">
                  <c:v>0.43</c:v>
                </c:pt>
                <c:pt idx="62">
                  <c:v>0.47</c:v>
                </c:pt>
                <c:pt idx="63">
                  <c:v>0.5</c:v>
                </c:pt>
                <c:pt idx="64">
                  <c:v>0.73</c:v>
                </c:pt>
                <c:pt idx="65">
                  <c:v>0.8</c:v>
                </c:pt>
                <c:pt idx="66">
                  <c:v>0.97</c:v>
                </c:pt>
                <c:pt idx="67">
                  <c:v>1.1000000000000001</c:v>
                </c:pt>
                <c:pt idx="68">
                  <c:v>1.27</c:v>
                </c:pt>
                <c:pt idx="69">
                  <c:v>1.5</c:v>
                </c:pt>
                <c:pt idx="70">
                  <c:v>1.7</c:v>
                </c:pt>
                <c:pt idx="71">
                  <c:v>2.0699999999999998</c:v>
                </c:pt>
                <c:pt idx="72">
                  <c:v>2.37</c:v>
                </c:pt>
                <c:pt idx="73">
                  <c:v>2.77</c:v>
                </c:pt>
                <c:pt idx="74">
                  <c:v>3.13</c:v>
                </c:pt>
                <c:pt idx="75">
                  <c:v>3.53</c:v>
                </c:pt>
                <c:pt idx="76">
                  <c:v>3.73</c:v>
                </c:pt>
                <c:pt idx="77">
                  <c:v>3.9</c:v>
                </c:pt>
                <c:pt idx="78">
                  <c:v>3.8</c:v>
                </c:pt>
                <c:pt idx="79">
                  <c:v>3.67</c:v>
                </c:pt>
                <c:pt idx="80">
                  <c:v>3.57</c:v>
                </c:pt>
                <c:pt idx="81">
                  <c:v>3.57</c:v>
                </c:pt>
                <c:pt idx="82">
                  <c:v>3.47</c:v>
                </c:pt>
                <c:pt idx="83">
                  <c:v>3.07</c:v>
                </c:pt>
                <c:pt idx="84">
                  <c:v>2.57</c:v>
                </c:pt>
                <c:pt idx="85">
                  <c:v>2.0299999999999998</c:v>
                </c:pt>
                <c:pt idx="86">
                  <c:v>1.53</c:v>
                </c:pt>
                <c:pt idx="87">
                  <c:v>1.2</c:v>
                </c:pt>
                <c:pt idx="88">
                  <c:v>0.8</c:v>
                </c:pt>
                <c:pt idx="89">
                  <c:v>0.43</c:v>
                </c:pt>
                <c:pt idx="90">
                  <c:v>0.13</c:v>
                </c:pt>
                <c:pt idx="91">
                  <c:v>0</c:v>
                </c:pt>
                <c:pt idx="92">
                  <c:v>0.03</c:v>
                </c:pt>
                <c:pt idx="93">
                  <c:v>7.0000000000000007E-2</c:v>
                </c:pt>
                <c:pt idx="94">
                  <c:v>0.13</c:v>
                </c:pt>
                <c:pt idx="95">
                  <c:v>0.1</c:v>
                </c:pt>
                <c:pt idx="96">
                  <c:v>-0.13</c:v>
                </c:pt>
                <c:pt idx="97">
                  <c:v>-0.3</c:v>
                </c:pt>
                <c:pt idx="98">
                  <c:v>-0.2</c:v>
                </c:pt>
                <c:pt idx="99">
                  <c:v>0</c:v>
                </c:pt>
                <c:pt idx="100">
                  <c:v>7.0000000000000007E-2</c:v>
                </c:pt>
                <c:pt idx="101">
                  <c:v>0.2</c:v>
                </c:pt>
                <c:pt idx="102">
                  <c:v>0.23</c:v>
                </c:pt>
                <c:pt idx="103">
                  <c:v>0.23</c:v>
                </c:pt>
                <c:pt idx="104">
                  <c:v>0.2</c:v>
                </c:pt>
                <c:pt idx="105">
                  <c:v>0.17</c:v>
                </c:pt>
                <c:pt idx="106">
                  <c:v>0</c:v>
                </c:pt>
                <c:pt idx="107">
                  <c:v>-0.17</c:v>
                </c:pt>
                <c:pt idx="108">
                  <c:v>-0.2</c:v>
                </c:pt>
                <c:pt idx="109">
                  <c:v>-0.13</c:v>
                </c:pt>
                <c:pt idx="110">
                  <c:v>-0.1</c:v>
                </c:pt>
                <c:pt idx="111">
                  <c:v>-7.0000000000000007E-2</c:v>
                </c:pt>
                <c:pt idx="112">
                  <c:v>-0.03</c:v>
                </c:pt>
                <c:pt idx="113">
                  <c:v>0</c:v>
                </c:pt>
                <c:pt idx="114">
                  <c:v>7.0000000000000007E-2</c:v>
                </c:pt>
                <c:pt idx="115">
                  <c:v>0.03</c:v>
                </c:pt>
                <c:pt idx="116">
                  <c:v>-0.1</c:v>
                </c:pt>
                <c:pt idx="117">
                  <c:v>-0.13</c:v>
                </c:pt>
                <c:pt idx="118">
                  <c:v>-0.13</c:v>
                </c:pt>
                <c:pt idx="119">
                  <c:v>0</c:v>
                </c:pt>
                <c:pt idx="120">
                  <c:v>0</c:v>
                </c:pt>
                <c:pt idx="121">
                  <c:v>-0.03</c:v>
                </c:pt>
                <c:pt idx="122">
                  <c:v>-7.0000000000000007E-2</c:v>
                </c:pt>
                <c:pt idx="123">
                  <c:v>-0.13</c:v>
                </c:pt>
                <c:pt idx="124">
                  <c:v>-0.03</c:v>
                </c:pt>
                <c:pt idx="125">
                  <c:v>0</c:v>
                </c:pt>
                <c:pt idx="126">
                  <c:v>-0.03</c:v>
                </c:pt>
                <c:pt idx="127">
                  <c:v>-0.1</c:v>
                </c:pt>
                <c:pt idx="128">
                  <c:v>-0.13</c:v>
                </c:pt>
                <c:pt idx="129">
                  <c:v>-0.03</c:v>
                </c:pt>
                <c:pt idx="130">
                  <c:v>-0.1</c:v>
                </c:pt>
                <c:pt idx="131">
                  <c:v>-0.17</c:v>
                </c:pt>
                <c:pt idx="132">
                  <c:v>-0.2</c:v>
                </c:pt>
                <c:pt idx="133">
                  <c:v>-0.1</c:v>
                </c:pt>
                <c:pt idx="134">
                  <c:v>0</c:v>
                </c:pt>
                <c:pt idx="135">
                  <c:v>-0.1</c:v>
                </c:pt>
                <c:pt idx="136">
                  <c:v>-0.13</c:v>
                </c:pt>
                <c:pt idx="137">
                  <c:v>-0.2</c:v>
                </c:pt>
                <c:pt idx="138">
                  <c:v>-0.03</c:v>
                </c:pt>
                <c:pt idx="139">
                  <c:v>-7.0000000000000007E-2</c:v>
                </c:pt>
                <c:pt idx="140">
                  <c:v>-7.0000000000000007E-2</c:v>
                </c:pt>
                <c:pt idx="141">
                  <c:v>-0.13</c:v>
                </c:pt>
                <c:pt idx="142">
                  <c:v>-0.1</c:v>
                </c:pt>
                <c:pt idx="143">
                  <c:v>-0.1</c:v>
                </c:pt>
                <c:pt idx="144">
                  <c:v>0</c:v>
                </c:pt>
                <c:pt idx="145">
                  <c:v>-0.1</c:v>
                </c:pt>
                <c:pt idx="146">
                  <c:v>-0.03</c:v>
                </c:pt>
                <c:pt idx="147">
                  <c:v>-0.1</c:v>
                </c:pt>
                <c:pt idx="148">
                  <c:v>0</c:v>
                </c:pt>
                <c:pt idx="149">
                  <c:v>-7.0000000000000007E-2</c:v>
                </c:pt>
                <c:pt idx="150">
                  <c:v>-0.03</c:v>
                </c:pt>
                <c:pt idx="151">
                  <c:v>-0.13</c:v>
                </c:pt>
                <c:pt idx="152">
                  <c:v>-7.0000000000000007E-2</c:v>
                </c:pt>
                <c:pt idx="153">
                  <c:v>-0.1</c:v>
                </c:pt>
                <c:pt idx="154">
                  <c:v>-0.03</c:v>
                </c:pt>
                <c:pt idx="155">
                  <c:v>-0.03</c:v>
                </c:pt>
                <c:pt idx="156">
                  <c:v>-0.03</c:v>
                </c:pt>
                <c:pt idx="157">
                  <c:v>-0.03</c:v>
                </c:pt>
                <c:pt idx="158">
                  <c:v>0</c:v>
                </c:pt>
                <c:pt idx="159">
                  <c:v>0.03</c:v>
                </c:pt>
                <c:pt idx="160">
                  <c:v>-0.03</c:v>
                </c:pt>
                <c:pt idx="161">
                  <c:v>-0.03</c:v>
                </c:pt>
                <c:pt idx="162">
                  <c:v>-0.03</c:v>
                </c:pt>
                <c:pt idx="163">
                  <c:v>7.0000000000000007E-2</c:v>
                </c:pt>
                <c:pt idx="164">
                  <c:v>0.1</c:v>
                </c:pt>
                <c:pt idx="165">
                  <c:v>0.1</c:v>
                </c:pt>
                <c:pt idx="166">
                  <c:v>0</c:v>
                </c:pt>
                <c:pt idx="167">
                  <c:v>-7.0000000000000007E-2</c:v>
                </c:pt>
                <c:pt idx="168">
                  <c:v>0</c:v>
                </c:pt>
                <c:pt idx="169">
                  <c:v>0.03</c:v>
                </c:pt>
                <c:pt idx="170">
                  <c:v>-0.03</c:v>
                </c:pt>
                <c:pt idx="171">
                  <c:v>-0.13</c:v>
                </c:pt>
                <c:pt idx="172">
                  <c:v>-0.13</c:v>
                </c:pt>
                <c:pt idx="173">
                  <c:v>-0.03</c:v>
                </c:pt>
                <c:pt idx="174">
                  <c:v>-0.03</c:v>
                </c:pt>
                <c:pt idx="175">
                  <c:v>0.03</c:v>
                </c:pt>
                <c:pt idx="176">
                  <c:v>-0.03</c:v>
                </c:pt>
                <c:pt idx="177">
                  <c:v>-7.0000000000000007E-2</c:v>
                </c:pt>
                <c:pt idx="178">
                  <c:v>-0.1</c:v>
                </c:pt>
                <c:pt idx="179">
                  <c:v>-0.03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-7.0000000000000007E-2</c:v>
                </c:pt>
                <c:pt idx="184">
                  <c:v>-0.1</c:v>
                </c:pt>
                <c:pt idx="185">
                  <c:v>-0.03</c:v>
                </c:pt>
                <c:pt idx="186">
                  <c:v>0</c:v>
                </c:pt>
                <c:pt idx="187">
                  <c:v>0.03</c:v>
                </c:pt>
                <c:pt idx="188">
                  <c:v>-7.0000000000000007E-2</c:v>
                </c:pt>
                <c:pt idx="189">
                  <c:v>-7.0000000000000007E-2</c:v>
                </c:pt>
                <c:pt idx="190">
                  <c:v>-7.0000000000000007E-2</c:v>
                </c:pt>
                <c:pt idx="191">
                  <c:v>7.0000000000000007E-2</c:v>
                </c:pt>
                <c:pt idx="192">
                  <c:v>0.13</c:v>
                </c:pt>
                <c:pt idx="193">
                  <c:v>0.17</c:v>
                </c:pt>
                <c:pt idx="194">
                  <c:v>0.13</c:v>
                </c:pt>
                <c:pt idx="195">
                  <c:v>0</c:v>
                </c:pt>
                <c:pt idx="196">
                  <c:v>-7.0000000000000007E-2</c:v>
                </c:pt>
                <c:pt idx="197">
                  <c:v>-0.03</c:v>
                </c:pt>
                <c:pt idx="198">
                  <c:v>0.03</c:v>
                </c:pt>
                <c:pt idx="199">
                  <c:v>7.0000000000000007E-2</c:v>
                </c:pt>
                <c:pt idx="200">
                  <c:v>0</c:v>
                </c:pt>
                <c:pt idx="201">
                  <c:v>-0.03</c:v>
                </c:pt>
                <c:pt idx="202">
                  <c:v>-7.0000000000000007E-2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0.3</c:v>
                </c:pt>
                <c:pt idx="207">
                  <c:v>4</c:v>
                </c:pt>
                <c:pt idx="208">
                  <c:v>7.27</c:v>
                </c:pt>
                <c:pt idx="209">
                  <c:v>9.5</c:v>
                </c:pt>
                <c:pt idx="210">
                  <c:v>8</c:v>
                </c:pt>
                <c:pt idx="211">
                  <c:v>6.37</c:v>
                </c:pt>
                <c:pt idx="212">
                  <c:v>5.3</c:v>
                </c:pt>
                <c:pt idx="213">
                  <c:v>4.2</c:v>
                </c:pt>
                <c:pt idx="214">
                  <c:v>3.63</c:v>
                </c:pt>
                <c:pt idx="215">
                  <c:v>3.23</c:v>
                </c:pt>
                <c:pt idx="216">
                  <c:v>3.03</c:v>
                </c:pt>
                <c:pt idx="217">
                  <c:v>2.87</c:v>
                </c:pt>
                <c:pt idx="218">
                  <c:v>2.33</c:v>
                </c:pt>
                <c:pt idx="219">
                  <c:v>-7.0000000000000007E-2</c:v>
                </c:pt>
                <c:pt idx="220">
                  <c:v>-0.13</c:v>
                </c:pt>
                <c:pt idx="221">
                  <c:v>-0.03</c:v>
                </c:pt>
                <c:pt idx="222">
                  <c:v>-0.23</c:v>
                </c:pt>
                <c:pt idx="223">
                  <c:v>-0.2</c:v>
                </c:pt>
                <c:pt idx="224">
                  <c:v>-0.37</c:v>
                </c:pt>
                <c:pt idx="225">
                  <c:v>-0.27</c:v>
                </c:pt>
                <c:pt idx="226">
                  <c:v>-0.33</c:v>
                </c:pt>
                <c:pt idx="227">
                  <c:v>-0.27</c:v>
                </c:pt>
                <c:pt idx="228">
                  <c:v>-0.2</c:v>
                </c:pt>
                <c:pt idx="229">
                  <c:v>-0.13</c:v>
                </c:pt>
                <c:pt idx="230">
                  <c:v>-0.1</c:v>
                </c:pt>
                <c:pt idx="231">
                  <c:v>-0.13</c:v>
                </c:pt>
                <c:pt idx="232">
                  <c:v>-7.0000000000000007E-2</c:v>
                </c:pt>
                <c:pt idx="233">
                  <c:v>0</c:v>
                </c:pt>
                <c:pt idx="234">
                  <c:v>-0.03</c:v>
                </c:pt>
                <c:pt idx="235">
                  <c:v>0.03</c:v>
                </c:pt>
                <c:pt idx="236">
                  <c:v>0</c:v>
                </c:pt>
                <c:pt idx="237">
                  <c:v>7.0000000000000007E-2</c:v>
                </c:pt>
                <c:pt idx="238">
                  <c:v>7.0000000000000007E-2</c:v>
                </c:pt>
                <c:pt idx="239">
                  <c:v>0.03</c:v>
                </c:pt>
                <c:pt idx="240">
                  <c:v>-7.0000000000000007E-2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ED4-40B6-A852-A63A087333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51209455"/>
        <c:axId val="951218095"/>
      </c:lineChart>
      <c:dateAx>
        <c:axId val="951209455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low"/>
        <c:spPr>
          <a:noFill/>
          <a:ln w="9525" cap="flat" cmpd="sng" algn="ctr">
            <a:solidFill>
              <a:srgbClr val="11274B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1218095"/>
        <c:crosses val="autoZero"/>
        <c:auto val="1"/>
        <c:lblOffset val="100"/>
        <c:baseTimeUnit val="months"/>
        <c:majorUnit val="24"/>
        <c:majorTimeUnit val="months"/>
      </c:dateAx>
      <c:valAx>
        <c:axId val="9512180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1209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1600" b="1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IMF 2024 GDP growth</a:t>
            </a:r>
            <a:r>
              <a:rPr lang="en-AU" sz="1600" b="1" baseline="0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forecasts (%)</a:t>
            </a:r>
            <a:endParaRPr lang="en-AU" sz="1600" b="1">
              <a:solidFill>
                <a:srgbClr val="1127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11274B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94-4EF1-9C93-ED778075F27B}"/>
              </c:ext>
            </c:extLst>
          </c:dPt>
          <c:dPt>
            <c:idx val="13"/>
            <c:invertIfNegative val="0"/>
            <c:bubble3D val="0"/>
            <c:spPr>
              <a:solidFill>
                <a:srgbClr val="11274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E94-4EF1-9C93-ED778075F27B}"/>
              </c:ext>
            </c:extLst>
          </c:dPt>
          <c:dLbls>
            <c:delete val="1"/>
          </c:dLbls>
          <c:cat>
            <c:strRef>
              <c:f>'April Update'!$M$41:$M$59</c:f>
              <c:strCache>
                <c:ptCount val="19"/>
                <c:pt idx="0">
                  <c:v>Italy</c:v>
                </c:pt>
                <c:pt idx="1">
                  <c:v>United Kingdom</c:v>
                </c:pt>
                <c:pt idx="2">
                  <c:v>Japan</c:v>
                </c:pt>
                <c:pt idx="3">
                  <c:v>Germany</c:v>
                </c:pt>
                <c:pt idx="4">
                  <c:v>United States</c:v>
                </c:pt>
                <c:pt idx="5">
                  <c:v>Russia</c:v>
                </c:pt>
                <c:pt idx="6">
                  <c:v>France</c:v>
                </c:pt>
                <c:pt idx="7">
                  <c:v>Brazil</c:v>
                </c:pt>
                <c:pt idx="8">
                  <c:v>Canada</c:v>
                </c:pt>
                <c:pt idx="9">
                  <c:v>Mexico</c:v>
                </c:pt>
                <c:pt idx="10">
                  <c:v>Australia</c:v>
                </c:pt>
                <c:pt idx="11">
                  <c:v>South Africa</c:v>
                </c:pt>
                <c:pt idx="12">
                  <c:v>Argentina</c:v>
                </c:pt>
                <c:pt idx="13">
                  <c:v>Spain</c:v>
                </c:pt>
                <c:pt idx="14">
                  <c:v>Korea</c:v>
                </c:pt>
                <c:pt idx="15">
                  <c:v>China</c:v>
                </c:pt>
                <c:pt idx="16">
                  <c:v>Indonesia</c:v>
                </c:pt>
                <c:pt idx="17">
                  <c:v>Saudi Arabia</c:v>
                </c:pt>
                <c:pt idx="18">
                  <c:v>India</c:v>
                </c:pt>
              </c:strCache>
            </c:strRef>
          </c:cat>
          <c:val>
            <c:numRef>
              <c:f>'April Update'!$N$41:$N$59</c:f>
              <c:numCache>
                <c:formatCode>#,##0.0;"–"#,##0.0</c:formatCode>
                <c:ptCount val="19"/>
                <c:pt idx="0">
                  <c:v>0.8</c:v>
                </c:pt>
                <c:pt idx="1">
                  <c:v>1</c:v>
                </c:pt>
                <c:pt idx="2">
                  <c:v>1</c:v>
                </c:pt>
                <c:pt idx="3">
                  <c:v>1.1000000000000001</c:v>
                </c:pt>
                <c:pt idx="4">
                  <c:v>1.1000000000000001</c:v>
                </c:pt>
                <c:pt idx="5">
                  <c:v>1.3</c:v>
                </c:pt>
                <c:pt idx="6">
                  <c:v>1.3</c:v>
                </c:pt>
                <c:pt idx="7">
                  <c:v>1.5</c:v>
                </c:pt>
                <c:pt idx="8">
                  <c:v>1.5</c:v>
                </c:pt>
                <c:pt idx="9">
                  <c:v>1.6</c:v>
                </c:pt>
                <c:pt idx="10">
                  <c:v>1.7</c:v>
                </c:pt>
                <c:pt idx="11">
                  <c:v>1.8</c:v>
                </c:pt>
                <c:pt idx="12">
                  <c:v>2</c:v>
                </c:pt>
                <c:pt idx="13">
                  <c:v>2</c:v>
                </c:pt>
                <c:pt idx="14">
                  <c:v>2.4</c:v>
                </c:pt>
                <c:pt idx="15">
                  <c:v>4.5</c:v>
                </c:pt>
                <c:pt idx="16">
                  <c:v>5</c:v>
                </c:pt>
                <c:pt idx="17">
                  <c:v>5.0999999999999996</c:v>
                </c:pt>
                <c:pt idx="18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94-4EF1-9C93-ED778075F2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7"/>
        <c:overlap val="57"/>
        <c:axId val="1169184943"/>
        <c:axId val="1169185359"/>
      </c:barChart>
      <c:catAx>
        <c:axId val="11691849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185359"/>
        <c:crosses val="autoZero"/>
        <c:auto val="1"/>
        <c:lblAlgn val="ctr"/>
        <c:lblOffset val="100"/>
        <c:noMultiLvlLbl val="0"/>
      </c:catAx>
      <c:valAx>
        <c:axId val="1169185359"/>
        <c:scaling>
          <c:orientation val="minMax"/>
          <c:max val="7"/>
        </c:scaling>
        <c:delete val="0"/>
        <c:axPos val="b"/>
        <c:numFmt formatCode="#,##0" sourceLinked="0"/>
        <c:majorTickMark val="out"/>
        <c:minorTickMark val="none"/>
        <c:tickLblPos val="high"/>
        <c:spPr>
          <a:noFill/>
          <a:ln w="15875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127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184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1600" b="1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IMF 2023 GDP growth</a:t>
            </a:r>
            <a:r>
              <a:rPr lang="en-AU" sz="1600" b="1" baseline="0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forecasts (%)</a:t>
            </a:r>
            <a:endParaRPr lang="en-AU" sz="1600" b="1">
              <a:solidFill>
                <a:srgbClr val="1127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11274B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11274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83-4EBC-9C7A-E57B51053EE3}"/>
              </c:ext>
            </c:extLst>
          </c:dPt>
          <c:dPt>
            <c:idx val="1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83-4EBC-9C7A-E57B51053EE3}"/>
              </c:ext>
            </c:extLst>
          </c:dPt>
          <c:dLbls>
            <c:delete val="1"/>
          </c:dLbls>
          <c:cat>
            <c:strRef>
              <c:f>'April Update'!$M$9:$M$27</c:f>
              <c:strCache>
                <c:ptCount val="19"/>
                <c:pt idx="0">
                  <c:v>United Kingdom</c:v>
                </c:pt>
                <c:pt idx="1">
                  <c:v>Germany</c:v>
                </c:pt>
                <c:pt idx="2">
                  <c:v>South Africa</c:v>
                </c:pt>
                <c:pt idx="3">
                  <c:v>Argentina</c:v>
                </c:pt>
                <c:pt idx="4">
                  <c:v>Russia</c:v>
                </c:pt>
                <c:pt idx="5">
                  <c:v>Italy</c:v>
                </c:pt>
                <c:pt idx="6">
                  <c:v>France</c:v>
                </c:pt>
                <c:pt idx="7">
                  <c:v>Brazil</c:v>
                </c:pt>
                <c:pt idx="8">
                  <c:v>Japan</c:v>
                </c:pt>
                <c:pt idx="9">
                  <c:v>Spain</c:v>
                </c:pt>
                <c:pt idx="10">
                  <c:v>Canada</c:v>
                </c:pt>
                <c:pt idx="11">
                  <c:v>Korea</c:v>
                </c:pt>
                <c:pt idx="12">
                  <c:v>United States</c:v>
                </c:pt>
                <c:pt idx="13">
                  <c:v>Australia</c:v>
                </c:pt>
                <c:pt idx="14">
                  <c:v>Mexico</c:v>
                </c:pt>
                <c:pt idx="15">
                  <c:v>Saudi Arabia</c:v>
                </c:pt>
                <c:pt idx="16">
                  <c:v>Indonesia</c:v>
                </c:pt>
                <c:pt idx="17">
                  <c:v>China</c:v>
                </c:pt>
                <c:pt idx="18">
                  <c:v>India</c:v>
                </c:pt>
              </c:strCache>
            </c:strRef>
          </c:cat>
          <c:val>
            <c:numRef>
              <c:f>'April Update'!$N$9:$N$27</c:f>
              <c:numCache>
                <c:formatCode>#,##0.0;"–"#,##0.0</c:formatCode>
                <c:ptCount val="19"/>
                <c:pt idx="0">
                  <c:v>-0.3</c:v>
                </c:pt>
                <c:pt idx="1">
                  <c:v>-0.1</c:v>
                </c:pt>
                <c:pt idx="2">
                  <c:v>0.1</c:v>
                </c:pt>
                <c:pt idx="3">
                  <c:v>0.2</c:v>
                </c:pt>
                <c:pt idx="4">
                  <c:v>0.7</c:v>
                </c:pt>
                <c:pt idx="5">
                  <c:v>0.7</c:v>
                </c:pt>
                <c:pt idx="6">
                  <c:v>0.7</c:v>
                </c:pt>
                <c:pt idx="7">
                  <c:v>0.9</c:v>
                </c:pt>
                <c:pt idx="8">
                  <c:v>1.3</c:v>
                </c:pt>
                <c:pt idx="9">
                  <c:v>1.5</c:v>
                </c:pt>
                <c:pt idx="10">
                  <c:v>1.5</c:v>
                </c:pt>
                <c:pt idx="11">
                  <c:v>1.5</c:v>
                </c:pt>
                <c:pt idx="12">
                  <c:v>1.6</c:v>
                </c:pt>
                <c:pt idx="13">
                  <c:v>1.6</c:v>
                </c:pt>
                <c:pt idx="14">
                  <c:v>1.8</c:v>
                </c:pt>
                <c:pt idx="15">
                  <c:v>3.1</c:v>
                </c:pt>
                <c:pt idx="16">
                  <c:v>5</c:v>
                </c:pt>
                <c:pt idx="17">
                  <c:v>5.2</c:v>
                </c:pt>
                <c:pt idx="18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83-4EBC-9C7A-E57B51053EE3}"/>
            </c:ext>
          </c:extLst>
        </c:ser>
        <c:ser>
          <c:idx val="1"/>
          <c:order val="1"/>
          <c:spPr>
            <a:solidFill>
              <a:srgbClr val="F1F2F2"/>
            </a:solidFill>
            <a:ln>
              <a:solidFill>
                <a:srgbClr val="F1F2F2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0.66272796296296299"/>
                  <c:y val="1.8921593940958773E-2"/>
                </c:manualLayout>
              </c:layout>
              <c:tx>
                <c:rich>
                  <a:bodyPr/>
                  <a:lstStyle/>
                  <a:p>
                    <a:fld id="{3FFCA835-8E28-482D-84E6-E64275C6DEF5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683-4EBC-9C7A-E57B51053EE3}"/>
                </c:ext>
              </c:extLst>
            </c:dLbl>
            <c:dLbl>
              <c:idx val="1"/>
              <c:layout>
                <c:manualLayout>
                  <c:x val="-0.66531296296296294"/>
                  <c:y val="2.431104225836991E-2"/>
                </c:manualLayout>
              </c:layout>
              <c:tx>
                <c:rich>
                  <a:bodyPr/>
                  <a:lstStyle/>
                  <a:p>
                    <a:fld id="{38ECAB16-BD10-46C1-B8B1-D60FF0DF749C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683-4EBC-9C7A-E57B51053EE3}"/>
                </c:ext>
              </c:extLst>
            </c:dLbl>
            <c:dLbl>
              <c:idx val="2"/>
              <c:layout>
                <c:manualLayout>
                  <c:x val="-2.5964999999999995E-2"/>
                  <c:y val="1.7926241500989759E-2"/>
                </c:manualLayout>
              </c:layout>
              <c:tx>
                <c:rich>
                  <a:bodyPr/>
                  <a:lstStyle/>
                  <a:p>
                    <a:fld id="{462D853C-501B-4B14-9942-887130A02D52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683-4EBC-9C7A-E57B51053EE3}"/>
                </c:ext>
              </c:extLst>
            </c:dLbl>
            <c:dLbl>
              <c:idx val="3"/>
              <c:layout>
                <c:manualLayout>
                  <c:x val="-3.3020925925925926E-2"/>
                  <c:y val="1.5576426542731633E-2"/>
                </c:manualLayout>
              </c:layout>
              <c:tx>
                <c:rich>
                  <a:bodyPr/>
                  <a:lstStyle/>
                  <a:p>
                    <a:fld id="{579C16D8-B5D8-40FE-9EC5-4227C90AB75A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E683-4EBC-9C7A-E57B51053EE3}"/>
                </c:ext>
              </c:extLst>
            </c:dLbl>
            <c:dLbl>
              <c:idx val="4"/>
              <c:layout>
                <c:manualLayout>
                  <c:x val="-5.4187700436303513E-2"/>
                  <c:y val="1.2461059190031152E-2"/>
                </c:manualLayout>
              </c:layout>
              <c:tx>
                <c:rich>
                  <a:bodyPr/>
                  <a:lstStyle/>
                  <a:p>
                    <a:fld id="{DECEEF67-C0E8-4ECB-99AA-BCCBA5F5A209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683-4EBC-9C7A-E57B51053EE3}"/>
                </c:ext>
              </c:extLst>
            </c:dLbl>
            <c:dLbl>
              <c:idx val="5"/>
              <c:layout>
                <c:manualLayout>
                  <c:x val="-5.418770043630354E-2"/>
                  <c:y val="1.5576323987538826E-2"/>
                </c:manualLayout>
              </c:layout>
              <c:tx>
                <c:rich>
                  <a:bodyPr/>
                  <a:lstStyle/>
                  <a:p>
                    <a:fld id="{DADDA64F-0F10-4D13-B6A8-31A9529D31DA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683-4EBC-9C7A-E57B51053EE3}"/>
                </c:ext>
              </c:extLst>
            </c:dLbl>
            <c:dLbl>
              <c:idx val="6"/>
              <c:layout>
                <c:manualLayout>
                  <c:x val="-5.418770043630354E-2"/>
                  <c:y val="1.8691588785046728E-2"/>
                </c:manualLayout>
              </c:layout>
              <c:tx>
                <c:rich>
                  <a:bodyPr/>
                  <a:lstStyle/>
                  <a:p>
                    <a:fld id="{ED23B329-C68C-4794-A953-5107C1EDF559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683-4EBC-9C7A-E57B51053EE3}"/>
                </c:ext>
              </c:extLst>
            </c:dLbl>
            <c:dLbl>
              <c:idx val="7"/>
              <c:layout>
                <c:manualLayout>
                  <c:x val="-5.4187486352134204E-2"/>
                  <c:y val="1.5576323987538941E-2"/>
                </c:manualLayout>
              </c:layout>
              <c:tx>
                <c:rich>
                  <a:bodyPr/>
                  <a:lstStyle/>
                  <a:p>
                    <a:fld id="{6473CB24-52BE-436D-AB5F-CA1AB3C56457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E683-4EBC-9C7A-E57B51053EE3}"/>
                </c:ext>
              </c:extLst>
            </c:dLbl>
            <c:dLbl>
              <c:idx val="8"/>
              <c:layout>
                <c:manualLayout>
                  <c:x val="-5.418770043630354E-2"/>
                  <c:y val="1.8691588785046728E-2"/>
                </c:manualLayout>
              </c:layout>
              <c:tx>
                <c:rich>
                  <a:bodyPr/>
                  <a:lstStyle/>
                  <a:p>
                    <a:fld id="{057BFD6F-B9B2-4796-8568-0313E7C1EE57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E683-4EBC-9C7A-E57B51053EE3}"/>
                </c:ext>
              </c:extLst>
            </c:dLbl>
            <c:dLbl>
              <c:idx val="9"/>
              <c:layout>
                <c:manualLayout>
                  <c:x val="-5.418770043630354E-2"/>
                  <c:y val="1.8691588785046728E-2"/>
                </c:manualLayout>
              </c:layout>
              <c:tx>
                <c:rich>
                  <a:bodyPr/>
                  <a:lstStyle/>
                  <a:p>
                    <a:fld id="{82BEFBD4-DFC7-4E62-B7D4-9477653B6180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E683-4EBC-9C7A-E57B51053EE3}"/>
                </c:ext>
              </c:extLst>
            </c:dLbl>
            <c:dLbl>
              <c:idx val="10"/>
              <c:layout>
                <c:manualLayout>
                  <c:x val="-5.4187486352134204E-2"/>
                  <c:y val="2.1806853582554516E-2"/>
                </c:manualLayout>
              </c:layout>
              <c:tx>
                <c:rich>
                  <a:bodyPr/>
                  <a:lstStyle/>
                  <a:p>
                    <a:fld id="{41172D3F-9A85-48DA-BE08-285F156BCAAB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E683-4EBC-9C7A-E57B51053EE3}"/>
                </c:ext>
              </c:extLst>
            </c:dLbl>
            <c:dLbl>
              <c:idx val="11"/>
              <c:layout>
                <c:manualLayout>
                  <c:x val="-5.418770043630354E-2"/>
                  <c:y val="1.8691588785046672E-2"/>
                </c:manualLayout>
              </c:layout>
              <c:tx>
                <c:rich>
                  <a:bodyPr/>
                  <a:lstStyle/>
                  <a:p>
                    <a:fld id="{53EEFEF0-9F64-4A7C-9DC9-C2E8B23B0A42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E683-4EBC-9C7A-E57B51053EE3}"/>
                </c:ext>
              </c:extLst>
            </c:dLbl>
            <c:dLbl>
              <c:idx val="12"/>
              <c:layout>
                <c:manualLayout>
                  <c:x val="0"/>
                  <c:y val="2.6124021000086015E-2"/>
                </c:manualLayout>
              </c:layout>
              <c:tx>
                <c:rich>
                  <a:bodyPr/>
                  <a:lstStyle/>
                  <a:p>
                    <a:fld id="{105D9ACF-2A70-4536-B461-E5FE2EC1C888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E683-4EBC-9C7A-E57B51053EE3}"/>
                </c:ext>
              </c:extLst>
            </c:dLbl>
            <c:dLbl>
              <c:idx val="13"/>
              <c:layout>
                <c:manualLayout>
                  <c:x val="-4.2428333333333332E-2"/>
                  <c:y val="1.7926241500989707E-2"/>
                </c:manualLayout>
              </c:layout>
              <c:tx>
                <c:rich>
                  <a:bodyPr/>
                  <a:lstStyle/>
                  <a:p>
                    <a:fld id="{2F9BF26A-731F-4E74-90A2-C71099F1CDF1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E683-4EBC-9C7A-E57B51053EE3}"/>
                </c:ext>
              </c:extLst>
            </c:dLbl>
            <c:dLbl>
              <c:idx val="14"/>
              <c:layout>
                <c:manualLayout>
                  <c:x val="-5.4187700436303513E-2"/>
                  <c:y val="1.2461059190031095E-2"/>
                </c:manualLayout>
              </c:layout>
              <c:tx>
                <c:rich>
                  <a:bodyPr/>
                  <a:lstStyle/>
                  <a:p>
                    <a:fld id="{F8EF05F2-1057-4262-B9E0-5E4DA016E1B0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E683-4EBC-9C7A-E57B51053EE3}"/>
                </c:ext>
              </c:extLst>
            </c:dLbl>
            <c:dLbl>
              <c:idx val="15"/>
              <c:layout>
                <c:manualLayout>
                  <c:x val="-1.8909814814814813E-2"/>
                  <c:y val="1.5576426542731732E-2"/>
                </c:manualLayout>
              </c:layout>
              <c:tx>
                <c:rich>
                  <a:bodyPr/>
                  <a:lstStyle/>
                  <a:p>
                    <a:fld id="{0F248C5C-FB90-4CD7-8A9E-89108CD9228F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E683-4EBC-9C7A-E57B51053EE3}"/>
                </c:ext>
              </c:extLst>
            </c:dLbl>
            <c:dLbl>
              <c:idx val="16"/>
              <c:layout>
                <c:manualLayout>
                  <c:x val="-3.3020740740740739E-2"/>
                  <c:y val="1.5576426542731732E-2"/>
                </c:manualLayout>
              </c:layout>
              <c:tx>
                <c:rich>
                  <a:bodyPr/>
                  <a:lstStyle/>
                  <a:p>
                    <a:fld id="{C7BA0433-0530-4AB1-BD80-AD552D5A0D99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E683-4EBC-9C7A-E57B51053EE3}"/>
                </c:ext>
              </c:extLst>
            </c:dLbl>
            <c:dLbl>
              <c:idx val="17"/>
              <c:layout>
                <c:manualLayout>
                  <c:x val="-5.418770043630354E-2"/>
                  <c:y val="1.2461059190031152E-2"/>
                </c:manualLayout>
              </c:layout>
              <c:tx>
                <c:rich>
                  <a:bodyPr/>
                  <a:lstStyle/>
                  <a:p>
                    <a:fld id="{8AA04B06-9EFE-4F8C-9A4F-9A84CB730C6B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E683-4EBC-9C7A-E57B51053EE3}"/>
                </c:ext>
              </c:extLst>
            </c:dLbl>
            <c:dLbl>
              <c:idx val="18"/>
              <c:layout>
                <c:manualLayout>
                  <c:x val="-5.418770043630354E-2"/>
                  <c:y val="1.2461059190031152E-2"/>
                </c:manualLayout>
              </c:layout>
              <c:tx>
                <c:rich>
                  <a:bodyPr/>
                  <a:lstStyle/>
                  <a:p>
                    <a:fld id="{497ABAEA-90C5-464E-879C-5E50A2238F89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E683-4EBC-9C7A-E57B51053E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11274B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'April Update'!$M$9:$M$27</c:f>
              <c:strCache>
                <c:ptCount val="19"/>
                <c:pt idx="0">
                  <c:v>United Kingdom</c:v>
                </c:pt>
                <c:pt idx="1">
                  <c:v>Germany</c:v>
                </c:pt>
                <c:pt idx="2">
                  <c:v>South Africa</c:v>
                </c:pt>
                <c:pt idx="3">
                  <c:v>Argentina</c:v>
                </c:pt>
                <c:pt idx="4">
                  <c:v>Russia</c:v>
                </c:pt>
                <c:pt idx="5">
                  <c:v>Italy</c:v>
                </c:pt>
                <c:pt idx="6">
                  <c:v>France</c:v>
                </c:pt>
                <c:pt idx="7">
                  <c:v>Brazil</c:v>
                </c:pt>
                <c:pt idx="8">
                  <c:v>Japan</c:v>
                </c:pt>
                <c:pt idx="9">
                  <c:v>Spain</c:v>
                </c:pt>
                <c:pt idx="10">
                  <c:v>Canada</c:v>
                </c:pt>
                <c:pt idx="11">
                  <c:v>Korea</c:v>
                </c:pt>
                <c:pt idx="12">
                  <c:v>United States</c:v>
                </c:pt>
                <c:pt idx="13">
                  <c:v>Australia</c:v>
                </c:pt>
                <c:pt idx="14">
                  <c:v>Mexico</c:v>
                </c:pt>
                <c:pt idx="15">
                  <c:v>Saudi Arabia</c:v>
                </c:pt>
                <c:pt idx="16">
                  <c:v>Indonesia</c:v>
                </c:pt>
                <c:pt idx="17">
                  <c:v>China</c:v>
                </c:pt>
                <c:pt idx="18">
                  <c:v>India</c:v>
                </c:pt>
              </c:strCache>
            </c:strRef>
          </c:cat>
          <c:val>
            <c:numRef>
              <c:f>'April Update'!$P$9:$P$27</c:f>
              <c:numCache>
                <c:formatCode>#,##0.0;"–"#,##0.0</c:formatCode>
                <c:ptCount val="19"/>
                <c:pt idx="0">
                  <c:v>6.1</c:v>
                </c:pt>
                <c:pt idx="1">
                  <c:v>6.1</c:v>
                </c:pt>
                <c:pt idx="2">
                  <c:v>-0.6</c:v>
                </c:pt>
                <c:pt idx="3">
                  <c:v>-0.6</c:v>
                </c:pt>
                <c:pt idx="4">
                  <c:v>-0.6</c:v>
                </c:pt>
                <c:pt idx="5">
                  <c:v>-0.6</c:v>
                </c:pt>
                <c:pt idx="6">
                  <c:v>-0.6</c:v>
                </c:pt>
                <c:pt idx="7">
                  <c:v>-0.6</c:v>
                </c:pt>
                <c:pt idx="8">
                  <c:v>-0.6</c:v>
                </c:pt>
                <c:pt idx="9">
                  <c:v>-0.6</c:v>
                </c:pt>
                <c:pt idx="10">
                  <c:v>-0.6</c:v>
                </c:pt>
                <c:pt idx="11">
                  <c:v>-0.6</c:v>
                </c:pt>
                <c:pt idx="12">
                  <c:v>-0.6</c:v>
                </c:pt>
                <c:pt idx="13">
                  <c:v>-0.6</c:v>
                </c:pt>
                <c:pt idx="14">
                  <c:v>-0.6</c:v>
                </c:pt>
                <c:pt idx="15">
                  <c:v>-0.6</c:v>
                </c:pt>
                <c:pt idx="16">
                  <c:v>-0.6</c:v>
                </c:pt>
                <c:pt idx="17">
                  <c:v>-0.6</c:v>
                </c:pt>
                <c:pt idx="18">
                  <c:v>-0.6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'April Update'!$M$9:$M$27</c15:f>
                <c15:dlblRangeCache>
                  <c:ptCount val="19"/>
                  <c:pt idx="0">
                    <c:v>United Kingdom</c:v>
                  </c:pt>
                  <c:pt idx="1">
                    <c:v>Germany</c:v>
                  </c:pt>
                  <c:pt idx="2">
                    <c:v>South Africa</c:v>
                  </c:pt>
                  <c:pt idx="3">
                    <c:v>Argentina</c:v>
                  </c:pt>
                  <c:pt idx="4">
                    <c:v>Russia</c:v>
                  </c:pt>
                  <c:pt idx="5">
                    <c:v>Italy</c:v>
                  </c:pt>
                  <c:pt idx="6">
                    <c:v>France</c:v>
                  </c:pt>
                  <c:pt idx="7">
                    <c:v>Brazil</c:v>
                  </c:pt>
                  <c:pt idx="8">
                    <c:v>Japan</c:v>
                  </c:pt>
                  <c:pt idx="9">
                    <c:v>Spain</c:v>
                  </c:pt>
                  <c:pt idx="10">
                    <c:v>Canada</c:v>
                  </c:pt>
                  <c:pt idx="11">
                    <c:v>Korea</c:v>
                  </c:pt>
                  <c:pt idx="12">
                    <c:v>United States</c:v>
                  </c:pt>
                  <c:pt idx="13">
                    <c:v>Australia</c:v>
                  </c:pt>
                  <c:pt idx="14">
                    <c:v>Mexico</c:v>
                  </c:pt>
                  <c:pt idx="15">
                    <c:v>Saudi Arabia</c:v>
                  </c:pt>
                  <c:pt idx="16">
                    <c:v>Indonesia</c:v>
                  </c:pt>
                  <c:pt idx="17">
                    <c:v>China</c:v>
                  </c:pt>
                  <c:pt idx="18">
                    <c:v>India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8-E683-4EBC-9C7A-E57B51053EE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1169184943"/>
        <c:axId val="1169185359"/>
      </c:barChart>
      <c:catAx>
        <c:axId val="1169184943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69185359"/>
        <c:crosses val="autoZero"/>
        <c:auto val="1"/>
        <c:lblAlgn val="ctr"/>
        <c:lblOffset val="100"/>
        <c:noMultiLvlLbl val="0"/>
      </c:catAx>
      <c:valAx>
        <c:axId val="1169185359"/>
        <c:scaling>
          <c:orientation val="minMax"/>
          <c:max val="7"/>
          <c:min val="-1"/>
        </c:scaling>
        <c:delete val="0"/>
        <c:axPos val="b"/>
        <c:numFmt formatCode="#,##0" sourceLinked="0"/>
        <c:majorTickMark val="out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127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184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Inflation</a:t>
            </a:r>
            <a:r>
              <a:rPr lang="en-AU" sz="2000" b="1" baseline="0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- US</a:t>
            </a:r>
            <a:endParaRPr lang="en-AU" sz="2000" b="1">
              <a:solidFill>
                <a:srgbClr val="11274B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>
              <a:defRPr/>
            </a:pPr>
            <a:r>
              <a:rPr lang="en-AU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Headline CPI, Annual Change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'[Global countries inflation.xlsx]Historical Values'!$M$19</c:f>
              <c:strCache>
                <c:ptCount val="1"/>
                <c:pt idx="0">
                  <c:v>US</c:v>
                </c:pt>
              </c:strCache>
            </c:strRef>
          </c:tx>
          <c:spPr>
            <a:ln w="28575" cap="rnd">
              <a:solidFill>
                <a:srgbClr val="11274B"/>
              </a:solidFill>
              <a:round/>
            </a:ln>
            <a:effectLst/>
          </c:spPr>
          <c:marker>
            <c:symbol val="none"/>
          </c:marker>
          <c:cat>
            <c:numRef>
              <c:f>'[Global countries inflation.xlsx]Historical Values'!$F$20:$F$121</c:f>
              <c:numCache>
                <c:formatCode>m/d/yyyy</c:formatCode>
                <c:ptCount val="102"/>
                <c:pt idx="0">
                  <c:v>45107</c:v>
                </c:pt>
                <c:pt idx="1">
                  <c:v>45077</c:v>
                </c:pt>
                <c:pt idx="2">
                  <c:v>45046</c:v>
                </c:pt>
                <c:pt idx="3">
                  <c:v>45016</c:v>
                </c:pt>
                <c:pt idx="4">
                  <c:v>44985</c:v>
                </c:pt>
                <c:pt idx="5">
                  <c:v>44957</c:v>
                </c:pt>
                <c:pt idx="6">
                  <c:v>44926</c:v>
                </c:pt>
                <c:pt idx="7">
                  <c:v>44895</c:v>
                </c:pt>
                <c:pt idx="8">
                  <c:v>44865</c:v>
                </c:pt>
                <c:pt idx="9">
                  <c:v>44834</c:v>
                </c:pt>
                <c:pt idx="10">
                  <c:v>44804</c:v>
                </c:pt>
                <c:pt idx="11">
                  <c:v>44773</c:v>
                </c:pt>
                <c:pt idx="12">
                  <c:v>44742</c:v>
                </c:pt>
                <c:pt idx="13">
                  <c:v>44712</c:v>
                </c:pt>
                <c:pt idx="14">
                  <c:v>44681</c:v>
                </c:pt>
                <c:pt idx="15">
                  <c:v>44651</c:v>
                </c:pt>
                <c:pt idx="16">
                  <c:v>44620</c:v>
                </c:pt>
                <c:pt idx="17">
                  <c:v>44592</c:v>
                </c:pt>
                <c:pt idx="18">
                  <c:v>44561</c:v>
                </c:pt>
                <c:pt idx="19">
                  <c:v>44530</c:v>
                </c:pt>
                <c:pt idx="20">
                  <c:v>44500</c:v>
                </c:pt>
                <c:pt idx="21">
                  <c:v>44469</c:v>
                </c:pt>
                <c:pt idx="22">
                  <c:v>44439</c:v>
                </c:pt>
                <c:pt idx="23">
                  <c:v>44408</c:v>
                </c:pt>
                <c:pt idx="24">
                  <c:v>44377</c:v>
                </c:pt>
                <c:pt idx="25">
                  <c:v>44347</c:v>
                </c:pt>
                <c:pt idx="26">
                  <c:v>44316</c:v>
                </c:pt>
                <c:pt idx="27">
                  <c:v>44286</c:v>
                </c:pt>
                <c:pt idx="28">
                  <c:v>44255</c:v>
                </c:pt>
                <c:pt idx="29">
                  <c:v>44227</c:v>
                </c:pt>
                <c:pt idx="30">
                  <c:v>44196</c:v>
                </c:pt>
                <c:pt idx="31">
                  <c:v>44165</c:v>
                </c:pt>
                <c:pt idx="32">
                  <c:v>44135</c:v>
                </c:pt>
                <c:pt idx="33">
                  <c:v>44104</c:v>
                </c:pt>
                <c:pt idx="34">
                  <c:v>44074</c:v>
                </c:pt>
                <c:pt idx="35">
                  <c:v>44043</c:v>
                </c:pt>
                <c:pt idx="36">
                  <c:v>44012</c:v>
                </c:pt>
                <c:pt idx="37">
                  <c:v>43982</c:v>
                </c:pt>
                <c:pt idx="38">
                  <c:v>43951</c:v>
                </c:pt>
                <c:pt idx="39">
                  <c:v>43921</c:v>
                </c:pt>
                <c:pt idx="40">
                  <c:v>43890</c:v>
                </c:pt>
                <c:pt idx="41">
                  <c:v>43861</c:v>
                </c:pt>
                <c:pt idx="42">
                  <c:v>43830</c:v>
                </c:pt>
                <c:pt idx="43">
                  <c:v>43799</c:v>
                </c:pt>
                <c:pt idx="44">
                  <c:v>43769</c:v>
                </c:pt>
                <c:pt idx="45">
                  <c:v>43738</c:v>
                </c:pt>
                <c:pt idx="46">
                  <c:v>43708</c:v>
                </c:pt>
                <c:pt idx="47">
                  <c:v>43677</c:v>
                </c:pt>
                <c:pt idx="48">
                  <c:v>43646</c:v>
                </c:pt>
                <c:pt idx="49">
                  <c:v>43616</c:v>
                </c:pt>
                <c:pt idx="50">
                  <c:v>43585</c:v>
                </c:pt>
                <c:pt idx="51">
                  <c:v>43555</c:v>
                </c:pt>
                <c:pt idx="52">
                  <c:v>43524</c:v>
                </c:pt>
                <c:pt idx="53">
                  <c:v>43496</c:v>
                </c:pt>
                <c:pt idx="54">
                  <c:v>43465</c:v>
                </c:pt>
                <c:pt idx="55">
                  <c:v>43434</c:v>
                </c:pt>
                <c:pt idx="56">
                  <c:v>43404</c:v>
                </c:pt>
                <c:pt idx="57">
                  <c:v>43373</c:v>
                </c:pt>
                <c:pt idx="58">
                  <c:v>43343</c:v>
                </c:pt>
                <c:pt idx="59">
                  <c:v>43312</c:v>
                </c:pt>
                <c:pt idx="60">
                  <c:v>43281</c:v>
                </c:pt>
                <c:pt idx="61">
                  <c:v>43251</c:v>
                </c:pt>
                <c:pt idx="62">
                  <c:v>43220</c:v>
                </c:pt>
                <c:pt idx="63">
                  <c:v>43190</c:v>
                </c:pt>
                <c:pt idx="64">
                  <c:v>43159</c:v>
                </c:pt>
                <c:pt idx="65">
                  <c:v>43131</c:v>
                </c:pt>
                <c:pt idx="66">
                  <c:v>43100</c:v>
                </c:pt>
                <c:pt idx="67">
                  <c:v>43069</c:v>
                </c:pt>
                <c:pt idx="68">
                  <c:v>43039</c:v>
                </c:pt>
                <c:pt idx="69">
                  <c:v>43008</c:v>
                </c:pt>
                <c:pt idx="70">
                  <c:v>42978</c:v>
                </c:pt>
                <c:pt idx="71">
                  <c:v>42947</c:v>
                </c:pt>
                <c:pt idx="72">
                  <c:v>42916</c:v>
                </c:pt>
                <c:pt idx="73">
                  <c:v>42886</c:v>
                </c:pt>
                <c:pt idx="74">
                  <c:v>42855</c:v>
                </c:pt>
                <c:pt idx="75">
                  <c:v>42825</c:v>
                </c:pt>
                <c:pt idx="76">
                  <c:v>42794</c:v>
                </c:pt>
                <c:pt idx="77">
                  <c:v>42766</c:v>
                </c:pt>
                <c:pt idx="78">
                  <c:v>42735</c:v>
                </c:pt>
                <c:pt idx="79">
                  <c:v>42704</c:v>
                </c:pt>
                <c:pt idx="80">
                  <c:v>42674</c:v>
                </c:pt>
                <c:pt idx="81">
                  <c:v>42643</c:v>
                </c:pt>
                <c:pt idx="82">
                  <c:v>42613</c:v>
                </c:pt>
                <c:pt idx="83">
                  <c:v>42582</c:v>
                </c:pt>
                <c:pt idx="84">
                  <c:v>42551</c:v>
                </c:pt>
                <c:pt idx="85">
                  <c:v>42521</c:v>
                </c:pt>
                <c:pt idx="86">
                  <c:v>42490</c:v>
                </c:pt>
                <c:pt idx="87">
                  <c:v>42460</c:v>
                </c:pt>
                <c:pt idx="88">
                  <c:v>42429</c:v>
                </c:pt>
                <c:pt idx="89">
                  <c:v>42400</c:v>
                </c:pt>
                <c:pt idx="90">
                  <c:v>42369</c:v>
                </c:pt>
                <c:pt idx="91">
                  <c:v>42338</c:v>
                </c:pt>
                <c:pt idx="92">
                  <c:v>42308</c:v>
                </c:pt>
                <c:pt idx="93">
                  <c:v>42277</c:v>
                </c:pt>
                <c:pt idx="94">
                  <c:v>42247</c:v>
                </c:pt>
                <c:pt idx="95">
                  <c:v>42216</c:v>
                </c:pt>
                <c:pt idx="96">
                  <c:v>42185</c:v>
                </c:pt>
                <c:pt idx="97">
                  <c:v>42155</c:v>
                </c:pt>
                <c:pt idx="98">
                  <c:v>42124</c:v>
                </c:pt>
                <c:pt idx="99">
                  <c:v>42094</c:v>
                </c:pt>
                <c:pt idx="100">
                  <c:v>42063</c:v>
                </c:pt>
                <c:pt idx="101">
                  <c:v>42035</c:v>
                </c:pt>
              </c:numCache>
            </c:numRef>
          </c:cat>
          <c:val>
            <c:numRef>
              <c:f>'[Global countries inflation.xlsx]Historical Values'!$M$20:$M$121</c:f>
              <c:numCache>
                <c:formatCode>General</c:formatCode>
                <c:ptCount val="102"/>
                <c:pt idx="0">
                  <c:v>3</c:v>
                </c:pt>
                <c:pt idx="1">
                  <c:v>4</c:v>
                </c:pt>
                <c:pt idx="2">
                  <c:v>4.9000000000000004</c:v>
                </c:pt>
                <c:pt idx="3">
                  <c:v>5</c:v>
                </c:pt>
                <c:pt idx="4">
                  <c:v>6</c:v>
                </c:pt>
                <c:pt idx="5">
                  <c:v>6.4</c:v>
                </c:pt>
                <c:pt idx="6">
                  <c:v>6.5</c:v>
                </c:pt>
                <c:pt idx="7">
                  <c:v>7.1</c:v>
                </c:pt>
                <c:pt idx="8">
                  <c:v>7.7</c:v>
                </c:pt>
                <c:pt idx="9">
                  <c:v>8.1999999999999993</c:v>
                </c:pt>
                <c:pt idx="10">
                  <c:v>8.3000000000000007</c:v>
                </c:pt>
                <c:pt idx="11">
                  <c:v>8.5</c:v>
                </c:pt>
                <c:pt idx="12">
                  <c:v>9.1</c:v>
                </c:pt>
                <c:pt idx="13">
                  <c:v>8.6</c:v>
                </c:pt>
                <c:pt idx="14">
                  <c:v>8.3000000000000007</c:v>
                </c:pt>
                <c:pt idx="15">
                  <c:v>8.5</c:v>
                </c:pt>
                <c:pt idx="16">
                  <c:v>7.9</c:v>
                </c:pt>
                <c:pt idx="17">
                  <c:v>7.5</c:v>
                </c:pt>
                <c:pt idx="18">
                  <c:v>7</c:v>
                </c:pt>
                <c:pt idx="19">
                  <c:v>6.8</c:v>
                </c:pt>
                <c:pt idx="20">
                  <c:v>6.2</c:v>
                </c:pt>
                <c:pt idx="21">
                  <c:v>5.4</c:v>
                </c:pt>
                <c:pt idx="22">
                  <c:v>5.3</c:v>
                </c:pt>
                <c:pt idx="23">
                  <c:v>5.4</c:v>
                </c:pt>
                <c:pt idx="24">
                  <c:v>5.4</c:v>
                </c:pt>
                <c:pt idx="25">
                  <c:v>5</c:v>
                </c:pt>
                <c:pt idx="26">
                  <c:v>4.2</c:v>
                </c:pt>
                <c:pt idx="27">
                  <c:v>2.6</c:v>
                </c:pt>
                <c:pt idx="28">
                  <c:v>1.7</c:v>
                </c:pt>
                <c:pt idx="29">
                  <c:v>1.4</c:v>
                </c:pt>
                <c:pt idx="30">
                  <c:v>1.4</c:v>
                </c:pt>
                <c:pt idx="31">
                  <c:v>1.2</c:v>
                </c:pt>
                <c:pt idx="32">
                  <c:v>1.2</c:v>
                </c:pt>
                <c:pt idx="33">
                  <c:v>1.4</c:v>
                </c:pt>
                <c:pt idx="34">
                  <c:v>1.3</c:v>
                </c:pt>
                <c:pt idx="35">
                  <c:v>1</c:v>
                </c:pt>
                <c:pt idx="36">
                  <c:v>0.6</c:v>
                </c:pt>
                <c:pt idx="37">
                  <c:v>0.1</c:v>
                </c:pt>
                <c:pt idx="38">
                  <c:v>0.3</c:v>
                </c:pt>
                <c:pt idx="39">
                  <c:v>1.5</c:v>
                </c:pt>
                <c:pt idx="40">
                  <c:v>2.2999999999999998</c:v>
                </c:pt>
                <c:pt idx="41">
                  <c:v>2.5</c:v>
                </c:pt>
                <c:pt idx="42">
                  <c:v>2.2999999999999998</c:v>
                </c:pt>
                <c:pt idx="43">
                  <c:v>2.1</c:v>
                </c:pt>
                <c:pt idx="44">
                  <c:v>1.8</c:v>
                </c:pt>
                <c:pt idx="45">
                  <c:v>1.7</c:v>
                </c:pt>
                <c:pt idx="46">
                  <c:v>1.7</c:v>
                </c:pt>
                <c:pt idx="47">
                  <c:v>1.8</c:v>
                </c:pt>
                <c:pt idx="48">
                  <c:v>1.6</c:v>
                </c:pt>
                <c:pt idx="49">
                  <c:v>1.8</c:v>
                </c:pt>
                <c:pt idx="50">
                  <c:v>2</c:v>
                </c:pt>
                <c:pt idx="51">
                  <c:v>1.9</c:v>
                </c:pt>
                <c:pt idx="52">
                  <c:v>1.5</c:v>
                </c:pt>
                <c:pt idx="53">
                  <c:v>1.6</c:v>
                </c:pt>
                <c:pt idx="54">
                  <c:v>1.9</c:v>
                </c:pt>
                <c:pt idx="55">
                  <c:v>2.2000000000000002</c:v>
                </c:pt>
                <c:pt idx="56">
                  <c:v>2.5</c:v>
                </c:pt>
                <c:pt idx="57">
                  <c:v>2.2999999999999998</c:v>
                </c:pt>
                <c:pt idx="58">
                  <c:v>2.7</c:v>
                </c:pt>
                <c:pt idx="59">
                  <c:v>2.9</c:v>
                </c:pt>
                <c:pt idx="60">
                  <c:v>2.9</c:v>
                </c:pt>
                <c:pt idx="61">
                  <c:v>2.8</c:v>
                </c:pt>
                <c:pt idx="62">
                  <c:v>2.5</c:v>
                </c:pt>
                <c:pt idx="63">
                  <c:v>2.4</c:v>
                </c:pt>
                <c:pt idx="64">
                  <c:v>2.2000000000000002</c:v>
                </c:pt>
                <c:pt idx="65">
                  <c:v>2.1</c:v>
                </c:pt>
                <c:pt idx="66">
                  <c:v>2.1</c:v>
                </c:pt>
                <c:pt idx="67">
                  <c:v>2.2000000000000002</c:v>
                </c:pt>
                <c:pt idx="68">
                  <c:v>2</c:v>
                </c:pt>
                <c:pt idx="69">
                  <c:v>2.2000000000000002</c:v>
                </c:pt>
                <c:pt idx="70">
                  <c:v>1.9</c:v>
                </c:pt>
                <c:pt idx="71">
                  <c:v>1.7</c:v>
                </c:pt>
                <c:pt idx="72">
                  <c:v>1.6</c:v>
                </c:pt>
                <c:pt idx="73">
                  <c:v>1.9</c:v>
                </c:pt>
                <c:pt idx="74">
                  <c:v>2.2000000000000002</c:v>
                </c:pt>
                <c:pt idx="75">
                  <c:v>2.4</c:v>
                </c:pt>
                <c:pt idx="76">
                  <c:v>2.7</c:v>
                </c:pt>
                <c:pt idx="77">
                  <c:v>2.5</c:v>
                </c:pt>
                <c:pt idx="78">
                  <c:v>2.1</c:v>
                </c:pt>
                <c:pt idx="79">
                  <c:v>1.7</c:v>
                </c:pt>
                <c:pt idx="80">
                  <c:v>1.6</c:v>
                </c:pt>
                <c:pt idx="81">
                  <c:v>1.5</c:v>
                </c:pt>
                <c:pt idx="82">
                  <c:v>1.1000000000000001</c:v>
                </c:pt>
                <c:pt idx="83">
                  <c:v>0.8</c:v>
                </c:pt>
                <c:pt idx="84">
                  <c:v>1</c:v>
                </c:pt>
                <c:pt idx="85">
                  <c:v>1</c:v>
                </c:pt>
                <c:pt idx="86">
                  <c:v>1.1000000000000001</c:v>
                </c:pt>
                <c:pt idx="87">
                  <c:v>0.9</c:v>
                </c:pt>
                <c:pt idx="88">
                  <c:v>1</c:v>
                </c:pt>
                <c:pt idx="89">
                  <c:v>1.4</c:v>
                </c:pt>
                <c:pt idx="90">
                  <c:v>0.7</c:v>
                </c:pt>
                <c:pt idx="91">
                  <c:v>0.5</c:v>
                </c:pt>
                <c:pt idx="92">
                  <c:v>0.2</c:v>
                </c:pt>
                <c:pt idx="93">
                  <c:v>0</c:v>
                </c:pt>
                <c:pt idx="94">
                  <c:v>0.2</c:v>
                </c:pt>
                <c:pt idx="95">
                  <c:v>0.2</c:v>
                </c:pt>
                <c:pt idx="96">
                  <c:v>0.1</c:v>
                </c:pt>
                <c:pt idx="97">
                  <c:v>0</c:v>
                </c:pt>
                <c:pt idx="98">
                  <c:v>-0.2</c:v>
                </c:pt>
                <c:pt idx="99">
                  <c:v>-0.1</c:v>
                </c:pt>
                <c:pt idx="100">
                  <c:v>0</c:v>
                </c:pt>
                <c:pt idx="101">
                  <c:v>-0.1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8E3F-4A3F-A626-F4E770EDC9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46288672"/>
        <c:axId val="949702816"/>
        <c:extLst/>
      </c:lineChart>
      <c:dateAx>
        <c:axId val="1646288672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low"/>
        <c:spPr>
          <a:noFill/>
          <a:ln w="9525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49702816"/>
        <c:crosses val="autoZero"/>
        <c:auto val="1"/>
        <c:lblOffset val="100"/>
        <c:baseTimeUnit val="months"/>
        <c:majorUnit val="12"/>
        <c:majorTimeUnit val="months"/>
      </c:dateAx>
      <c:valAx>
        <c:axId val="949702816"/>
        <c:scaling>
          <c:orientation val="minMax"/>
          <c:max val="10"/>
          <c:min val="-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Per cent</a:t>
                </a:r>
              </a:p>
            </c:rich>
          </c:tx>
          <c:layout>
            <c:manualLayout>
              <c:xMode val="edge"/>
              <c:yMode val="edge"/>
              <c:x val="1.5495683281987938E-2"/>
              <c:y val="0.505610514720176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4628867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dirty="0">
                <a:solidFill>
                  <a:schemeClr val="tx1"/>
                </a:solidFill>
                <a:effectLst/>
                <a:latin typeface="+mj-lt"/>
              </a:rPr>
              <a:t>30</a:t>
            </a:r>
            <a:r>
              <a:rPr lang="en-US" sz="2000" b="1" i="0" baseline="0" dirty="0">
                <a:solidFill>
                  <a:schemeClr val="tx1"/>
                </a:solidFill>
                <a:effectLst/>
                <a:latin typeface="+mj-lt"/>
              </a:rPr>
              <a:t> Day Interbank Futures Implied Yield Curve</a:t>
            </a:r>
          </a:p>
          <a:p>
            <a:pPr>
              <a:defRPr/>
            </a:pPr>
            <a:r>
              <a:rPr lang="en-US" sz="1400" b="0" i="0" baseline="0" dirty="0">
                <a:solidFill>
                  <a:schemeClr val="tx1"/>
                </a:solidFill>
                <a:effectLst/>
                <a:latin typeface="+mn-lt"/>
              </a:rPr>
              <a:t>(Where investors think interest rates will go)</a:t>
            </a:r>
            <a:endParaRPr lang="en-US" sz="1600" b="0" i="0" dirty="0">
              <a:solidFill>
                <a:schemeClr val="tx1"/>
              </a:solidFill>
              <a:effectLst/>
              <a:latin typeface="+mn-lt"/>
            </a:endParaRPr>
          </a:p>
        </c:rich>
      </c:tx>
      <c:layout>
        <c:manualLayout>
          <c:xMode val="edge"/>
          <c:yMode val="edge"/>
          <c:x val="0.24484926418218353"/>
          <c:y val="1.98514092360159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590683582949763E-2"/>
          <c:y val="0.18000356503140813"/>
          <c:w val="0.89600208727618247"/>
          <c:h val="0.698464309311924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'[Cash Rate Futures (ASX).xlsx]Sheet1'!$AP$18</c:f>
              <c:strCache>
                <c:ptCount val="1"/>
                <c:pt idx="0">
                  <c:v>26-Jul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'[Cash Rate Futures (ASX).xlsx]Sheet1'!$I$33:$I$50</c:f>
              <c:numCache>
                <c:formatCode>mmm\-yy</c:formatCode>
                <c:ptCount val="18"/>
                <c:pt idx="0">
                  <c:v>45108</c:v>
                </c:pt>
                <c:pt idx="1">
                  <c:v>45139</c:v>
                </c:pt>
                <c:pt idx="2">
                  <c:v>45170</c:v>
                </c:pt>
                <c:pt idx="3">
                  <c:v>45200</c:v>
                </c:pt>
                <c:pt idx="4">
                  <c:v>45231</c:v>
                </c:pt>
                <c:pt idx="5">
                  <c:v>45261</c:v>
                </c:pt>
                <c:pt idx="6">
                  <c:v>45292</c:v>
                </c:pt>
                <c:pt idx="7">
                  <c:v>45323</c:v>
                </c:pt>
                <c:pt idx="8">
                  <c:v>45352</c:v>
                </c:pt>
                <c:pt idx="9">
                  <c:v>45383</c:v>
                </c:pt>
                <c:pt idx="10">
                  <c:v>45413</c:v>
                </c:pt>
                <c:pt idx="11">
                  <c:v>45444</c:v>
                </c:pt>
                <c:pt idx="12">
                  <c:v>45474</c:v>
                </c:pt>
                <c:pt idx="13">
                  <c:v>45505</c:v>
                </c:pt>
                <c:pt idx="14">
                  <c:v>45536</c:v>
                </c:pt>
                <c:pt idx="15">
                  <c:v>45566</c:v>
                </c:pt>
                <c:pt idx="16">
                  <c:v>45597</c:v>
                </c:pt>
                <c:pt idx="17">
                  <c:v>45627</c:v>
                </c:pt>
              </c:numCache>
            </c:numRef>
          </c:cat>
          <c:val>
            <c:numRef>
              <c:f>'[Cash Rate Futures (ASX).xlsx]Sheet1'!$AP$33:$AP$50</c:f>
              <c:numCache>
                <c:formatCode>General</c:formatCode>
                <c:ptCount val="18"/>
                <c:pt idx="0">
                  <c:v>4.0650000000000004</c:v>
                </c:pt>
                <c:pt idx="1">
                  <c:v>4.1349999999999998</c:v>
                </c:pt>
                <c:pt idx="2">
                  <c:v>4.1749999999999998</c:v>
                </c:pt>
                <c:pt idx="3">
                  <c:v>4.2149999999999999</c:v>
                </c:pt>
                <c:pt idx="4">
                  <c:v>4.2699999999999996</c:v>
                </c:pt>
                <c:pt idx="5">
                  <c:v>4.2949999999999999</c:v>
                </c:pt>
                <c:pt idx="6">
                  <c:v>4.3</c:v>
                </c:pt>
                <c:pt idx="7">
                  <c:v>4.32</c:v>
                </c:pt>
                <c:pt idx="8">
                  <c:v>4.32</c:v>
                </c:pt>
                <c:pt idx="9">
                  <c:v>4.3150000000000004</c:v>
                </c:pt>
                <c:pt idx="10">
                  <c:v>4.32</c:v>
                </c:pt>
                <c:pt idx="11">
                  <c:v>4.3099999999999996</c:v>
                </c:pt>
                <c:pt idx="12">
                  <c:v>4.29</c:v>
                </c:pt>
                <c:pt idx="13">
                  <c:v>4.25</c:v>
                </c:pt>
                <c:pt idx="14">
                  <c:v>4.2249999999999996</c:v>
                </c:pt>
                <c:pt idx="15">
                  <c:v>4.17</c:v>
                </c:pt>
                <c:pt idx="16">
                  <c:v>4.1150000000000002</c:v>
                </c:pt>
                <c:pt idx="1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15-4E6F-923A-A89C14E9A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50587167"/>
        <c:axId val="1152099567"/>
      </c:barChart>
      <c:dateAx>
        <c:axId val="1150587167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2099567"/>
        <c:crosses val="autoZero"/>
        <c:auto val="1"/>
        <c:lblOffset val="100"/>
        <c:baseTimeUnit val="months"/>
      </c:dateAx>
      <c:valAx>
        <c:axId val="1152099567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>
                    <a:solidFill>
                      <a:schemeClr val="tx2"/>
                    </a:solidFill>
                  </a:rPr>
                  <a:t>Implied Yield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0587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chemeClr val="tx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Gross</a:t>
            </a:r>
            <a:r>
              <a:rPr lang="en-US" sz="2400" baseline="0">
                <a:solidFill>
                  <a:schemeClr val="tx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State Product</a:t>
            </a:r>
            <a:endParaRPr lang="en-US" sz="2400">
              <a:solidFill>
                <a:schemeClr val="tx1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algn="ctr">
              <a:defRPr/>
            </a:pPr>
            <a:r>
              <a:rPr lang="en-US" sz="18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Annual</a:t>
            </a:r>
            <a:r>
              <a:rPr lang="en-US" sz="1800" b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Growth (%)</a:t>
            </a:r>
            <a:endParaRPr lang="en-US" sz="1800" b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.36968276763565044"/>
          <c:y val="3.55235771768580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63611892423376E-2"/>
          <c:y val="0.23203827577979086"/>
          <c:w val="0.84175918005907246"/>
          <c:h val="0.56792936307604358"/>
        </c:manualLayout>
      </c:layout>
      <c:barChart>
        <c:barDir val="col"/>
        <c:grouping val="clustered"/>
        <c:varyColors val="0"/>
        <c:ser>
          <c:idx val="3"/>
          <c:order val="1"/>
          <c:tx>
            <c:strRef>
              <c:f>'MYR Comparison'!$A$2</c:f>
              <c:strCache>
                <c:ptCount val="1"/>
                <c:pt idx="0">
                  <c:v>Budget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B78-44FD-B20C-2B17E5C082DA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B78-44FD-B20C-2B17E5C082DA}"/>
              </c:ext>
            </c:extLst>
          </c:dPt>
          <c:dPt>
            <c:idx val="29"/>
            <c:invertIfNegative val="0"/>
            <c:bubble3D val="0"/>
            <c:spPr>
              <a:solidFill>
                <a:srgbClr val="11234F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B78-44FD-B20C-2B17E5C082DA}"/>
              </c:ext>
            </c:extLst>
          </c:dPt>
          <c:dPt>
            <c:idx val="3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B78-44FD-B20C-2B17E5C082DA}"/>
              </c:ext>
            </c:extLst>
          </c:dPt>
          <c:dPt>
            <c:idx val="3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B78-44FD-B20C-2B17E5C082DA}"/>
              </c:ext>
            </c:extLst>
          </c:dPt>
          <c:cat>
            <c:strRef>
              <c:f>'ECONOMY SHEET'!$L$6:$L$40</c:f>
              <c:strCache>
                <c:ptCount val="35"/>
                <c:pt idx="0">
                  <c:v>1992-93</c:v>
                </c:pt>
                <c:pt idx="1">
                  <c:v>1993-94</c:v>
                </c:pt>
                <c:pt idx="2">
                  <c:v>1994-95</c:v>
                </c:pt>
                <c:pt idx="3">
                  <c:v>1995-96</c:v>
                </c:pt>
                <c:pt idx="4">
                  <c:v>1996-97</c:v>
                </c:pt>
                <c:pt idx="5">
                  <c:v>1997-98</c:v>
                </c:pt>
                <c:pt idx="6">
                  <c:v>1998-99</c:v>
                </c:pt>
                <c:pt idx="7">
                  <c:v>1999-00</c:v>
                </c:pt>
                <c:pt idx="8">
                  <c:v>2000-01</c:v>
                </c:pt>
                <c:pt idx="9">
                  <c:v>2001-02</c:v>
                </c:pt>
                <c:pt idx="10">
                  <c:v>2002-03</c:v>
                </c:pt>
                <c:pt idx="11">
                  <c:v>2003-04</c:v>
                </c:pt>
                <c:pt idx="12">
                  <c:v>2004-05</c:v>
                </c:pt>
                <c:pt idx="13">
                  <c:v>2005-06</c:v>
                </c:pt>
                <c:pt idx="14">
                  <c:v>2006-07</c:v>
                </c:pt>
                <c:pt idx="15">
                  <c:v>2007-08</c:v>
                </c:pt>
                <c:pt idx="16">
                  <c:v>2008-09</c:v>
                </c:pt>
                <c:pt idx="17">
                  <c:v>2009-10</c:v>
                </c:pt>
                <c:pt idx="18">
                  <c:v>2010-11</c:v>
                </c:pt>
                <c:pt idx="19">
                  <c:v>2011-12</c:v>
                </c:pt>
                <c:pt idx="20">
                  <c:v>2012-13</c:v>
                </c:pt>
                <c:pt idx="21">
                  <c:v>2013-14</c:v>
                </c:pt>
                <c:pt idx="22">
                  <c:v>2014-15</c:v>
                </c:pt>
                <c:pt idx="23">
                  <c:v>2015-16</c:v>
                </c:pt>
                <c:pt idx="24">
                  <c:v>2016-17</c:v>
                </c:pt>
                <c:pt idx="25">
                  <c:v>2017-18</c:v>
                </c:pt>
                <c:pt idx="26">
                  <c:v>2018-19</c:v>
                </c:pt>
                <c:pt idx="27">
                  <c:v>2019-20</c:v>
                </c:pt>
                <c:pt idx="28">
                  <c:v>2020-21</c:v>
                </c:pt>
                <c:pt idx="29">
                  <c:v>2021-22</c:v>
                </c:pt>
                <c:pt idx="30">
                  <c:v>2022-23</c:v>
                </c:pt>
                <c:pt idx="31">
                  <c:v>2023-24</c:v>
                </c:pt>
                <c:pt idx="32">
                  <c:v>2024-25</c:v>
                </c:pt>
                <c:pt idx="33">
                  <c:v>2025-26</c:v>
                </c:pt>
                <c:pt idx="34">
                  <c:v>2026-27</c:v>
                </c:pt>
              </c:strCache>
              <c:extLst/>
            </c:strRef>
          </c:cat>
          <c:val>
            <c:numRef>
              <c:f>'ECONOMY SHEET'!$AQ$6:$AQ$40</c:f>
              <c:numCache>
                <c:formatCode>General</c:formatCode>
                <c:ptCount val="35"/>
                <c:pt idx="29" formatCode="0.0%">
                  <c:v>3.1E-2</c:v>
                </c:pt>
                <c:pt idx="30" formatCode="0.0%">
                  <c:v>4.2500000000000003E-2</c:v>
                </c:pt>
                <c:pt idx="31" formatCode="0.0%">
                  <c:v>2.2499999999999999E-2</c:v>
                </c:pt>
                <c:pt idx="32" formatCode="0.0%">
                  <c:v>1.7500000000000002E-2</c:v>
                </c:pt>
                <c:pt idx="33" formatCode="0.0%">
                  <c:v>0.02</c:v>
                </c:pt>
                <c:pt idx="34" formatCode="0.0%">
                  <c:v>1.4999999999999999E-2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2B78-44FD-B20C-2B17E5C082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14772704"/>
        <c:axId val="714769752"/>
      </c:barChart>
      <c:barChart>
        <c:barDir val="col"/>
        <c:grouping val="clustered"/>
        <c:varyColors val="0"/>
        <c:ser>
          <c:idx val="0"/>
          <c:order val="0"/>
          <c:tx>
            <c:v>Actual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'ECONOMY SHEET'!$L$6:$L$40</c:f>
              <c:strCache>
                <c:ptCount val="35"/>
                <c:pt idx="0">
                  <c:v>1992-93</c:v>
                </c:pt>
                <c:pt idx="1">
                  <c:v>1993-94</c:v>
                </c:pt>
                <c:pt idx="2">
                  <c:v>1994-95</c:v>
                </c:pt>
                <c:pt idx="3">
                  <c:v>1995-96</c:v>
                </c:pt>
                <c:pt idx="4">
                  <c:v>1996-97</c:v>
                </c:pt>
                <c:pt idx="5">
                  <c:v>1997-98</c:v>
                </c:pt>
                <c:pt idx="6">
                  <c:v>1998-99</c:v>
                </c:pt>
                <c:pt idx="7">
                  <c:v>1999-00</c:v>
                </c:pt>
                <c:pt idx="8">
                  <c:v>2000-01</c:v>
                </c:pt>
                <c:pt idx="9">
                  <c:v>2001-02</c:v>
                </c:pt>
                <c:pt idx="10">
                  <c:v>2002-03</c:v>
                </c:pt>
                <c:pt idx="11">
                  <c:v>2003-04</c:v>
                </c:pt>
                <c:pt idx="12">
                  <c:v>2004-05</c:v>
                </c:pt>
                <c:pt idx="13">
                  <c:v>2005-06</c:v>
                </c:pt>
                <c:pt idx="14">
                  <c:v>2006-07</c:v>
                </c:pt>
                <c:pt idx="15">
                  <c:v>2007-08</c:v>
                </c:pt>
                <c:pt idx="16">
                  <c:v>2008-09</c:v>
                </c:pt>
                <c:pt idx="17">
                  <c:v>2009-10</c:v>
                </c:pt>
                <c:pt idx="18">
                  <c:v>2010-11</c:v>
                </c:pt>
                <c:pt idx="19">
                  <c:v>2011-12</c:v>
                </c:pt>
                <c:pt idx="20">
                  <c:v>2012-13</c:v>
                </c:pt>
                <c:pt idx="21">
                  <c:v>2013-14</c:v>
                </c:pt>
                <c:pt idx="22">
                  <c:v>2014-15</c:v>
                </c:pt>
                <c:pt idx="23">
                  <c:v>2015-16</c:v>
                </c:pt>
                <c:pt idx="24">
                  <c:v>2016-17</c:v>
                </c:pt>
                <c:pt idx="25">
                  <c:v>2017-18</c:v>
                </c:pt>
                <c:pt idx="26">
                  <c:v>2018-19</c:v>
                </c:pt>
                <c:pt idx="27">
                  <c:v>2019-20</c:v>
                </c:pt>
                <c:pt idx="28">
                  <c:v>2020-21</c:v>
                </c:pt>
                <c:pt idx="29">
                  <c:v>2021-22</c:v>
                </c:pt>
                <c:pt idx="30">
                  <c:v>2022-23</c:v>
                </c:pt>
                <c:pt idx="31">
                  <c:v>2023-24</c:v>
                </c:pt>
                <c:pt idx="32">
                  <c:v>2024-25</c:v>
                </c:pt>
                <c:pt idx="33">
                  <c:v>2025-26</c:v>
                </c:pt>
                <c:pt idx="34">
                  <c:v>2026-27</c:v>
                </c:pt>
              </c:strCache>
              <c:extLst/>
            </c:strRef>
          </c:cat>
          <c:val>
            <c:numRef>
              <c:f>'ECONOMY SHEET'!$AP$6:$AP$40</c:f>
              <c:numCache>
                <c:formatCode>0.0%</c:formatCode>
                <c:ptCount val="35"/>
                <c:pt idx="0">
                  <c:v>4.6318634475502884E-2</c:v>
                </c:pt>
                <c:pt idx="1">
                  <c:v>6.809690980800065E-2</c:v>
                </c:pt>
                <c:pt idx="2">
                  <c:v>5.5704790579527819E-2</c:v>
                </c:pt>
                <c:pt idx="3">
                  <c:v>5.8700080716454606E-2</c:v>
                </c:pt>
                <c:pt idx="4">
                  <c:v>3.4286710087786165E-2</c:v>
                </c:pt>
                <c:pt idx="5">
                  <c:v>5.5580126787557083E-2</c:v>
                </c:pt>
                <c:pt idx="6">
                  <c:v>3.0007980845969673E-2</c:v>
                </c:pt>
                <c:pt idx="7">
                  <c:v>4.0588356836613437E-2</c:v>
                </c:pt>
                <c:pt idx="8">
                  <c:v>9.4875836135965841E-3</c:v>
                </c:pt>
                <c:pt idx="9">
                  <c:v>6.6538813795816498E-2</c:v>
                </c:pt>
                <c:pt idx="10">
                  <c:v>5.1984877126654006E-2</c:v>
                </c:pt>
                <c:pt idx="11">
                  <c:v>7.2885850152301979E-2</c:v>
                </c:pt>
                <c:pt idx="12">
                  <c:v>3.7250556588165562E-2</c:v>
                </c:pt>
                <c:pt idx="13">
                  <c:v>4.9170239894452239E-2</c:v>
                </c:pt>
                <c:pt idx="14">
                  <c:v>6.6854668049305843E-2</c:v>
                </c:pt>
                <c:pt idx="15">
                  <c:v>5.1537822111388243E-2</c:v>
                </c:pt>
                <c:pt idx="16">
                  <c:v>2.3464458247066888E-2</c:v>
                </c:pt>
                <c:pt idx="17">
                  <c:v>5.9792803285723117E-2</c:v>
                </c:pt>
                <c:pt idx="18">
                  <c:v>4.6312363588687511E-2</c:v>
                </c:pt>
                <c:pt idx="19">
                  <c:v>8.2797712061797979E-2</c:v>
                </c:pt>
                <c:pt idx="20">
                  <c:v>6.0265076480078505E-2</c:v>
                </c:pt>
                <c:pt idx="21">
                  <c:v>5.7658230286220524E-2</c:v>
                </c:pt>
                <c:pt idx="22">
                  <c:v>2.2393609110417101E-2</c:v>
                </c:pt>
                <c:pt idx="23">
                  <c:v>9.9956360009143541E-3</c:v>
                </c:pt>
                <c:pt idx="24">
                  <c:v>-1.0419912172926482E-2</c:v>
                </c:pt>
                <c:pt idx="25">
                  <c:v>2.2903801656820155E-2</c:v>
                </c:pt>
                <c:pt idx="26">
                  <c:v>1.5694871943783051E-2</c:v>
                </c:pt>
                <c:pt idx="27">
                  <c:v>1.2376173935417567E-2</c:v>
                </c:pt>
                <c:pt idx="28">
                  <c:v>3.3294362832308133E-2</c:v>
                </c:pt>
                <c:pt idx="29">
                  <c:v>3.1027263981809439E-2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2B78-44FD-B20C-2B17E5C082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5945024"/>
        <c:axId val="55966240"/>
      </c:barChart>
      <c:lineChart>
        <c:grouping val="standard"/>
        <c:varyColors val="0"/>
        <c:ser>
          <c:idx val="2"/>
          <c:order val="2"/>
          <c:tx>
            <c:v>MYR</c:v>
          </c:tx>
          <c:spPr>
            <a:ln w="28575" cap="rnd">
              <a:noFill/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50800">
                <a:solidFill>
                  <a:srgbClr val="FFC000"/>
                </a:solidFill>
              </a:ln>
              <a:effectLst/>
            </c:spPr>
          </c:marker>
          <c:cat>
            <c:strRef>
              <c:f>'ECONOMY SHEET'!$L$6:$L$40</c:f>
              <c:strCache>
                <c:ptCount val="35"/>
                <c:pt idx="0">
                  <c:v>1992-93</c:v>
                </c:pt>
                <c:pt idx="1">
                  <c:v>1993-94</c:v>
                </c:pt>
                <c:pt idx="2">
                  <c:v>1994-95</c:v>
                </c:pt>
                <c:pt idx="3">
                  <c:v>1995-96</c:v>
                </c:pt>
                <c:pt idx="4">
                  <c:v>1996-97</c:v>
                </c:pt>
                <c:pt idx="5">
                  <c:v>1997-98</c:v>
                </c:pt>
                <c:pt idx="6">
                  <c:v>1998-99</c:v>
                </c:pt>
                <c:pt idx="7">
                  <c:v>1999-00</c:v>
                </c:pt>
                <c:pt idx="8">
                  <c:v>2000-01</c:v>
                </c:pt>
                <c:pt idx="9">
                  <c:v>2001-02</c:v>
                </c:pt>
                <c:pt idx="10">
                  <c:v>2002-03</c:v>
                </c:pt>
                <c:pt idx="11">
                  <c:v>2003-04</c:v>
                </c:pt>
                <c:pt idx="12">
                  <c:v>2004-05</c:v>
                </c:pt>
                <c:pt idx="13">
                  <c:v>2005-06</c:v>
                </c:pt>
                <c:pt idx="14">
                  <c:v>2006-07</c:v>
                </c:pt>
                <c:pt idx="15">
                  <c:v>2007-08</c:v>
                </c:pt>
                <c:pt idx="16">
                  <c:v>2008-09</c:v>
                </c:pt>
                <c:pt idx="17">
                  <c:v>2009-10</c:v>
                </c:pt>
                <c:pt idx="18">
                  <c:v>2010-11</c:v>
                </c:pt>
                <c:pt idx="19">
                  <c:v>2011-12</c:v>
                </c:pt>
                <c:pt idx="20">
                  <c:v>2012-13</c:v>
                </c:pt>
                <c:pt idx="21">
                  <c:v>2013-14</c:v>
                </c:pt>
                <c:pt idx="22">
                  <c:v>2014-15</c:v>
                </c:pt>
                <c:pt idx="23">
                  <c:v>2015-16</c:v>
                </c:pt>
                <c:pt idx="24">
                  <c:v>2016-17</c:v>
                </c:pt>
                <c:pt idx="25">
                  <c:v>2017-18</c:v>
                </c:pt>
                <c:pt idx="26">
                  <c:v>2018-19</c:v>
                </c:pt>
                <c:pt idx="27">
                  <c:v>2019-20</c:v>
                </c:pt>
                <c:pt idx="28">
                  <c:v>2020-21</c:v>
                </c:pt>
                <c:pt idx="29">
                  <c:v>2021-22</c:v>
                </c:pt>
                <c:pt idx="30">
                  <c:v>2022-23</c:v>
                </c:pt>
                <c:pt idx="31">
                  <c:v>2023-24</c:v>
                </c:pt>
                <c:pt idx="32">
                  <c:v>2024-25</c:v>
                </c:pt>
                <c:pt idx="33">
                  <c:v>2025-26</c:v>
                </c:pt>
                <c:pt idx="34">
                  <c:v>2026-27</c:v>
                </c:pt>
              </c:strCache>
              <c:extLst/>
            </c:strRef>
          </c:cat>
          <c:val>
            <c:numRef>
              <c:f>'ECONOMY SHEET'!$AO$6:$AO$40</c:f>
              <c:numCache>
                <c:formatCode>General</c:formatCode>
                <c:ptCount val="35"/>
                <c:pt idx="30" formatCode="0.00%">
                  <c:v>0.03</c:v>
                </c:pt>
                <c:pt idx="31" formatCode="0.00%">
                  <c:v>0.01</c:v>
                </c:pt>
                <c:pt idx="32" formatCode="0.00%">
                  <c:v>1.7500000000000002E-2</c:v>
                </c:pt>
                <c:pt idx="33" formatCode="0.00%">
                  <c:v>2.2499999999999999E-2</c:v>
                </c:pt>
              </c:numCache>
              <c:extLst/>
            </c:numRef>
          </c:val>
          <c:smooth val="1"/>
          <c:extLst>
            <c:ext xmlns:c16="http://schemas.microsoft.com/office/drawing/2014/chart" uri="{C3380CC4-5D6E-409C-BE32-E72D297353CC}">
              <c16:uniqueId val="{0000000B-2B78-44FD-B20C-2B17E5C082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4772704"/>
        <c:axId val="714769752"/>
      </c:lineChart>
      <c:dateAx>
        <c:axId val="714772704"/>
        <c:scaling>
          <c:orientation val="minMax"/>
        </c:scaling>
        <c:delete val="0"/>
        <c:axPos val="b"/>
        <c:numFmt formatCode="m/d/yyyy" sourceLinked="0"/>
        <c:majorTickMark val="none"/>
        <c:minorTickMark val="none"/>
        <c:tickLblPos val="low"/>
        <c:spPr>
          <a:noFill/>
          <a:ln w="19050" cap="flat" cmpd="sng" algn="ctr">
            <a:solidFill>
              <a:schemeClr val="accent1"/>
            </a:solidFill>
            <a:round/>
          </a:ln>
          <a:effectLst/>
        </c:spPr>
        <c:txPr>
          <a:bodyPr rot="-342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714769752"/>
        <c:crosses val="autoZero"/>
        <c:auto val="0"/>
        <c:lblOffset val="100"/>
        <c:baseTimeUnit val="days"/>
        <c:majorUnit val="2"/>
        <c:minorUnit val="3"/>
      </c:dateAx>
      <c:valAx>
        <c:axId val="714769752"/>
        <c:scaling>
          <c:orientation val="minMax"/>
          <c:max val="0.1"/>
          <c:min val="-2.0000000000000004E-2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 w="19050"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714772704"/>
        <c:crosses val="autoZero"/>
        <c:crossBetween val="between"/>
      </c:valAx>
      <c:valAx>
        <c:axId val="55966240"/>
        <c:scaling>
          <c:orientation val="minMax"/>
          <c:max val="0.1"/>
          <c:min val="-2.0000000000000004E-2"/>
        </c:scaling>
        <c:delete val="0"/>
        <c:axPos val="r"/>
        <c:numFmt formatCode="0%" sourceLinked="0"/>
        <c:majorTickMark val="none"/>
        <c:minorTickMark val="none"/>
        <c:tickLblPos val="nextTo"/>
        <c:spPr>
          <a:noFill/>
          <a:ln w="19050"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55945024"/>
        <c:crosses val="max"/>
        <c:crossBetween val="between"/>
      </c:valAx>
      <c:catAx>
        <c:axId val="559450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5966240"/>
        <c:crosses val="autoZero"/>
        <c:auto val="1"/>
        <c:lblAlgn val="ctr"/>
        <c:lblOffset val="100"/>
        <c:noMultiLvlLbl val="0"/>
      </c:catAx>
      <c:spPr>
        <a:noFill/>
        <a:ln w="0">
          <a:noFill/>
        </a:ln>
        <a:effectLst/>
      </c:spPr>
    </c:plotArea>
    <c:legend>
      <c:legendPos val="r"/>
      <c:layout>
        <c:manualLayout>
          <c:xMode val="edge"/>
          <c:yMode val="edge"/>
          <c:x val="0.1654884343578189"/>
          <c:y val="0.19481036560393972"/>
          <c:w val="0.10658847475246422"/>
          <c:h val="0.13173487095458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2"/>
              </a:solidFill>
              <a:latin typeface="Open Sans 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 b="1"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China Slowdown</a:t>
            </a:r>
          </a:p>
          <a:p>
            <a:pPr>
              <a:defRPr/>
            </a:pPr>
            <a:r>
              <a:rPr lang="en-AU" sz="2000" b="1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China Floorspace Under Construction</a:t>
            </a:r>
          </a:p>
          <a:p>
            <a:pPr>
              <a:defRPr/>
            </a:pPr>
            <a:r>
              <a:rPr lang="en-AU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change,</a:t>
            </a:r>
            <a:r>
              <a:rPr lang="en-AU" baseline="0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year-on-year</a:t>
            </a:r>
            <a:endParaRPr lang="en-AU">
              <a:solidFill>
                <a:srgbClr val="1127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11274B"/>
              </a:solidFill>
              <a:round/>
            </a:ln>
            <a:effectLst/>
          </c:spPr>
          <c:marker>
            <c:symbol val="none"/>
          </c:marker>
          <c:cat>
            <c:numRef>
              <c:f>'Historical Values'!$D$14:$D$182</c:f>
              <c:numCache>
                <c:formatCode>mmm\-yy</c:formatCode>
                <c:ptCount val="169"/>
                <c:pt idx="0">
                  <c:v>45047</c:v>
                </c:pt>
                <c:pt idx="1">
                  <c:v>45017</c:v>
                </c:pt>
                <c:pt idx="2">
                  <c:v>44986</c:v>
                </c:pt>
                <c:pt idx="3">
                  <c:v>44958</c:v>
                </c:pt>
                <c:pt idx="4">
                  <c:v>44896</c:v>
                </c:pt>
                <c:pt idx="5">
                  <c:v>44866</c:v>
                </c:pt>
                <c:pt idx="6">
                  <c:v>44835</c:v>
                </c:pt>
                <c:pt idx="7">
                  <c:v>44805</c:v>
                </c:pt>
                <c:pt idx="8">
                  <c:v>44774</c:v>
                </c:pt>
                <c:pt idx="9">
                  <c:v>44743</c:v>
                </c:pt>
                <c:pt idx="10">
                  <c:v>44713</c:v>
                </c:pt>
                <c:pt idx="11">
                  <c:v>44682</c:v>
                </c:pt>
                <c:pt idx="12">
                  <c:v>44652</c:v>
                </c:pt>
                <c:pt idx="13">
                  <c:v>44621</c:v>
                </c:pt>
                <c:pt idx="14">
                  <c:v>44593</c:v>
                </c:pt>
                <c:pt idx="15">
                  <c:v>44531</c:v>
                </c:pt>
                <c:pt idx="16">
                  <c:v>44501</c:v>
                </c:pt>
                <c:pt idx="17">
                  <c:v>44470</c:v>
                </c:pt>
                <c:pt idx="18">
                  <c:v>44440</c:v>
                </c:pt>
                <c:pt idx="19">
                  <c:v>44409</c:v>
                </c:pt>
                <c:pt idx="20">
                  <c:v>44378</c:v>
                </c:pt>
                <c:pt idx="21">
                  <c:v>44348</c:v>
                </c:pt>
                <c:pt idx="22">
                  <c:v>44317</c:v>
                </c:pt>
                <c:pt idx="23">
                  <c:v>44287</c:v>
                </c:pt>
                <c:pt idx="24">
                  <c:v>44256</c:v>
                </c:pt>
                <c:pt idx="25">
                  <c:v>44228</c:v>
                </c:pt>
                <c:pt idx="26">
                  <c:v>44166</c:v>
                </c:pt>
                <c:pt idx="27">
                  <c:v>44136</c:v>
                </c:pt>
                <c:pt idx="28">
                  <c:v>44105</c:v>
                </c:pt>
                <c:pt idx="29">
                  <c:v>44075</c:v>
                </c:pt>
                <c:pt idx="30">
                  <c:v>44044</c:v>
                </c:pt>
                <c:pt idx="31">
                  <c:v>44013</c:v>
                </c:pt>
                <c:pt idx="32">
                  <c:v>43983</c:v>
                </c:pt>
                <c:pt idx="33">
                  <c:v>43952</c:v>
                </c:pt>
                <c:pt idx="34">
                  <c:v>43922</c:v>
                </c:pt>
                <c:pt idx="35">
                  <c:v>43891</c:v>
                </c:pt>
                <c:pt idx="36">
                  <c:v>43862</c:v>
                </c:pt>
                <c:pt idx="37">
                  <c:v>43800</c:v>
                </c:pt>
                <c:pt idx="38">
                  <c:v>43770</c:v>
                </c:pt>
                <c:pt idx="39">
                  <c:v>43739</c:v>
                </c:pt>
                <c:pt idx="40">
                  <c:v>43709</c:v>
                </c:pt>
                <c:pt idx="41">
                  <c:v>43678</c:v>
                </c:pt>
                <c:pt idx="42">
                  <c:v>43647</c:v>
                </c:pt>
                <c:pt idx="43">
                  <c:v>43617</c:v>
                </c:pt>
                <c:pt idx="44">
                  <c:v>43586</c:v>
                </c:pt>
                <c:pt idx="45">
                  <c:v>43556</c:v>
                </c:pt>
                <c:pt idx="46">
                  <c:v>43525</c:v>
                </c:pt>
                <c:pt idx="47">
                  <c:v>43497</c:v>
                </c:pt>
                <c:pt idx="48">
                  <c:v>43435</c:v>
                </c:pt>
                <c:pt idx="49">
                  <c:v>43405</c:v>
                </c:pt>
                <c:pt idx="50">
                  <c:v>43374</c:v>
                </c:pt>
                <c:pt idx="51">
                  <c:v>43344</c:v>
                </c:pt>
                <c:pt idx="52">
                  <c:v>43313</c:v>
                </c:pt>
                <c:pt idx="53">
                  <c:v>43282</c:v>
                </c:pt>
                <c:pt idx="54">
                  <c:v>43252</c:v>
                </c:pt>
                <c:pt idx="55">
                  <c:v>43221</c:v>
                </c:pt>
                <c:pt idx="56">
                  <c:v>43191</c:v>
                </c:pt>
                <c:pt idx="57">
                  <c:v>43160</c:v>
                </c:pt>
                <c:pt idx="58">
                  <c:v>43132</c:v>
                </c:pt>
                <c:pt idx="59">
                  <c:v>43070</c:v>
                </c:pt>
                <c:pt idx="60">
                  <c:v>43040</c:v>
                </c:pt>
                <c:pt idx="61">
                  <c:v>43009</c:v>
                </c:pt>
                <c:pt idx="62">
                  <c:v>42979</c:v>
                </c:pt>
                <c:pt idx="63">
                  <c:v>42948</c:v>
                </c:pt>
                <c:pt idx="64">
                  <c:v>42917</c:v>
                </c:pt>
                <c:pt idx="65">
                  <c:v>42887</c:v>
                </c:pt>
                <c:pt idx="66">
                  <c:v>42856</c:v>
                </c:pt>
                <c:pt idx="67">
                  <c:v>42826</c:v>
                </c:pt>
                <c:pt idx="68">
                  <c:v>42795</c:v>
                </c:pt>
                <c:pt idx="69">
                  <c:v>42767</c:v>
                </c:pt>
                <c:pt idx="70">
                  <c:v>42705</c:v>
                </c:pt>
                <c:pt idx="71">
                  <c:v>42675</c:v>
                </c:pt>
                <c:pt idx="72">
                  <c:v>42644</c:v>
                </c:pt>
                <c:pt idx="73">
                  <c:v>42614</c:v>
                </c:pt>
                <c:pt idx="74">
                  <c:v>42583</c:v>
                </c:pt>
                <c:pt idx="75">
                  <c:v>42552</c:v>
                </c:pt>
                <c:pt idx="76">
                  <c:v>42522</c:v>
                </c:pt>
                <c:pt idx="77">
                  <c:v>42491</c:v>
                </c:pt>
                <c:pt idx="78">
                  <c:v>42461</c:v>
                </c:pt>
                <c:pt idx="79">
                  <c:v>42430</c:v>
                </c:pt>
                <c:pt idx="80">
                  <c:v>42401</c:v>
                </c:pt>
                <c:pt idx="81">
                  <c:v>42339</c:v>
                </c:pt>
                <c:pt idx="82">
                  <c:v>42309</c:v>
                </c:pt>
                <c:pt idx="83">
                  <c:v>42278</c:v>
                </c:pt>
                <c:pt idx="84">
                  <c:v>42248</c:v>
                </c:pt>
                <c:pt idx="85">
                  <c:v>42217</c:v>
                </c:pt>
                <c:pt idx="86">
                  <c:v>42186</c:v>
                </c:pt>
                <c:pt idx="87">
                  <c:v>42156</c:v>
                </c:pt>
                <c:pt idx="88">
                  <c:v>42125</c:v>
                </c:pt>
                <c:pt idx="89">
                  <c:v>42095</c:v>
                </c:pt>
                <c:pt idx="90">
                  <c:v>42064</c:v>
                </c:pt>
                <c:pt idx="91">
                  <c:v>42036</c:v>
                </c:pt>
                <c:pt idx="92">
                  <c:v>41974</c:v>
                </c:pt>
                <c:pt idx="93">
                  <c:v>41944</c:v>
                </c:pt>
                <c:pt idx="94">
                  <c:v>41913</c:v>
                </c:pt>
                <c:pt idx="95">
                  <c:v>41883</c:v>
                </c:pt>
                <c:pt idx="96">
                  <c:v>41852</c:v>
                </c:pt>
                <c:pt idx="97">
                  <c:v>41821</c:v>
                </c:pt>
                <c:pt idx="98">
                  <c:v>41791</c:v>
                </c:pt>
                <c:pt idx="99">
                  <c:v>41760</c:v>
                </c:pt>
                <c:pt idx="100">
                  <c:v>41730</c:v>
                </c:pt>
                <c:pt idx="101">
                  <c:v>41699</c:v>
                </c:pt>
                <c:pt idx="102">
                  <c:v>41671</c:v>
                </c:pt>
                <c:pt idx="103">
                  <c:v>41609</c:v>
                </c:pt>
                <c:pt idx="104">
                  <c:v>41579</c:v>
                </c:pt>
                <c:pt idx="105">
                  <c:v>41548</c:v>
                </c:pt>
                <c:pt idx="106">
                  <c:v>41518</c:v>
                </c:pt>
                <c:pt idx="107">
                  <c:v>41487</c:v>
                </c:pt>
                <c:pt idx="108">
                  <c:v>41456</c:v>
                </c:pt>
                <c:pt idx="109">
                  <c:v>41426</c:v>
                </c:pt>
                <c:pt idx="110">
                  <c:v>41395</c:v>
                </c:pt>
                <c:pt idx="111">
                  <c:v>41365</c:v>
                </c:pt>
                <c:pt idx="112">
                  <c:v>41334</c:v>
                </c:pt>
                <c:pt idx="113">
                  <c:v>41306</c:v>
                </c:pt>
                <c:pt idx="114">
                  <c:v>41244</c:v>
                </c:pt>
                <c:pt idx="115">
                  <c:v>41214</c:v>
                </c:pt>
                <c:pt idx="116">
                  <c:v>41183</c:v>
                </c:pt>
                <c:pt idx="117">
                  <c:v>41153</c:v>
                </c:pt>
                <c:pt idx="118">
                  <c:v>41122</c:v>
                </c:pt>
                <c:pt idx="119">
                  <c:v>41091</c:v>
                </c:pt>
                <c:pt idx="120">
                  <c:v>41061</c:v>
                </c:pt>
                <c:pt idx="121">
                  <c:v>41030</c:v>
                </c:pt>
                <c:pt idx="122">
                  <c:v>41000</c:v>
                </c:pt>
                <c:pt idx="123">
                  <c:v>40969</c:v>
                </c:pt>
                <c:pt idx="124">
                  <c:v>40940</c:v>
                </c:pt>
                <c:pt idx="125">
                  <c:v>40878</c:v>
                </c:pt>
                <c:pt idx="126">
                  <c:v>40848</c:v>
                </c:pt>
                <c:pt idx="127">
                  <c:v>40817</c:v>
                </c:pt>
                <c:pt idx="128">
                  <c:v>40787</c:v>
                </c:pt>
                <c:pt idx="129">
                  <c:v>40756</c:v>
                </c:pt>
                <c:pt idx="130">
                  <c:v>40725</c:v>
                </c:pt>
                <c:pt idx="131">
                  <c:v>40695</c:v>
                </c:pt>
                <c:pt idx="132">
                  <c:v>40664</c:v>
                </c:pt>
                <c:pt idx="133">
                  <c:v>40634</c:v>
                </c:pt>
                <c:pt idx="134">
                  <c:v>40603</c:v>
                </c:pt>
                <c:pt idx="135">
                  <c:v>40575</c:v>
                </c:pt>
                <c:pt idx="136">
                  <c:v>40513</c:v>
                </c:pt>
                <c:pt idx="137">
                  <c:v>40483</c:v>
                </c:pt>
                <c:pt idx="138">
                  <c:v>40452</c:v>
                </c:pt>
                <c:pt idx="139">
                  <c:v>40422</c:v>
                </c:pt>
                <c:pt idx="140">
                  <c:v>40391</c:v>
                </c:pt>
                <c:pt idx="141">
                  <c:v>40360</c:v>
                </c:pt>
                <c:pt idx="142">
                  <c:v>40330</c:v>
                </c:pt>
                <c:pt idx="143">
                  <c:v>40299</c:v>
                </c:pt>
                <c:pt idx="144">
                  <c:v>40269</c:v>
                </c:pt>
                <c:pt idx="145">
                  <c:v>40238</c:v>
                </c:pt>
                <c:pt idx="146">
                  <c:v>40210</c:v>
                </c:pt>
                <c:pt idx="147">
                  <c:v>40148</c:v>
                </c:pt>
                <c:pt idx="148">
                  <c:v>40118</c:v>
                </c:pt>
                <c:pt idx="149">
                  <c:v>40087</c:v>
                </c:pt>
                <c:pt idx="150">
                  <c:v>40057</c:v>
                </c:pt>
                <c:pt idx="151">
                  <c:v>40026</c:v>
                </c:pt>
                <c:pt idx="152">
                  <c:v>39995</c:v>
                </c:pt>
                <c:pt idx="153">
                  <c:v>39965</c:v>
                </c:pt>
                <c:pt idx="154">
                  <c:v>39934</c:v>
                </c:pt>
                <c:pt idx="155">
                  <c:v>39904</c:v>
                </c:pt>
                <c:pt idx="156">
                  <c:v>39873</c:v>
                </c:pt>
                <c:pt idx="157">
                  <c:v>39845</c:v>
                </c:pt>
                <c:pt idx="158">
                  <c:v>39783</c:v>
                </c:pt>
                <c:pt idx="159">
                  <c:v>39753</c:v>
                </c:pt>
                <c:pt idx="160">
                  <c:v>39722</c:v>
                </c:pt>
                <c:pt idx="161">
                  <c:v>39692</c:v>
                </c:pt>
                <c:pt idx="162">
                  <c:v>39661</c:v>
                </c:pt>
                <c:pt idx="163">
                  <c:v>39630</c:v>
                </c:pt>
                <c:pt idx="164">
                  <c:v>39600</c:v>
                </c:pt>
                <c:pt idx="165">
                  <c:v>39569</c:v>
                </c:pt>
                <c:pt idx="166">
                  <c:v>39539</c:v>
                </c:pt>
                <c:pt idx="167">
                  <c:v>39508</c:v>
                </c:pt>
                <c:pt idx="168">
                  <c:v>39479</c:v>
                </c:pt>
              </c:numCache>
            </c:numRef>
          </c:cat>
          <c:val>
            <c:numRef>
              <c:f>'Historical Values'!$E$14:$E$182</c:f>
              <c:numCache>
                <c:formatCode>General</c:formatCode>
                <c:ptCount val="169"/>
                <c:pt idx="0">
                  <c:v>-6.2</c:v>
                </c:pt>
                <c:pt idx="1">
                  <c:v>-5.6</c:v>
                </c:pt>
                <c:pt idx="2">
                  <c:v>-5.2</c:v>
                </c:pt>
                <c:pt idx="3">
                  <c:v>-4.4000000000000004</c:v>
                </c:pt>
                <c:pt idx="4">
                  <c:v>-7.2</c:v>
                </c:pt>
                <c:pt idx="5">
                  <c:v>-6.5</c:v>
                </c:pt>
                <c:pt idx="6">
                  <c:v>-5.7</c:v>
                </c:pt>
                <c:pt idx="7">
                  <c:v>-5.3</c:v>
                </c:pt>
                <c:pt idx="8">
                  <c:v>-4.5</c:v>
                </c:pt>
                <c:pt idx="9">
                  <c:v>-3.7</c:v>
                </c:pt>
                <c:pt idx="10">
                  <c:v>-2.8</c:v>
                </c:pt>
                <c:pt idx="11">
                  <c:v>-1</c:v>
                </c:pt>
                <c:pt idx="12">
                  <c:v>0</c:v>
                </c:pt>
                <c:pt idx="13">
                  <c:v>1</c:v>
                </c:pt>
                <c:pt idx="14">
                  <c:v>1.8</c:v>
                </c:pt>
                <c:pt idx="15">
                  <c:v>5.2</c:v>
                </c:pt>
                <c:pt idx="16">
                  <c:v>6.3</c:v>
                </c:pt>
                <c:pt idx="17">
                  <c:v>7.1</c:v>
                </c:pt>
                <c:pt idx="18">
                  <c:v>7.9</c:v>
                </c:pt>
                <c:pt idx="19">
                  <c:v>8.4</c:v>
                </c:pt>
                <c:pt idx="20">
                  <c:v>9</c:v>
                </c:pt>
                <c:pt idx="21">
                  <c:v>10.199999999999999</c:v>
                </c:pt>
                <c:pt idx="22">
                  <c:v>10.1</c:v>
                </c:pt>
                <c:pt idx="23">
                  <c:v>10.5</c:v>
                </c:pt>
                <c:pt idx="24">
                  <c:v>11.2</c:v>
                </c:pt>
                <c:pt idx="25">
                  <c:v>11</c:v>
                </c:pt>
                <c:pt idx="26">
                  <c:v>3.7</c:v>
                </c:pt>
                <c:pt idx="27">
                  <c:v>3.2</c:v>
                </c:pt>
                <c:pt idx="28">
                  <c:v>3</c:v>
                </c:pt>
                <c:pt idx="29">
                  <c:v>3.1</c:v>
                </c:pt>
                <c:pt idx="30">
                  <c:v>3.3</c:v>
                </c:pt>
                <c:pt idx="31">
                  <c:v>3</c:v>
                </c:pt>
                <c:pt idx="32">
                  <c:v>2.6</c:v>
                </c:pt>
                <c:pt idx="33">
                  <c:v>2.2999999999999998</c:v>
                </c:pt>
                <c:pt idx="34">
                  <c:v>2.5</c:v>
                </c:pt>
                <c:pt idx="35">
                  <c:v>2.6</c:v>
                </c:pt>
                <c:pt idx="36">
                  <c:v>2.9</c:v>
                </c:pt>
                <c:pt idx="37">
                  <c:v>8.6999999999999993</c:v>
                </c:pt>
                <c:pt idx="38">
                  <c:v>8.6999999999999993</c:v>
                </c:pt>
                <c:pt idx="39">
                  <c:v>9</c:v>
                </c:pt>
                <c:pt idx="40">
                  <c:v>8.6999999999999993</c:v>
                </c:pt>
                <c:pt idx="41">
                  <c:v>8.8000000000000007</c:v>
                </c:pt>
                <c:pt idx="42">
                  <c:v>9</c:v>
                </c:pt>
                <c:pt idx="43">
                  <c:v>8.8000000000000007</c:v>
                </c:pt>
                <c:pt idx="44">
                  <c:v>8.8000000000000007</c:v>
                </c:pt>
                <c:pt idx="45">
                  <c:v>8.8000000000000007</c:v>
                </c:pt>
                <c:pt idx="46">
                  <c:v>8.1999999999999993</c:v>
                </c:pt>
                <c:pt idx="47">
                  <c:v>6.8</c:v>
                </c:pt>
                <c:pt idx="48">
                  <c:v>5.2</c:v>
                </c:pt>
                <c:pt idx="49">
                  <c:v>4.7</c:v>
                </c:pt>
                <c:pt idx="50">
                  <c:v>4.3</c:v>
                </c:pt>
                <c:pt idx="51">
                  <c:v>3.9</c:v>
                </c:pt>
                <c:pt idx="52">
                  <c:v>3.6</c:v>
                </c:pt>
                <c:pt idx="53">
                  <c:v>3</c:v>
                </c:pt>
                <c:pt idx="54">
                  <c:v>2.5</c:v>
                </c:pt>
                <c:pt idx="55">
                  <c:v>2</c:v>
                </c:pt>
                <c:pt idx="56">
                  <c:v>1.6</c:v>
                </c:pt>
                <c:pt idx="57">
                  <c:v>1.5</c:v>
                </c:pt>
                <c:pt idx="58">
                  <c:v>1.5</c:v>
                </c:pt>
                <c:pt idx="59">
                  <c:v>3</c:v>
                </c:pt>
                <c:pt idx="60">
                  <c:v>3.1</c:v>
                </c:pt>
                <c:pt idx="61">
                  <c:v>2.9</c:v>
                </c:pt>
                <c:pt idx="62">
                  <c:v>3.1</c:v>
                </c:pt>
                <c:pt idx="63">
                  <c:v>3.1</c:v>
                </c:pt>
                <c:pt idx="64">
                  <c:v>3.2</c:v>
                </c:pt>
                <c:pt idx="65">
                  <c:v>3.4</c:v>
                </c:pt>
                <c:pt idx="66">
                  <c:v>3.1</c:v>
                </c:pt>
                <c:pt idx="67">
                  <c:v>3.1</c:v>
                </c:pt>
                <c:pt idx="68">
                  <c:v>3.1</c:v>
                </c:pt>
                <c:pt idx="69">
                  <c:v>3.2</c:v>
                </c:pt>
                <c:pt idx="70">
                  <c:v>3.2</c:v>
                </c:pt>
                <c:pt idx="71">
                  <c:v>2.9</c:v>
                </c:pt>
                <c:pt idx="72">
                  <c:v>3.3</c:v>
                </c:pt>
                <c:pt idx="73">
                  <c:v>3.2</c:v>
                </c:pt>
                <c:pt idx="74">
                  <c:v>4.5999999999999996</c:v>
                </c:pt>
                <c:pt idx="75">
                  <c:v>4.8</c:v>
                </c:pt>
                <c:pt idx="76">
                  <c:v>5</c:v>
                </c:pt>
                <c:pt idx="77">
                  <c:v>5.6</c:v>
                </c:pt>
                <c:pt idx="78">
                  <c:v>5.8</c:v>
                </c:pt>
                <c:pt idx="79">
                  <c:v>5.8</c:v>
                </c:pt>
                <c:pt idx="80">
                  <c:v>5.9</c:v>
                </c:pt>
                <c:pt idx="81">
                  <c:v>1.3</c:v>
                </c:pt>
                <c:pt idx="82">
                  <c:v>1.8</c:v>
                </c:pt>
                <c:pt idx="83">
                  <c:v>2.2999999999999998</c:v>
                </c:pt>
                <c:pt idx="84">
                  <c:v>3</c:v>
                </c:pt>
                <c:pt idx="85">
                  <c:v>2.5</c:v>
                </c:pt>
                <c:pt idx="86">
                  <c:v>3.4</c:v>
                </c:pt>
                <c:pt idx="87">
                  <c:v>4.3</c:v>
                </c:pt>
                <c:pt idx="88">
                  <c:v>5.3</c:v>
                </c:pt>
                <c:pt idx="89">
                  <c:v>6.2</c:v>
                </c:pt>
                <c:pt idx="90">
                  <c:v>6.8</c:v>
                </c:pt>
                <c:pt idx="91">
                  <c:v>7.6</c:v>
                </c:pt>
                <c:pt idx="92">
                  <c:v>9.1999999999999993</c:v>
                </c:pt>
                <c:pt idx="93">
                  <c:v>10.1</c:v>
                </c:pt>
                <c:pt idx="94">
                  <c:v>12.3</c:v>
                </c:pt>
                <c:pt idx="95">
                  <c:v>11.5</c:v>
                </c:pt>
                <c:pt idx="96">
                  <c:v>11.5</c:v>
                </c:pt>
                <c:pt idx="97">
                  <c:v>11.3</c:v>
                </c:pt>
                <c:pt idx="98">
                  <c:v>11.3</c:v>
                </c:pt>
                <c:pt idx="99">
                  <c:v>12</c:v>
                </c:pt>
                <c:pt idx="100">
                  <c:v>12.8</c:v>
                </c:pt>
                <c:pt idx="101">
                  <c:v>14.2</c:v>
                </c:pt>
                <c:pt idx="102">
                  <c:v>16.3</c:v>
                </c:pt>
                <c:pt idx="103">
                  <c:v>16.100000000000001</c:v>
                </c:pt>
                <c:pt idx="104">
                  <c:v>16.100000000000001</c:v>
                </c:pt>
                <c:pt idx="105">
                  <c:v>14.6</c:v>
                </c:pt>
                <c:pt idx="106">
                  <c:v>15</c:v>
                </c:pt>
                <c:pt idx="107">
                  <c:v>14.4</c:v>
                </c:pt>
                <c:pt idx="108">
                  <c:v>16.2</c:v>
                </c:pt>
                <c:pt idx="109">
                  <c:v>15.5</c:v>
                </c:pt>
                <c:pt idx="110">
                  <c:v>16</c:v>
                </c:pt>
                <c:pt idx="111">
                  <c:v>17.2</c:v>
                </c:pt>
                <c:pt idx="112">
                  <c:v>17</c:v>
                </c:pt>
                <c:pt idx="113">
                  <c:v>15.3</c:v>
                </c:pt>
                <c:pt idx="114">
                  <c:v>13.2</c:v>
                </c:pt>
                <c:pt idx="115">
                  <c:v>13.3</c:v>
                </c:pt>
                <c:pt idx="116">
                  <c:v>13.3</c:v>
                </c:pt>
                <c:pt idx="117">
                  <c:v>14</c:v>
                </c:pt>
                <c:pt idx="118">
                  <c:v>15.6</c:v>
                </c:pt>
                <c:pt idx="119">
                  <c:v>15.3</c:v>
                </c:pt>
                <c:pt idx="120">
                  <c:v>17.2</c:v>
                </c:pt>
                <c:pt idx="121">
                  <c:v>19.600000000000001</c:v>
                </c:pt>
                <c:pt idx="122">
                  <c:v>21.2</c:v>
                </c:pt>
                <c:pt idx="123">
                  <c:v>25</c:v>
                </c:pt>
                <c:pt idx="124">
                  <c:v>35.5</c:v>
                </c:pt>
                <c:pt idx="125">
                  <c:v>25.3</c:v>
                </c:pt>
                <c:pt idx="126">
                  <c:v>27.9</c:v>
                </c:pt>
                <c:pt idx="127">
                  <c:v>28.4</c:v>
                </c:pt>
                <c:pt idx="128">
                  <c:v>29.7</c:v>
                </c:pt>
                <c:pt idx="129">
                  <c:v>30.5</c:v>
                </c:pt>
                <c:pt idx="130">
                  <c:v>30.8</c:v>
                </c:pt>
                <c:pt idx="131">
                  <c:v>31.6</c:v>
                </c:pt>
                <c:pt idx="132">
                  <c:v>32.4</c:v>
                </c:pt>
                <c:pt idx="133">
                  <c:v>33.200000000000003</c:v>
                </c:pt>
                <c:pt idx="134">
                  <c:v>35.200000000000003</c:v>
                </c:pt>
                <c:pt idx="135">
                  <c:v>39</c:v>
                </c:pt>
                <c:pt idx="136">
                  <c:v>26.6</c:v>
                </c:pt>
                <c:pt idx="137">
                  <c:v>28.6</c:v>
                </c:pt>
                <c:pt idx="138">
                  <c:v>28.3</c:v>
                </c:pt>
                <c:pt idx="139">
                  <c:v>28.1</c:v>
                </c:pt>
                <c:pt idx="140">
                  <c:v>29.1</c:v>
                </c:pt>
                <c:pt idx="141">
                  <c:v>29.4</c:v>
                </c:pt>
                <c:pt idx="142">
                  <c:v>28.7</c:v>
                </c:pt>
                <c:pt idx="143">
                  <c:v>30.5</c:v>
                </c:pt>
                <c:pt idx="144">
                  <c:v>31.7</c:v>
                </c:pt>
                <c:pt idx="145">
                  <c:v>35.5</c:v>
                </c:pt>
                <c:pt idx="146">
                  <c:v>29.3</c:v>
                </c:pt>
                <c:pt idx="147">
                  <c:v>12.8</c:v>
                </c:pt>
                <c:pt idx="148">
                  <c:v>17.2</c:v>
                </c:pt>
                <c:pt idx="149">
                  <c:v>16.399999999999999</c:v>
                </c:pt>
                <c:pt idx="150">
                  <c:v>15.4</c:v>
                </c:pt>
                <c:pt idx="151">
                  <c:v>13.5</c:v>
                </c:pt>
                <c:pt idx="152">
                  <c:v>12.5</c:v>
                </c:pt>
                <c:pt idx="153">
                  <c:v>12.7</c:v>
                </c:pt>
                <c:pt idx="154">
                  <c:v>11.7</c:v>
                </c:pt>
                <c:pt idx="155">
                  <c:v>12.4</c:v>
                </c:pt>
                <c:pt idx="156">
                  <c:v>12.7</c:v>
                </c:pt>
                <c:pt idx="157">
                  <c:v>14.2</c:v>
                </c:pt>
                <c:pt idx="158">
                  <c:v>16</c:v>
                </c:pt>
                <c:pt idx="159">
                  <c:v>17.7</c:v>
                </c:pt>
                <c:pt idx="160">
                  <c:v>18.7</c:v>
                </c:pt>
                <c:pt idx="161">
                  <c:v>20.3</c:v>
                </c:pt>
                <c:pt idx="162">
                  <c:v>21.7</c:v>
                </c:pt>
                <c:pt idx="163">
                  <c:v>22.5</c:v>
                </c:pt>
                <c:pt idx="164">
                  <c:v>24.1</c:v>
                </c:pt>
                <c:pt idx="165">
                  <c:v>24.9</c:v>
                </c:pt>
                <c:pt idx="166">
                  <c:v>25.4</c:v>
                </c:pt>
                <c:pt idx="167">
                  <c:v>27.5</c:v>
                </c:pt>
                <c:pt idx="168">
                  <c:v>32.1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55-42E5-995C-6C00EE4CFA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5521728"/>
        <c:axId val="435522976"/>
      </c:lineChart>
      <c:dateAx>
        <c:axId val="435521728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low"/>
        <c:spPr>
          <a:noFill/>
          <a:ln w="15875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522976"/>
        <c:crosses val="autoZero"/>
        <c:auto val="1"/>
        <c:lblOffset val="100"/>
        <c:baseTimeUnit val="months"/>
        <c:majorUnit val="12"/>
        <c:majorTimeUnit val="months"/>
      </c:dateAx>
      <c:valAx>
        <c:axId val="435522976"/>
        <c:scaling>
          <c:orientation val="minMax"/>
          <c:max val="4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Per 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52172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AU" sz="2000" b="1" i="0" u="none" strike="noStrike" kern="1200" spc="0" baseline="0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pPr>
            <a:r>
              <a:rPr lang="en-AU" sz="2000" b="1" i="0" u="none" strike="noStrike" kern="1200" spc="0" baseline="0" dirty="0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Australia Iron Ore Production Outlook</a:t>
            </a:r>
          </a:p>
        </c:rich>
      </c:tx>
      <c:layout>
        <c:manualLayout>
          <c:xMode val="edge"/>
          <c:yMode val="edge"/>
          <c:x val="0.19796266233766233"/>
          <c:y val="2.19084786243545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AU" sz="2000" b="1" i="0" u="none" strike="noStrike" kern="1200" spc="0" baseline="0">
              <a:solidFill>
                <a:srgbClr val="11274B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11274B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E61-442D-AFEF-68A235D9766F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E61-442D-AFEF-68A235D9766F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E61-442D-AFEF-68A235D9766F}"/>
              </c:ext>
            </c:extLst>
          </c:dPt>
          <c:cat>
            <c:strRef>
              <c:f>'Steel-making'!$R$25:$AC$25</c:f>
              <c:strCache>
                <c:ptCount val="6"/>
                <c:pt idx="0">
                  <c:v>2019-20</c:v>
                </c:pt>
                <c:pt idx="1">
                  <c:v>2020-21</c:v>
                </c:pt>
                <c:pt idx="2">
                  <c:v>2021–22</c:v>
                </c:pt>
                <c:pt idx="3">
                  <c:v>2022–23 </c:v>
                </c:pt>
                <c:pt idx="4">
                  <c:v>2023–24 </c:v>
                </c:pt>
                <c:pt idx="5">
                  <c:v>2024–25 </c:v>
                </c:pt>
              </c:strCache>
              <c:extLst/>
            </c:strRef>
          </c:cat>
          <c:val>
            <c:numRef>
              <c:f>'Steel-making'!$R$26:$AC$26</c:f>
              <c:numCache>
                <c:formatCode>0</c:formatCode>
                <c:ptCount val="6"/>
                <c:pt idx="0">
                  <c:v>911.13845080014903</c:v>
                </c:pt>
                <c:pt idx="1">
                  <c:v>912.39868064482096</c:v>
                </c:pt>
                <c:pt idx="2">
                  <c:v>929.117307825848</c:v>
                </c:pt>
                <c:pt idx="3">
                  <c:v>954.19789490281596</c:v>
                </c:pt>
                <c:pt idx="4">
                  <c:v>983.97050044989305</c:v>
                </c:pt>
                <c:pt idx="5">
                  <c:v>1014.23361576967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774D-4B8F-9050-59056210B9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overlap val="-27"/>
        <c:axId val="1645159119"/>
        <c:axId val="1645155759"/>
      </c:barChart>
      <c:catAx>
        <c:axId val="1645159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5155759"/>
        <c:crosses val="autoZero"/>
        <c:auto val="1"/>
        <c:lblAlgn val="ctr"/>
        <c:lblOffset val="100"/>
        <c:noMultiLvlLbl val="0"/>
      </c:catAx>
      <c:valAx>
        <c:axId val="1645155759"/>
        <c:scaling>
          <c:orientation val="minMax"/>
          <c:min val="6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Million tonnes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5159119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AU" sz="2000" b="1" i="0" u="none" strike="noStrike" kern="1200" spc="0" baseline="0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pPr>
            <a:r>
              <a:rPr lang="en-AU" sz="2000" b="1" i="0" u="none" strike="noStrike" kern="1200" spc="0" baseline="0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China Iron Ore Imports</a:t>
            </a:r>
          </a:p>
        </c:rich>
      </c:tx>
      <c:layout>
        <c:manualLayout>
          <c:xMode val="edge"/>
          <c:yMode val="edge"/>
          <c:x val="0.30396212121212124"/>
          <c:y val="1.6806722689075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AU" sz="2000" b="1" i="0" u="none" strike="noStrike" kern="1200" spc="0" baseline="0">
              <a:solidFill>
                <a:srgbClr val="11274B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11274B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F00-4D2F-A8D9-73AC1BF74B04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F00-4D2F-A8D9-73AC1BF74B04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F00-4D2F-A8D9-73AC1BF74B04}"/>
              </c:ext>
            </c:extLst>
          </c:dPt>
          <c:cat>
            <c:numRef>
              <c:f>'Steel-making iron ore'!$S$8:$X$8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'Steel-making iron ore'!$S$9:$X$9</c:f>
              <c:numCache>
                <c:formatCode>0</c:formatCode>
                <c:ptCount val="6"/>
                <c:pt idx="0">
                  <c:v>1170</c:v>
                </c:pt>
                <c:pt idx="1">
                  <c:v>1126</c:v>
                </c:pt>
                <c:pt idx="2">
                  <c:v>1107.7502999999999</c:v>
                </c:pt>
                <c:pt idx="3">
                  <c:v>1109.4171908538101</c:v>
                </c:pt>
                <c:pt idx="4">
                  <c:v>1104.8901150307599</c:v>
                </c:pt>
                <c:pt idx="5">
                  <c:v>1080.12119587956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F00-4D2F-A8D9-73AC1BF74B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overlap val="-27"/>
        <c:axId val="668395648"/>
        <c:axId val="1349252352"/>
      </c:barChart>
      <c:catAx>
        <c:axId val="668395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9252352"/>
        <c:crosses val="autoZero"/>
        <c:auto val="1"/>
        <c:lblAlgn val="ctr"/>
        <c:lblOffset val="100"/>
        <c:noMultiLvlLbl val="0"/>
      </c:catAx>
      <c:valAx>
        <c:axId val="1349252352"/>
        <c:scaling>
          <c:orientation val="minMax"/>
          <c:max val="1200"/>
          <c:min val="1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Million tonnes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395648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 i="0" baseline="0">
                <a:solidFill>
                  <a:srgbClr val="11234F"/>
                </a:solidFill>
                <a:effectLst/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Business Insolvencies</a:t>
            </a:r>
            <a:endParaRPr lang="en-AU" sz="2000" b="1">
              <a:solidFill>
                <a:srgbClr val="11234F"/>
              </a:solidFill>
              <a:effectLst/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>
              <a:defRPr/>
            </a:pPr>
            <a:r>
              <a:rPr lang="en-AU" sz="1400" b="0" i="0" baseline="0">
                <a:solidFill>
                  <a:srgbClr val="1123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Monthly, 3 month moving average</a:t>
            </a:r>
            <a:endParaRPr lang="en-AU" sz="1400">
              <a:solidFill>
                <a:srgbClr val="11234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"/>
          <c:order val="2"/>
          <c:tx>
            <c:strRef>
              <c:f>'[Business Insolvencies Master.xlsx]1.13'!$W$6</c:f>
              <c:strCache>
                <c:ptCount val="1"/>
                <c:pt idx="0">
                  <c:v>WA (LHS)</c:v>
                </c:pt>
              </c:strCache>
            </c:strRef>
          </c:tx>
          <c:spPr>
            <a:ln w="28575" cap="rnd">
              <a:solidFill>
                <a:srgbClr val="11274B"/>
              </a:solidFill>
              <a:round/>
            </a:ln>
            <a:effectLst/>
          </c:spPr>
          <c:marker>
            <c:symbol val="none"/>
          </c:marker>
          <c:cat>
            <c:numRef>
              <c:f>'[Business Insolvencies Master.xlsx]1.13'!$T$7:$T$168</c:f>
              <c:numCache>
                <c:formatCode>mmm\-yy</c:formatCode>
                <c:ptCount val="16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</c:numCache>
            </c:numRef>
          </c:cat>
          <c:val>
            <c:numRef>
              <c:f>'[Business Insolvencies Master.xlsx]1.13'!$W$7:$W$168</c:f>
              <c:numCache>
                <c:formatCode>General</c:formatCode>
                <c:ptCount val="162"/>
                <c:pt idx="2" formatCode="0">
                  <c:v>48</c:v>
                </c:pt>
                <c:pt idx="3" formatCode="0">
                  <c:v>52</c:v>
                </c:pt>
                <c:pt idx="4" formatCode="0">
                  <c:v>52</c:v>
                </c:pt>
                <c:pt idx="5" formatCode="0">
                  <c:v>56</c:v>
                </c:pt>
                <c:pt idx="6" formatCode="0">
                  <c:v>55</c:v>
                </c:pt>
                <c:pt idx="7" formatCode="0">
                  <c:v>54</c:v>
                </c:pt>
                <c:pt idx="8" formatCode="0">
                  <c:v>48.666666666666664</c:v>
                </c:pt>
                <c:pt idx="9" formatCode="0">
                  <c:v>50.666666666666664</c:v>
                </c:pt>
                <c:pt idx="10" formatCode="0">
                  <c:v>53.333333333333336</c:v>
                </c:pt>
                <c:pt idx="11" formatCode="0">
                  <c:v>56.666666666666664</c:v>
                </c:pt>
                <c:pt idx="12" formatCode="0">
                  <c:v>57.666666666666664</c:v>
                </c:pt>
                <c:pt idx="13" formatCode="0">
                  <c:v>58</c:v>
                </c:pt>
                <c:pt idx="14" formatCode="0">
                  <c:v>63</c:v>
                </c:pt>
                <c:pt idx="15" formatCode="0">
                  <c:v>65.666666666666671</c:v>
                </c:pt>
                <c:pt idx="16" formatCode="0">
                  <c:v>63.666666666666664</c:v>
                </c:pt>
                <c:pt idx="17" formatCode="0">
                  <c:v>58.666666666666664</c:v>
                </c:pt>
                <c:pt idx="18" formatCode="0">
                  <c:v>65</c:v>
                </c:pt>
                <c:pt idx="19" formatCode="0">
                  <c:v>69.333333333333329</c:v>
                </c:pt>
                <c:pt idx="20" formatCode="0">
                  <c:v>72.666666666666671</c:v>
                </c:pt>
                <c:pt idx="21" formatCode="0">
                  <c:v>63.333333333333336</c:v>
                </c:pt>
                <c:pt idx="22" formatCode="0">
                  <c:v>62.333333333333336</c:v>
                </c:pt>
                <c:pt idx="23" formatCode="0">
                  <c:v>55.666666666666664</c:v>
                </c:pt>
                <c:pt idx="24" formatCode="0">
                  <c:v>49</c:v>
                </c:pt>
                <c:pt idx="25" formatCode="0">
                  <c:v>46</c:v>
                </c:pt>
                <c:pt idx="26" formatCode="0">
                  <c:v>54</c:v>
                </c:pt>
                <c:pt idx="27" formatCode="0">
                  <c:v>64.333333333333329</c:v>
                </c:pt>
                <c:pt idx="28" formatCode="0">
                  <c:v>61</c:v>
                </c:pt>
                <c:pt idx="29" formatCode="0">
                  <c:v>47</c:v>
                </c:pt>
                <c:pt idx="30" formatCode="0">
                  <c:v>47</c:v>
                </c:pt>
                <c:pt idx="31" formatCode="0">
                  <c:v>49.333333333333336</c:v>
                </c:pt>
                <c:pt idx="32" formatCode="0">
                  <c:v>57</c:v>
                </c:pt>
                <c:pt idx="33" formatCode="0">
                  <c:v>58.666666666666664</c:v>
                </c:pt>
                <c:pt idx="34" formatCode="0">
                  <c:v>66.333333333333329</c:v>
                </c:pt>
                <c:pt idx="35" formatCode="0">
                  <c:v>64</c:v>
                </c:pt>
                <c:pt idx="36" formatCode="0">
                  <c:v>61.666666666666664</c:v>
                </c:pt>
                <c:pt idx="37" formatCode="0">
                  <c:v>56.333333333333336</c:v>
                </c:pt>
                <c:pt idx="38" formatCode="0">
                  <c:v>59</c:v>
                </c:pt>
                <c:pt idx="39" formatCode="0">
                  <c:v>56</c:v>
                </c:pt>
                <c:pt idx="40" formatCode="0">
                  <c:v>53.333333333333336</c:v>
                </c:pt>
                <c:pt idx="41" formatCode="0">
                  <c:v>57.333333333333336</c:v>
                </c:pt>
                <c:pt idx="42" formatCode="0">
                  <c:v>60.666666666666664</c:v>
                </c:pt>
                <c:pt idx="43" formatCode="0">
                  <c:v>64.333333333333329</c:v>
                </c:pt>
                <c:pt idx="44" formatCode="0">
                  <c:v>59</c:v>
                </c:pt>
                <c:pt idx="45" formatCode="0">
                  <c:v>60.666666666666664</c:v>
                </c:pt>
                <c:pt idx="46" formatCode="0">
                  <c:v>59.333333333333336</c:v>
                </c:pt>
                <c:pt idx="47" formatCode="0">
                  <c:v>59.333333333333336</c:v>
                </c:pt>
                <c:pt idx="48" formatCode="0">
                  <c:v>50.666666666666664</c:v>
                </c:pt>
                <c:pt idx="49" formatCode="0">
                  <c:v>52.666666666666664</c:v>
                </c:pt>
                <c:pt idx="50" formatCode="0">
                  <c:v>53.333333333333336</c:v>
                </c:pt>
                <c:pt idx="51" formatCode="0">
                  <c:v>53</c:v>
                </c:pt>
                <c:pt idx="52" formatCode="0">
                  <c:v>45</c:v>
                </c:pt>
                <c:pt idx="53" formatCode="0">
                  <c:v>53.666666666666664</c:v>
                </c:pt>
                <c:pt idx="54" formatCode="0">
                  <c:v>68</c:v>
                </c:pt>
                <c:pt idx="55" formatCode="0">
                  <c:v>77.333333333333329</c:v>
                </c:pt>
                <c:pt idx="56" formatCode="0">
                  <c:v>79.333333333333329</c:v>
                </c:pt>
                <c:pt idx="57" formatCode="0">
                  <c:v>76</c:v>
                </c:pt>
                <c:pt idx="58" formatCode="0">
                  <c:v>66.666666666666671</c:v>
                </c:pt>
                <c:pt idx="59" formatCode="0">
                  <c:v>56.666666666666664</c:v>
                </c:pt>
                <c:pt idx="60" formatCode="0">
                  <c:v>50.333333333333336</c:v>
                </c:pt>
                <c:pt idx="61" formatCode="0">
                  <c:v>54</c:v>
                </c:pt>
                <c:pt idx="62" formatCode="0">
                  <c:v>57.666666666666664</c:v>
                </c:pt>
                <c:pt idx="63" formatCode="0">
                  <c:v>63.333333333333336</c:v>
                </c:pt>
                <c:pt idx="64" formatCode="0">
                  <c:v>66</c:v>
                </c:pt>
                <c:pt idx="65" formatCode="0">
                  <c:v>73.666666666666671</c:v>
                </c:pt>
                <c:pt idx="66" formatCode="0">
                  <c:v>83.666666666666671</c:v>
                </c:pt>
                <c:pt idx="67" formatCode="0">
                  <c:v>95.666666666666671</c:v>
                </c:pt>
                <c:pt idx="68" formatCode="0">
                  <c:v>100</c:v>
                </c:pt>
                <c:pt idx="69" formatCode="0">
                  <c:v>98.333333333333329</c:v>
                </c:pt>
                <c:pt idx="70" formatCode="0">
                  <c:v>96.666666666666671</c:v>
                </c:pt>
                <c:pt idx="71" formatCode="0">
                  <c:v>81.333333333333329</c:v>
                </c:pt>
                <c:pt idx="72" formatCode="0">
                  <c:v>72.333333333333329</c:v>
                </c:pt>
                <c:pt idx="73" formatCode="0">
                  <c:v>69.666666666666671</c:v>
                </c:pt>
                <c:pt idx="74" formatCode="0">
                  <c:v>80.333333333333329</c:v>
                </c:pt>
                <c:pt idx="75" formatCode="0">
                  <c:v>83.666666666666671</c:v>
                </c:pt>
                <c:pt idx="76" formatCode="0">
                  <c:v>78.666666666666671</c:v>
                </c:pt>
                <c:pt idx="77" formatCode="0">
                  <c:v>76</c:v>
                </c:pt>
                <c:pt idx="78" formatCode="0">
                  <c:v>80.333333333333329</c:v>
                </c:pt>
                <c:pt idx="79" formatCode="0">
                  <c:v>82</c:v>
                </c:pt>
                <c:pt idx="80" formatCode="0">
                  <c:v>87</c:v>
                </c:pt>
                <c:pt idx="81" formatCode="0">
                  <c:v>85</c:v>
                </c:pt>
                <c:pt idx="82" formatCode="0">
                  <c:v>83</c:v>
                </c:pt>
                <c:pt idx="83" formatCode="0">
                  <c:v>67</c:v>
                </c:pt>
                <c:pt idx="84" formatCode="0">
                  <c:v>58.666666666666664</c:v>
                </c:pt>
                <c:pt idx="85" formatCode="0">
                  <c:v>53.333333333333336</c:v>
                </c:pt>
                <c:pt idx="86" formatCode="0">
                  <c:v>63</c:v>
                </c:pt>
                <c:pt idx="87" formatCode="0">
                  <c:v>66</c:v>
                </c:pt>
                <c:pt idx="88" formatCode="0">
                  <c:v>95</c:v>
                </c:pt>
                <c:pt idx="89" formatCode="0">
                  <c:v>103</c:v>
                </c:pt>
                <c:pt idx="90" formatCode="0">
                  <c:v>112.33333333333333</c:v>
                </c:pt>
                <c:pt idx="91" formatCode="0">
                  <c:v>94</c:v>
                </c:pt>
                <c:pt idx="92" formatCode="0">
                  <c:v>79.333333333333329</c:v>
                </c:pt>
                <c:pt idx="93" formatCode="0">
                  <c:v>74</c:v>
                </c:pt>
                <c:pt idx="94" formatCode="0">
                  <c:v>73</c:v>
                </c:pt>
                <c:pt idx="95" formatCode="0">
                  <c:v>77</c:v>
                </c:pt>
                <c:pt idx="96" formatCode="0">
                  <c:v>73.666666666666671</c:v>
                </c:pt>
                <c:pt idx="97" formatCode="0">
                  <c:v>69.666666666666671</c:v>
                </c:pt>
                <c:pt idx="98" formatCode="0">
                  <c:v>79</c:v>
                </c:pt>
                <c:pt idx="99" formatCode="0">
                  <c:v>75.666666666666671</c:v>
                </c:pt>
                <c:pt idx="100" formatCode="0">
                  <c:v>76</c:v>
                </c:pt>
                <c:pt idx="101" formatCode="0">
                  <c:v>74.666666666666671</c:v>
                </c:pt>
                <c:pt idx="102" formatCode="0">
                  <c:v>86</c:v>
                </c:pt>
                <c:pt idx="103" formatCode="0">
                  <c:v>88.666666666666671</c:v>
                </c:pt>
                <c:pt idx="104" formatCode="0">
                  <c:v>78.666666666666671</c:v>
                </c:pt>
                <c:pt idx="105" formatCode="0">
                  <c:v>75</c:v>
                </c:pt>
                <c:pt idx="106" formatCode="0">
                  <c:v>77.333333333333329</c:v>
                </c:pt>
                <c:pt idx="107" formatCode="0">
                  <c:v>79</c:v>
                </c:pt>
                <c:pt idx="108" formatCode="0">
                  <c:v>67.333333333333329</c:v>
                </c:pt>
                <c:pt idx="109" formatCode="0">
                  <c:v>54</c:v>
                </c:pt>
                <c:pt idx="110" formatCode="0">
                  <c:v>53.333333333333336</c:v>
                </c:pt>
                <c:pt idx="111" formatCode="0">
                  <c:v>57.666666666666664</c:v>
                </c:pt>
                <c:pt idx="112" formatCode="0">
                  <c:v>67.666666666666671</c:v>
                </c:pt>
                <c:pt idx="113" formatCode="0">
                  <c:v>74.666666666666671</c:v>
                </c:pt>
                <c:pt idx="114" formatCode="0">
                  <c:v>79</c:v>
                </c:pt>
                <c:pt idx="115" formatCode="0">
                  <c:v>73.333333333333329</c:v>
                </c:pt>
                <c:pt idx="116" formatCode="0">
                  <c:v>67</c:v>
                </c:pt>
                <c:pt idx="117" formatCode="0">
                  <c:v>64</c:v>
                </c:pt>
                <c:pt idx="118" formatCode="0">
                  <c:v>65.666666666666671</c:v>
                </c:pt>
                <c:pt idx="119" formatCode="0">
                  <c:v>59</c:v>
                </c:pt>
                <c:pt idx="120" formatCode="0">
                  <c:v>48.666666666666664</c:v>
                </c:pt>
                <c:pt idx="121" formatCode="0">
                  <c:v>47</c:v>
                </c:pt>
                <c:pt idx="122" formatCode="0">
                  <c:v>53.333333333333336</c:v>
                </c:pt>
                <c:pt idx="123" formatCode="0">
                  <c:v>52</c:v>
                </c:pt>
                <c:pt idx="124" formatCode="0">
                  <c:v>45.666666666666664</c:v>
                </c:pt>
                <c:pt idx="125" formatCode="0">
                  <c:v>31.333333333333332</c:v>
                </c:pt>
                <c:pt idx="126" formatCode="0">
                  <c:v>32.666666666666664</c:v>
                </c:pt>
                <c:pt idx="127" formatCode="0">
                  <c:v>26</c:v>
                </c:pt>
                <c:pt idx="128" formatCode="0">
                  <c:v>26.333333333333332</c:v>
                </c:pt>
                <c:pt idx="129" formatCode="0">
                  <c:v>25</c:v>
                </c:pt>
                <c:pt idx="130" formatCode="0">
                  <c:v>22.666666666666668</c:v>
                </c:pt>
                <c:pt idx="131" formatCode="0">
                  <c:v>23.666666666666668</c:v>
                </c:pt>
                <c:pt idx="132" formatCode="0">
                  <c:v>20.666666666666668</c:v>
                </c:pt>
                <c:pt idx="133" formatCode="0">
                  <c:v>20.666666666666668</c:v>
                </c:pt>
                <c:pt idx="134" formatCode="0">
                  <c:v>23.333333333333332</c:v>
                </c:pt>
                <c:pt idx="135" formatCode="0">
                  <c:v>26.333333333333332</c:v>
                </c:pt>
                <c:pt idx="136" formatCode="0">
                  <c:v>38.333333333333336</c:v>
                </c:pt>
                <c:pt idx="137" formatCode="0">
                  <c:v>39.333333333333336</c:v>
                </c:pt>
                <c:pt idx="138" formatCode="0">
                  <c:v>36.666666666666664</c:v>
                </c:pt>
                <c:pt idx="139" formatCode="0">
                  <c:v>31</c:v>
                </c:pt>
                <c:pt idx="140" formatCode="0">
                  <c:v>32</c:v>
                </c:pt>
                <c:pt idx="141" formatCode="0">
                  <c:v>37.666666666666664</c:v>
                </c:pt>
                <c:pt idx="142" formatCode="0">
                  <c:v>37</c:v>
                </c:pt>
                <c:pt idx="143" formatCode="0">
                  <c:v>29.666666666666668</c:v>
                </c:pt>
                <c:pt idx="144" formatCode="0">
                  <c:v>24</c:v>
                </c:pt>
                <c:pt idx="145" formatCode="0">
                  <c:v>21.333333333333332</c:v>
                </c:pt>
                <c:pt idx="146" formatCode="0">
                  <c:v>26.333333333333332</c:v>
                </c:pt>
                <c:pt idx="147" formatCode="0">
                  <c:v>29</c:v>
                </c:pt>
                <c:pt idx="148" formatCode="0">
                  <c:v>32.666666666666664</c:v>
                </c:pt>
                <c:pt idx="149" formatCode="0">
                  <c:v>36</c:v>
                </c:pt>
                <c:pt idx="150" formatCode="0">
                  <c:v>40</c:v>
                </c:pt>
                <c:pt idx="151" formatCode="0">
                  <c:v>48.666666666666664</c:v>
                </c:pt>
                <c:pt idx="152" formatCode="0">
                  <c:v>56</c:v>
                </c:pt>
                <c:pt idx="153" formatCode="0">
                  <c:v>54</c:v>
                </c:pt>
                <c:pt idx="154" formatCode="0">
                  <c:v>48.333333333333336</c:v>
                </c:pt>
                <c:pt idx="155" formatCode="0">
                  <c:v>45</c:v>
                </c:pt>
                <c:pt idx="156" formatCode="0">
                  <c:v>44</c:v>
                </c:pt>
                <c:pt idx="157" formatCode="0">
                  <c:v>42.333333333333336</c:v>
                </c:pt>
                <c:pt idx="158" formatCode="0">
                  <c:v>38</c:v>
                </c:pt>
                <c:pt idx="159" formatCode="0">
                  <c:v>36.666666666666664</c:v>
                </c:pt>
                <c:pt idx="160" formatCode="0">
                  <c:v>44</c:v>
                </c:pt>
                <c:pt idx="161" formatCode="0">
                  <c:v>35.333333333333336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540E-4465-8D6C-097129D4B5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6672720"/>
        <c:axId val="24667313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'[Business Insolvencies Master.xlsx]1.13'!$U$6</c15:sqref>
                        </c15:formulaRef>
                      </c:ext>
                    </c:extLst>
                    <c:strCache>
                      <c:ptCount val="1"/>
                      <c:pt idx="0">
                        <c:v>WA</c:v>
                      </c:pt>
                    </c:strCache>
                  </c:strRef>
                </c:tx>
                <c:spPr>
                  <a:ln w="28575" cap="rnd">
                    <a:solidFill>
                      <a:srgbClr val="11234F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'[Business Insolvencies Master.xlsx]1.13'!$T$7:$T$168</c15:sqref>
                        </c15:formulaRef>
                      </c:ext>
                    </c:extLst>
                    <c:numCache>
                      <c:formatCode>mmm\-yy</c:formatCode>
                      <c:ptCount val="162"/>
                      <c:pt idx="0">
                        <c:v>40179</c:v>
                      </c:pt>
                      <c:pt idx="1">
                        <c:v>40210</c:v>
                      </c:pt>
                      <c:pt idx="2">
                        <c:v>40238</c:v>
                      </c:pt>
                      <c:pt idx="3">
                        <c:v>40269</c:v>
                      </c:pt>
                      <c:pt idx="4">
                        <c:v>40299</c:v>
                      </c:pt>
                      <c:pt idx="5">
                        <c:v>40330</c:v>
                      </c:pt>
                      <c:pt idx="6">
                        <c:v>40360</c:v>
                      </c:pt>
                      <c:pt idx="7">
                        <c:v>40391</c:v>
                      </c:pt>
                      <c:pt idx="8">
                        <c:v>40422</c:v>
                      </c:pt>
                      <c:pt idx="9">
                        <c:v>40452</c:v>
                      </c:pt>
                      <c:pt idx="10">
                        <c:v>40483</c:v>
                      </c:pt>
                      <c:pt idx="11">
                        <c:v>40513</c:v>
                      </c:pt>
                      <c:pt idx="12">
                        <c:v>40544</c:v>
                      </c:pt>
                      <c:pt idx="13">
                        <c:v>40575</c:v>
                      </c:pt>
                      <c:pt idx="14">
                        <c:v>40603</c:v>
                      </c:pt>
                      <c:pt idx="15">
                        <c:v>40634</c:v>
                      </c:pt>
                      <c:pt idx="16">
                        <c:v>40664</c:v>
                      </c:pt>
                      <c:pt idx="17">
                        <c:v>40695</c:v>
                      </c:pt>
                      <c:pt idx="18">
                        <c:v>40725</c:v>
                      </c:pt>
                      <c:pt idx="19">
                        <c:v>40756</c:v>
                      </c:pt>
                      <c:pt idx="20">
                        <c:v>40787</c:v>
                      </c:pt>
                      <c:pt idx="21">
                        <c:v>40817</c:v>
                      </c:pt>
                      <c:pt idx="22">
                        <c:v>40848</c:v>
                      </c:pt>
                      <c:pt idx="23">
                        <c:v>40878</c:v>
                      </c:pt>
                      <c:pt idx="24">
                        <c:v>40909</c:v>
                      </c:pt>
                      <c:pt idx="25">
                        <c:v>40940</c:v>
                      </c:pt>
                      <c:pt idx="26">
                        <c:v>40969</c:v>
                      </c:pt>
                      <c:pt idx="27">
                        <c:v>41000</c:v>
                      </c:pt>
                      <c:pt idx="28">
                        <c:v>41030</c:v>
                      </c:pt>
                      <c:pt idx="29">
                        <c:v>41061</c:v>
                      </c:pt>
                      <c:pt idx="30">
                        <c:v>41091</c:v>
                      </c:pt>
                      <c:pt idx="31">
                        <c:v>41122</c:v>
                      </c:pt>
                      <c:pt idx="32">
                        <c:v>41153</c:v>
                      </c:pt>
                      <c:pt idx="33">
                        <c:v>41183</c:v>
                      </c:pt>
                      <c:pt idx="34">
                        <c:v>41214</c:v>
                      </c:pt>
                      <c:pt idx="35">
                        <c:v>41244</c:v>
                      </c:pt>
                      <c:pt idx="36">
                        <c:v>41275</c:v>
                      </c:pt>
                      <c:pt idx="37">
                        <c:v>41306</c:v>
                      </c:pt>
                      <c:pt idx="38">
                        <c:v>41334</c:v>
                      </c:pt>
                      <c:pt idx="39">
                        <c:v>41365</c:v>
                      </c:pt>
                      <c:pt idx="40">
                        <c:v>41395</c:v>
                      </c:pt>
                      <c:pt idx="41">
                        <c:v>41426</c:v>
                      </c:pt>
                      <c:pt idx="42">
                        <c:v>41456</c:v>
                      </c:pt>
                      <c:pt idx="43">
                        <c:v>41487</c:v>
                      </c:pt>
                      <c:pt idx="44">
                        <c:v>41518</c:v>
                      </c:pt>
                      <c:pt idx="45">
                        <c:v>41548</c:v>
                      </c:pt>
                      <c:pt idx="46">
                        <c:v>41579</c:v>
                      </c:pt>
                      <c:pt idx="47">
                        <c:v>41609</c:v>
                      </c:pt>
                      <c:pt idx="48">
                        <c:v>41640</c:v>
                      </c:pt>
                      <c:pt idx="49">
                        <c:v>41671</c:v>
                      </c:pt>
                      <c:pt idx="50">
                        <c:v>41699</c:v>
                      </c:pt>
                      <c:pt idx="51">
                        <c:v>41730</c:v>
                      </c:pt>
                      <c:pt idx="52">
                        <c:v>41760</c:v>
                      </c:pt>
                      <c:pt idx="53">
                        <c:v>41791</c:v>
                      </c:pt>
                      <c:pt idx="54">
                        <c:v>41821</c:v>
                      </c:pt>
                      <c:pt idx="55">
                        <c:v>41852</c:v>
                      </c:pt>
                      <c:pt idx="56">
                        <c:v>41883</c:v>
                      </c:pt>
                      <c:pt idx="57">
                        <c:v>41913</c:v>
                      </c:pt>
                      <c:pt idx="58">
                        <c:v>41944</c:v>
                      </c:pt>
                      <c:pt idx="59">
                        <c:v>41974</c:v>
                      </c:pt>
                      <c:pt idx="60">
                        <c:v>42005</c:v>
                      </c:pt>
                      <c:pt idx="61">
                        <c:v>42036</c:v>
                      </c:pt>
                      <c:pt idx="62">
                        <c:v>42064</c:v>
                      </c:pt>
                      <c:pt idx="63">
                        <c:v>42095</c:v>
                      </c:pt>
                      <c:pt idx="64">
                        <c:v>42125</c:v>
                      </c:pt>
                      <c:pt idx="65">
                        <c:v>42156</c:v>
                      </c:pt>
                      <c:pt idx="66">
                        <c:v>42186</c:v>
                      </c:pt>
                      <c:pt idx="67">
                        <c:v>42217</c:v>
                      </c:pt>
                      <c:pt idx="68">
                        <c:v>42248</c:v>
                      </c:pt>
                      <c:pt idx="69">
                        <c:v>42278</c:v>
                      </c:pt>
                      <c:pt idx="70">
                        <c:v>42309</c:v>
                      </c:pt>
                      <c:pt idx="71">
                        <c:v>42339</c:v>
                      </c:pt>
                      <c:pt idx="72">
                        <c:v>42370</c:v>
                      </c:pt>
                      <c:pt idx="73">
                        <c:v>42401</c:v>
                      </c:pt>
                      <c:pt idx="74">
                        <c:v>42430</c:v>
                      </c:pt>
                      <c:pt idx="75">
                        <c:v>42461</c:v>
                      </c:pt>
                      <c:pt idx="76">
                        <c:v>42491</c:v>
                      </c:pt>
                      <c:pt idx="77">
                        <c:v>42522</c:v>
                      </c:pt>
                      <c:pt idx="78">
                        <c:v>42552</c:v>
                      </c:pt>
                      <c:pt idx="79">
                        <c:v>42583</c:v>
                      </c:pt>
                      <c:pt idx="80">
                        <c:v>42614</c:v>
                      </c:pt>
                      <c:pt idx="81">
                        <c:v>42644</c:v>
                      </c:pt>
                      <c:pt idx="82">
                        <c:v>42675</c:v>
                      </c:pt>
                      <c:pt idx="83">
                        <c:v>42705</c:v>
                      </c:pt>
                      <c:pt idx="84">
                        <c:v>42736</c:v>
                      </c:pt>
                      <c:pt idx="85">
                        <c:v>42767</c:v>
                      </c:pt>
                      <c:pt idx="86">
                        <c:v>42795</c:v>
                      </c:pt>
                      <c:pt idx="87">
                        <c:v>42826</c:v>
                      </c:pt>
                      <c:pt idx="88">
                        <c:v>42856</c:v>
                      </c:pt>
                      <c:pt idx="89">
                        <c:v>42887</c:v>
                      </c:pt>
                      <c:pt idx="90">
                        <c:v>42917</c:v>
                      </c:pt>
                      <c:pt idx="91">
                        <c:v>42948</c:v>
                      </c:pt>
                      <c:pt idx="92">
                        <c:v>42979</c:v>
                      </c:pt>
                      <c:pt idx="93">
                        <c:v>43009</c:v>
                      </c:pt>
                      <c:pt idx="94">
                        <c:v>43040</c:v>
                      </c:pt>
                      <c:pt idx="95">
                        <c:v>43070</c:v>
                      </c:pt>
                      <c:pt idx="96">
                        <c:v>43101</c:v>
                      </c:pt>
                      <c:pt idx="97">
                        <c:v>43132</c:v>
                      </c:pt>
                      <c:pt idx="98">
                        <c:v>43160</c:v>
                      </c:pt>
                      <c:pt idx="99">
                        <c:v>43191</c:v>
                      </c:pt>
                      <c:pt idx="100">
                        <c:v>43221</c:v>
                      </c:pt>
                      <c:pt idx="101">
                        <c:v>43252</c:v>
                      </c:pt>
                      <c:pt idx="102">
                        <c:v>43282</c:v>
                      </c:pt>
                      <c:pt idx="103">
                        <c:v>43313</c:v>
                      </c:pt>
                      <c:pt idx="104">
                        <c:v>43344</c:v>
                      </c:pt>
                      <c:pt idx="105">
                        <c:v>43374</c:v>
                      </c:pt>
                      <c:pt idx="106">
                        <c:v>43405</c:v>
                      </c:pt>
                      <c:pt idx="107">
                        <c:v>43435</c:v>
                      </c:pt>
                      <c:pt idx="108">
                        <c:v>43466</c:v>
                      </c:pt>
                      <c:pt idx="109">
                        <c:v>43497</c:v>
                      </c:pt>
                      <c:pt idx="110">
                        <c:v>43525</c:v>
                      </c:pt>
                      <c:pt idx="111">
                        <c:v>43556</c:v>
                      </c:pt>
                      <c:pt idx="112">
                        <c:v>43586</c:v>
                      </c:pt>
                      <c:pt idx="113">
                        <c:v>43617</c:v>
                      </c:pt>
                      <c:pt idx="114">
                        <c:v>43647</c:v>
                      </c:pt>
                      <c:pt idx="115">
                        <c:v>43678</c:v>
                      </c:pt>
                      <c:pt idx="116">
                        <c:v>43709</c:v>
                      </c:pt>
                      <c:pt idx="117">
                        <c:v>43739</c:v>
                      </c:pt>
                      <c:pt idx="118">
                        <c:v>43770</c:v>
                      </c:pt>
                      <c:pt idx="119">
                        <c:v>43800</c:v>
                      </c:pt>
                      <c:pt idx="120">
                        <c:v>43831</c:v>
                      </c:pt>
                      <c:pt idx="121">
                        <c:v>43862</c:v>
                      </c:pt>
                      <c:pt idx="122">
                        <c:v>43891</c:v>
                      </c:pt>
                      <c:pt idx="123">
                        <c:v>43922</c:v>
                      </c:pt>
                      <c:pt idx="124">
                        <c:v>43952</c:v>
                      </c:pt>
                      <c:pt idx="125">
                        <c:v>43983</c:v>
                      </c:pt>
                      <c:pt idx="126">
                        <c:v>44013</c:v>
                      </c:pt>
                      <c:pt idx="127">
                        <c:v>44044</c:v>
                      </c:pt>
                      <c:pt idx="128">
                        <c:v>44075</c:v>
                      </c:pt>
                      <c:pt idx="129">
                        <c:v>44105</c:v>
                      </c:pt>
                      <c:pt idx="130">
                        <c:v>44136</c:v>
                      </c:pt>
                      <c:pt idx="131">
                        <c:v>44166</c:v>
                      </c:pt>
                      <c:pt idx="132">
                        <c:v>44197</c:v>
                      </c:pt>
                      <c:pt idx="133">
                        <c:v>44228</c:v>
                      </c:pt>
                      <c:pt idx="134">
                        <c:v>44256</c:v>
                      </c:pt>
                      <c:pt idx="135">
                        <c:v>44287</c:v>
                      </c:pt>
                      <c:pt idx="136">
                        <c:v>44317</c:v>
                      </c:pt>
                      <c:pt idx="137">
                        <c:v>44348</c:v>
                      </c:pt>
                      <c:pt idx="138">
                        <c:v>44378</c:v>
                      </c:pt>
                      <c:pt idx="139">
                        <c:v>44409</c:v>
                      </c:pt>
                      <c:pt idx="140">
                        <c:v>44440</c:v>
                      </c:pt>
                      <c:pt idx="141">
                        <c:v>44470</c:v>
                      </c:pt>
                      <c:pt idx="142">
                        <c:v>44501</c:v>
                      </c:pt>
                      <c:pt idx="143">
                        <c:v>44531</c:v>
                      </c:pt>
                      <c:pt idx="144">
                        <c:v>44562</c:v>
                      </c:pt>
                      <c:pt idx="145">
                        <c:v>44593</c:v>
                      </c:pt>
                      <c:pt idx="146">
                        <c:v>44621</c:v>
                      </c:pt>
                      <c:pt idx="147">
                        <c:v>44652</c:v>
                      </c:pt>
                      <c:pt idx="148">
                        <c:v>44682</c:v>
                      </c:pt>
                      <c:pt idx="149">
                        <c:v>44713</c:v>
                      </c:pt>
                      <c:pt idx="150">
                        <c:v>44743</c:v>
                      </c:pt>
                      <c:pt idx="151">
                        <c:v>44774</c:v>
                      </c:pt>
                      <c:pt idx="152">
                        <c:v>44805</c:v>
                      </c:pt>
                      <c:pt idx="153">
                        <c:v>44835</c:v>
                      </c:pt>
                      <c:pt idx="154">
                        <c:v>44866</c:v>
                      </c:pt>
                      <c:pt idx="155">
                        <c:v>44896</c:v>
                      </c:pt>
                      <c:pt idx="156">
                        <c:v>44927</c:v>
                      </c:pt>
                      <c:pt idx="157">
                        <c:v>44958</c:v>
                      </c:pt>
                      <c:pt idx="158">
                        <c:v>44986</c:v>
                      </c:pt>
                      <c:pt idx="159">
                        <c:v>45017</c:v>
                      </c:pt>
                      <c:pt idx="160">
                        <c:v>45047</c:v>
                      </c:pt>
                      <c:pt idx="161">
                        <c:v>45078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'[Business Insolvencies Master.xlsx]1.13'!$U$7:$U$168</c15:sqref>
                        </c15:formulaRef>
                      </c:ext>
                    </c:extLst>
                    <c:numCache>
                      <c:formatCode>General</c:formatCode>
                      <c:ptCount val="162"/>
                      <c:pt idx="0">
                        <c:v>32</c:v>
                      </c:pt>
                      <c:pt idx="1">
                        <c:v>61</c:v>
                      </c:pt>
                      <c:pt idx="2">
                        <c:v>51</c:v>
                      </c:pt>
                      <c:pt idx="3">
                        <c:v>44</c:v>
                      </c:pt>
                      <c:pt idx="4">
                        <c:v>61</c:v>
                      </c:pt>
                      <c:pt idx="5">
                        <c:v>63</c:v>
                      </c:pt>
                      <c:pt idx="6">
                        <c:v>41</c:v>
                      </c:pt>
                      <c:pt idx="7">
                        <c:v>58</c:v>
                      </c:pt>
                      <c:pt idx="8">
                        <c:v>47</c:v>
                      </c:pt>
                      <c:pt idx="9">
                        <c:v>47</c:v>
                      </c:pt>
                      <c:pt idx="10">
                        <c:v>66</c:v>
                      </c:pt>
                      <c:pt idx="11">
                        <c:v>57</c:v>
                      </c:pt>
                      <c:pt idx="12">
                        <c:v>50</c:v>
                      </c:pt>
                      <c:pt idx="13">
                        <c:v>67</c:v>
                      </c:pt>
                      <c:pt idx="14">
                        <c:v>72</c:v>
                      </c:pt>
                      <c:pt idx="15">
                        <c:v>58</c:v>
                      </c:pt>
                      <c:pt idx="16">
                        <c:v>61</c:v>
                      </c:pt>
                      <c:pt idx="17">
                        <c:v>57</c:v>
                      </c:pt>
                      <c:pt idx="18">
                        <c:v>77</c:v>
                      </c:pt>
                      <c:pt idx="19">
                        <c:v>74</c:v>
                      </c:pt>
                      <c:pt idx="20">
                        <c:v>67</c:v>
                      </c:pt>
                      <c:pt idx="21">
                        <c:v>49</c:v>
                      </c:pt>
                      <c:pt idx="22">
                        <c:v>71</c:v>
                      </c:pt>
                      <c:pt idx="23">
                        <c:v>47</c:v>
                      </c:pt>
                      <c:pt idx="24">
                        <c:v>29</c:v>
                      </c:pt>
                      <c:pt idx="25">
                        <c:v>62</c:v>
                      </c:pt>
                      <c:pt idx="26">
                        <c:v>71</c:v>
                      </c:pt>
                      <c:pt idx="27">
                        <c:v>60</c:v>
                      </c:pt>
                      <c:pt idx="28">
                        <c:v>52</c:v>
                      </c:pt>
                      <c:pt idx="29">
                        <c:v>29</c:v>
                      </c:pt>
                      <c:pt idx="30">
                        <c:v>60</c:v>
                      </c:pt>
                      <c:pt idx="31">
                        <c:v>59</c:v>
                      </c:pt>
                      <c:pt idx="32">
                        <c:v>52</c:v>
                      </c:pt>
                      <c:pt idx="33">
                        <c:v>65</c:v>
                      </c:pt>
                      <c:pt idx="34">
                        <c:v>82</c:v>
                      </c:pt>
                      <c:pt idx="35">
                        <c:v>45</c:v>
                      </c:pt>
                      <c:pt idx="36">
                        <c:v>58</c:v>
                      </c:pt>
                      <c:pt idx="37">
                        <c:v>66</c:v>
                      </c:pt>
                      <c:pt idx="38">
                        <c:v>53</c:v>
                      </c:pt>
                      <c:pt idx="39">
                        <c:v>49</c:v>
                      </c:pt>
                      <c:pt idx="40">
                        <c:v>58</c:v>
                      </c:pt>
                      <c:pt idx="41">
                        <c:v>65</c:v>
                      </c:pt>
                      <c:pt idx="42">
                        <c:v>59</c:v>
                      </c:pt>
                      <c:pt idx="43">
                        <c:v>69</c:v>
                      </c:pt>
                      <c:pt idx="44">
                        <c:v>49</c:v>
                      </c:pt>
                      <c:pt idx="45">
                        <c:v>64</c:v>
                      </c:pt>
                      <c:pt idx="46">
                        <c:v>65</c:v>
                      </c:pt>
                      <c:pt idx="47">
                        <c:v>49</c:v>
                      </c:pt>
                      <c:pt idx="48">
                        <c:v>38</c:v>
                      </c:pt>
                      <c:pt idx="49">
                        <c:v>71</c:v>
                      </c:pt>
                      <c:pt idx="50">
                        <c:v>51</c:v>
                      </c:pt>
                      <c:pt idx="51">
                        <c:v>37</c:v>
                      </c:pt>
                      <c:pt idx="52">
                        <c:v>47</c:v>
                      </c:pt>
                      <c:pt idx="53">
                        <c:v>77</c:v>
                      </c:pt>
                      <c:pt idx="54">
                        <c:v>80</c:v>
                      </c:pt>
                      <c:pt idx="55">
                        <c:v>75</c:v>
                      </c:pt>
                      <c:pt idx="56">
                        <c:v>83</c:v>
                      </c:pt>
                      <c:pt idx="57">
                        <c:v>70</c:v>
                      </c:pt>
                      <c:pt idx="58">
                        <c:v>47</c:v>
                      </c:pt>
                      <c:pt idx="59">
                        <c:v>53</c:v>
                      </c:pt>
                      <c:pt idx="60">
                        <c:v>51</c:v>
                      </c:pt>
                      <c:pt idx="61">
                        <c:v>58</c:v>
                      </c:pt>
                      <c:pt idx="62">
                        <c:v>64</c:v>
                      </c:pt>
                      <c:pt idx="63">
                        <c:v>68</c:v>
                      </c:pt>
                      <c:pt idx="64">
                        <c:v>66</c:v>
                      </c:pt>
                      <c:pt idx="65">
                        <c:v>87</c:v>
                      </c:pt>
                      <c:pt idx="66">
                        <c:v>98</c:v>
                      </c:pt>
                      <c:pt idx="67">
                        <c:v>102</c:v>
                      </c:pt>
                      <c:pt idx="68">
                        <c:v>100</c:v>
                      </c:pt>
                      <c:pt idx="69">
                        <c:v>93</c:v>
                      </c:pt>
                      <c:pt idx="70">
                        <c:v>97</c:v>
                      </c:pt>
                      <c:pt idx="71">
                        <c:v>54</c:v>
                      </c:pt>
                      <c:pt idx="72">
                        <c:v>66</c:v>
                      </c:pt>
                      <c:pt idx="73">
                        <c:v>89</c:v>
                      </c:pt>
                      <c:pt idx="74">
                        <c:v>86</c:v>
                      </c:pt>
                      <c:pt idx="75">
                        <c:v>76</c:v>
                      </c:pt>
                      <c:pt idx="76">
                        <c:v>74</c:v>
                      </c:pt>
                      <c:pt idx="77">
                        <c:v>78</c:v>
                      </c:pt>
                      <c:pt idx="78">
                        <c:v>89</c:v>
                      </c:pt>
                      <c:pt idx="79">
                        <c:v>79</c:v>
                      </c:pt>
                      <c:pt idx="80">
                        <c:v>93</c:v>
                      </c:pt>
                      <c:pt idx="81">
                        <c:v>83</c:v>
                      </c:pt>
                      <c:pt idx="82">
                        <c:v>73</c:v>
                      </c:pt>
                      <c:pt idx="83">
                        <c:v>45</c:v>
                      </c:pt>
                      <c:pt idx="84">
                        <c:v>58</c:v>
                      </c:pt>
                      <c:pt idx="85">
                        <c:v>57</c:v>
                      </c:pt>
                      <c:pt idx="86">
                        <c:v>74</c:v>
                      </c:pt>
                      <c:pt idx="87">
                        <c:v>67</c:v>
                      </c:pt>
                      <c:pt idx="88">
                        <c:v>144</c:v>
                      </c:pt>
                      <c:pt idx="89">
                        <c:v>98</c:v>
                      </c:pt>
                      <c:pt idx="90">
                        <c:v>95</c:v>
                      </c:pt>
                      <c:pt idx="91">
                        <c:v>89</c:v>
                      </c:pt>
                      <c:pt idx="92">
                        <c:v>54</c:v>
                      </c:pt>
                      <c:pt idx="93">
                        <c:v>79</c:v>
                      </c:pt>
                      <c:pt idx="94">
                        <c:v>86</c:v>
                      </c:pt>
                      <c:pt idx="95">
                        <c:v>66</c:v>
                      </c:pt>
                      <c:pt idx="96">
                        <c:v>69</c:v>
                      </c:pt>
                      <c:pt idx="97">
                        <c:v>74</c:v>
                      </c:pt>
                      <c:pt idx="98">
                        <c:v>94</c:v>
                      </c:pt>
                      <c:pt idx="99">
                        <c:v>59</c:v>
                      </c:pt>
                      <c:pt idx="100">
                        <c:v>75</c:v>
                      </c:pt>
                      <c:pt idx="101">
                        <c:v>90</c:v>
                      </c:pt>
                      <c:pt idx="102">
                        <c:v>93</c:v>
                      </c:pt>
                      <c:pt idx="103">
                        <c:v>83</c:v>
                      </c:pt>
                      <c:pt idx="104">
                        <c:v>60</c:v>
                      </c:pt>
                      <c:pt idx="105">
                        <c:v>82</c:v>
                      </c:pt>
                      <c:pt idx="106">
                        <c:v>90</c:v>
                      </c:pt>
                      <c:pt idx="107">
                        <c:v>65</c:v>
                      </c:pt>
                      <c:pt idx="108">
                        <c:v>47</c:v>
                      </c:pt>
                      <c:pt idx="109">
                        <c:v>50</c:v>
                      </c:pt>
                      <c:pt idx="110">
                        <c:v>63</c:v>
                      </c:pt>
                      <c:pt idx="111">
                        <c:v>60</c:v>
                      </c:pt>
                      <c:pt idx="112">
                        <c:v>80</c:v>
                      </c:pt>
                      <c:pt idx="113">
                        <c:v>84</c:v>
                      </c:pt>
                      <c:pt idx="114">
                        <c:v>73</c:v>
                      </c:pt>
                      <c:pt idx="115">
                        <c:v>63</c:v>
                      </c:pt>
                      <c:pt idx="116">
                        <c:v>65</c:v>
                      </c:pt>
                      <c:pt idx="117">
                        <c:v>64</c:v>
                      </c:pt>
                      <c:pt idx="118">
                        <c:v>68</c:v>
                      </c:pt>
                      <c:pt idx="119">
                        <c:v>45</c:v>
                      </c:pt>
                      <c:pt idx="120">
                        <c:v>33</c:v>
                      </c:pt>
                      <c:pt idx="121">
                        <c:v>63</c:v>
                      </c:pt>
                      <c:pt idx="122">
                        <c:v>64</c:v>
                      </c:pt>
                      <c:pt idx="123">
                        <c:v>29</c:v>
                      </c:pt>
                      <c:pt idx="124">
                        <c:v>44</c:v>
                      </c:pt>
                      <c:pt idx="125">
                        <c:v>21</c:v>
                      </c:pt>
                      <c:pt idx="126">
                        <c:v>33</c:v>
                      </c:pt>
                      <c:pt idx="127">
                        <c:v>24</c:v>
                      </c:pt>
                      <c:pt idx="128">
                        <c:v>22</c:v>
                      </c:pt>
                      <c:pt idx="129">
                        <c:v>29</c:v>
                      </c:pt>
                      <c:pt idx="130">
                        <c:v>17</c:v>
                      </c:pt>
                      <c:pt idx="131">
                        <c:v>25</c:v>
                      </c:pt>
                      <c:pt idx="132">
                        <c:v>20</c:v>
                      </c:pt>
                      <c:pt idx="133">
                        <c:v>17</c:v>
                      </c:pt>
                      <c:pt idx="134">
                        <c:v>33</c:v>
                      </c:pt>
                      <c:pt idx="135">
                        <c:v>29</c:v>
                      </c:pt>
                      <c:pt idx="136">
                        <c:v>53</c:v>
                      </c:pt>
                      <c:pt idx="137">
                        <c:v>36</c:v>
                      </c:pt>
                      <c:pt idx="138">
                        <c:v>21</c:v>
                      </c:pt>
                      <c:pt idx="139">
                        <c:v>36</c:v>
                      </c:pt>
                      <c:pt idx="140">
                        <c:v>39</c:v>
                      </c:pt>
                      <c:pt idx="141">
                        <c:v>38</c:v>
                      </c:pt>
                      <c:pt idx="142">
                        <c:v>34</c:v>
                      </c:pt>
                      <c:pt idx="143">
                        <c:v>17</c:v>
                      </c:pt>
                      <c:pt idx="144">
                        <c:v>21</c:v>
                      </c:pt>
                      <c:pt idx="145">
                        <c:v>26</c:v>
                      </c:pt>
                      <c:pt idx="146">
                        <c:v>32</c:v>
                      </c:pt>
                      <c:pt idx="147">
                        <c:v>29</c:v>
                      </c:pt>
                      <c:pt idx="148">
                        <c:v>37</c:v>
                      </c:pt>
                      <c:pt idx="149">
                        <c:v>42</c:v>
                      </c:pt>
                      <c:pt idx="150">
                        <c:v>41</c:v>
                      </c:pt>
                      <c:pt idx="151">
                        <c:v>63</c:v>
                      </c:pt>
                      <c:pt idx="152">
                        <c:v>64</c:v>
                      </c:pt>
                      <c:pt idx="153">
                        <c:v>35</c:v>
                      </c:pt>
                      <c:pt idx="154">
                        <c:v>46</c:v>
                      </c:pt>
                      <c:pt idx="155">
                        <c:v>54</c:v>
                      </c:pt>
                      <c:pt idx="156">
                        <c:v>32</c:v>
                      </c:pt>
                      <c:pt idx="157">
                        <c:v>41</c:v>
                      </c:pt>
                      <c:pt idx="158">
                        <c:v>41</c:v>
                      </c:pt>
                      <c:pt idx="159">
                        <c:v>28</c:v>
                      </c:pt>
                      <c:pt idx="160">
                        <c:v>63</c:v>
                      </c:pt>
                      <c:pt idx="161">
                        <c:v>15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2-540E-4465-8D6C-097129D4B551}"/>
                  </c:ext>
                </c:extLst>
              </c15:ser>
            </c15:filteredLineSeries>
          </c:ext>
        </c:extLst>
      </c:lineChart>
      <c:lineChart>
        <c:grouping val="standard"/>
        <c:varyColors val="0"/>
        <c:ser>
          <c:idx val="3"/>
          <c:order val="3"/>
          <c:tx>
            <c:strRef>
              <c:f>'[Business Insolvencies Master.xlsx]1.13'!$X$6</c:f>
              <c:strCache>
                <c:ptCount val="1"/>
                <c:pt idx="0">
                  <c:v>Australia (RHS)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'[Business Insolvencies Master.xlsx]1.13'!$T$7:$T$168</c:f>
              <c:numCache>
                <c:formatCode>mmm\-yy</c:formatCode>
                <c:ptCount val="16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</c:numCache>
            </c:numRef>
          </c:cat>
          <c:val>
            <c:numRef>
              <c:f>'[Business Insolvencies Master.xlsx]1.13'!$X$7:$X$168</c:f>
              <c:numCache>
                <c:formatCode>General</c:formatCode>
                <c:ptCount val="162"/>
                <c:pt idx="2" formatCode="0">
                  <c:v>734.66666666666663</c:v>
                </c:pt>
                <c:pt idx="3" formatCode="0">
                  <c:v>822.66666666666663</c:v>
                </c:pt>
                <c:pt idx="4" formatCode="0">
                  <c:v>851.66666666666663</c:v>
                </c:pt>
                <c:pt idx="5" formatCode="0">
                  <c:v>833</c:v>
                </c:pt>
                <c:pt idx="6" formatCode="0">
                  <c:v>876</c:v>
                </c:pt>
                <c:pt idx="7" formatCode="0">
                  <c:v>861.33333333333337</c:v>
                </c:pt>
                <c:pt idx="8" formatCode="0">
                  <c:v>834</c:v>
                </c:pt>
                <c:pt idx="9" formatCode="0">
                  <c:v>803.33333333333337</c:v>
                </c:pt>
                <c:pt idx="10" formatCode="0">
                  <c:v>792.66666666666663</c:v>
                </c:pt>
                <c:pt idx="11" formatCode="0">
                  <c:v>798.66666666666663</c:v>
                </c:pt>
                <c:pt idx="12" formatCode="0">
                  <c:v>692.33333333333337</c:v>
                </c:pt>
                <c:pt idx="13" formatCode="0">
                  <c:v>697</c:v>
                </c:pt>
                <c:pt idx="14" formatCode="0">
                  <c:v>758.33333333333337</c:v>
                </c:pt>
                <c:pt idx="15" formatCode="0">
                  <c:v>877.33333333333337</c:v>
                </c:pt>
                <c:pt idx="16" formatCode="0">
                  <c:v>865.66666666666663</c:v>
                </c:pt>
                <c:pt idx="17" formatCode="0">
                  <c:v>885.33333333333337</c:v>
                </c:pt>
                <c:pt idx="18" formatCode="0">
                  <c:v>921.66666666666663</c:v>
                </c:pt>
                <c:pt idx="19" formatCode="0">
                  <c:v>999</c:v>
                </c:pt>
                <c:pt idx="20" formatCode="0">
                  <c:v>987</c:v>
                </c:pt>
                <c:pt idx="21" formatCode="0">
                  <c:v>961</c:v>
                </c:pt>
                <c:pt idx="22" formatCode="0">
                  <c:v>939</c:v>
                </c:pt>
                <c:pt idx="23" formatCode="0">
                  <c:v>863</c:v>
                </c:pt>
                <c:pt idx="24" formatCode="0">
                  <c:v>754.66666666666663</c:v>
                </c:pt>
                <c:pt idx="25" formatCode="0">
                  <c:v>801.33333333333337</c:v>
                </c:pt>
                <c:pt idx="26" formatCode="0">
                  <c:v>885</c:v>
                </c:pt>
                <c:pt idx="27" formatCode="0">
                  <c:v>1002</c:v>
                </c:pt>
                <c:pt idx="28" formatCode="0">
                  <c:v>922.33333333333337</c:v>
                </c:pt>
                <c:pt idx="29" formatCode="0">
                  <c:v>850.66666666666663</c:v>
                </c:pt>
                <c:pt idx="30" formatCode="0">
                  <c:v>871</c:v>
                </c:pt>
                <c:pt idx="31" formatCode="0">
                  <c:v>908.33333333333337</c:v>
                </c:pt>
                <c:pt idx="32" formatCode="0">
                  <c:v>935.66666666666663</c:v>
                </c:pt>
                <c:pt idx="33" formatCode="0">
                  <c:v>956</c:v>
                </c:pt>
                <c:pt idx="34" formatCode="0">
                  <c:v>923</c:v>
                </c:pt>
                <c:pt idx="35" formatCode="0">
                  <c:v>872.66666666666663</c:v>
                </c:pt>
                <c:pt idx="36" formatCode="0">
                  <c:v>751.66666666666663</c:v>
                </c:pt>
                <c:pt idx="37" formatCode="0">
                  <c:v>772.66666666666663</c:v>
                </c:pt>
                <c:pt idx="38" formatCode="0">
                  <c:v>835.33333333333337</c:v>
                </c:pt>
                <c:pt idx="39" formatCode="0">
                  <c:v>939.66666666666663</c:v>
                </c:pt>
                <c:pt idx="40" formatCode="0">
                  <c:v>944.33333333333337</c:v>
                </c:pt>
                <c:pt idx="41" formatCode="0">
                  <c:v>938.33333333333337</c:v>
                </c:pt>
                <c:pt idx="42" formatCode="0">
                  <c:v>959.66666666666663</c:v>
                </c:pt>
                <c:pt idx="43" formatCode="0">
                  <c:v>963.66666666666663</c:v>
                </c:pt>
                <c:pt idx="44" formatCode="0">
                  <c:v>982.66666666666663</c:v>
                </c:pt>
                <c:pt idx="45" formatCode="0">
                  <c:v>963.33333333333337</c:v>
                </c:pt>
                <c:pt idx="46" formatCode="0">
                  <c:v>911.33333333333337</c:v>
                </c:pt>
                <c:pt idx="47" formatCode="0">
                  <c:v>850.66666666666663</c:v>
                </c:pt>
                <c:pt idx="48" formatCode="0">
                  <c:v>705.33333333333337</c:v>
                </c:pt>
                <c:pt idx="49" formatCode="0">
                  <c:v>675</c:v>
                </c:pt>
                <c:pt idx="50" formatCode="0">
                  <c:v>671.33333333333337</c:v>
                </c:pt>
                <c:pt idx="51" formatCode="0">
                  <c:v>729.66666666666663</c:v>
                </c:pt>
                <c:pt idx="52" formatCode="0">
                  <c:v>753.66666666666663</c:v>
                </c:pt>
                <c:pt idx="53" formatCode="0">
                  <c:v>769.33333333333337</c:v>
                </c:pt>
                <c:pt idx="54" formatCode="0">
                  <c:v>821</c:v>
                </c:pt>
                <c:pt idx="55" formatCode="0">
                  <c:v>827.66666666666663</c:v>
                </c:pt>
                <c:pt idx="56" formatCode="0">
                  <c:v>823</c:v>
                </c:pt>
                <c:pt idx="57" formatCode="0">
                  <c:v>784</c:v>
                </c:pt>
                <c:pt idx="58" formatCode="0">
                  <c:v>717.33333333333337</c:v>
                </c:pt>
                <c:pt idx="59" formatCode="0">
                  <c:v>667.66666666666663</c:v>
                </c:pt>
                <c:pt idx="60" formatCode="0">
                  <c:v>587.66666666666663</c:v>
                </c:pt>
                <c:pt idx="61" formatCode="0">
                  <c:v>595.66666666666663</c:v>
                </c:pt>
                <c:pt idx="62" formatCode="0">
                  <c:v>657</c:v>
                </c:pt>
                <c:pt idx="63" formatCode="0">
                  <c:v>773.66666666666663</c:v>
                </c:pt>
                <c:pt idx="64" formatCode="0">
                  <c:v>848</c:v>
                </c:pt>
                <c:pt idx="65" formatCode="0">
                  <c:v>911.33333333333337</c:v>
                </c:pt>
                <c:pt idx="66" formatCode="0">
                  <c:v>948</c:v>
                </c:pt>
                <c:pt idx="67" formatCode="0">
                  <c:v>963.66666666666663</c:v>
                </c:pt>
                <c:pt idx="68" formatCode="0">
                  <c:v>986.66666666666663</c:v>
                </c:pt>
                <c:pt idx="69" formatCode="0">
                  <c:v>1005.3333333333334</c:v>
                </c:pt>
                <c:pt idx="70" formatCode="0">
                  <c:v>987.66666666666663</c:v>
                </c:pt>
                <c:pt idx="71" formatCode="0">
                  <c:v>833</c:v>
                </c:pt>
                <c:pt idx="72" formatCode="0">
                  <c:v>653.33333333333337</c:v>
                </c:pt>
                <c:pt idx="73" formatCode="0">
                  <c:v>630.66666666666663</c:v>
                </c:pt>
                <c:pt idx="74" formatCode="0">
                  <c:v>702</c:v>
                </c:pt>
                <c:pt idx="75" formatCode="0">
                  <c:v>812.66666666666663</c:v>
                </c:pt>
                <c:pt idx="76" formatCode="0">
                  <c:v>789.66666666666663</c:v>
                </c:pt>
                <c:pt idx="77" formatCode="0">
                  <c:v>761</c:v>
                </c:pt>
                <c:pt idx="78" formatCode="0">
                  <c:v>753.66666666666663</c:v>
                </c:pt>
                <c:pt idx="79" formatCode="0">
                  <c:v>779.33333333333337</c:v>
                </c:pt>
                <c:pt idx="80" formatCode="0">
                  <c:v>766.33333333333337</c:v>
                </c:pt>
                <c:pt idx="81" formatCode="0">
                  <c:v>735</c:v>
                </c:pt>
                <c:pt idx="82" formatCode="0">
                  <c:v>676.33333333333337</c:v>
                </c:pt>
                <c:pt idx="83" formatCode="0">
                  <c:v>605.66666666666663</c:v>
                </c:pt>
                <c:pt idx="84" formatCode="0">
                  <c:v>512</c:v>
                </c:pt>
                <c:pt idx="85" formatCode="0">
                  <c:v>492</c:v>
                </c:pt>
                <c:pt idx="86" formatCode="0">
                  <c:v>572.33333333333337</c:v>
                </c:pt>
                <c:pt idx="87" formatCode="0">
                  <c:v>637</c:v>
                </c:pt>
                <c:pt idx="88" formatCode="0">
                  <c:v>709</c:v>
                </c:pt>
                <c:pt idx="89" formatCode="0">
                  <c:v>732.66666666666663</c:v>
                </c:pt>
                <c:pt idx="90" formatCode="0">
                  <c:v>775.66666666666663</c:v>
                </c:pt>
                <c:pt idx="91" formatCode="0">
                  <c:v>758.66666666666663</c:v>
                </c:pt>
                <c:pt idx="92" formatCode="0">
                  <c:v>695.66666666666663</c:v>
                </c:pt>
                <c:pt idx="93" formatCode="0">
                  <c:v>658</c:v>
                </c:pt>
                <c:pt idx="94" formatCode="0">
                  <c:v>634</c:v>
                </c:pt>
                <c:pt idx="95" formatCode="0">
                  <c:v>603</c:v>
                </c:pt>
                <c:pt idx="96" formatCode="0">
                  <c:v>554.66666666666663</c:v>
                </c:pt>
                <c:pt idx="97" formatCode="0">
                  <c:v>546.66666666666663</c:v>
                </c:pt>
                <c:pt idx="98" formatCode="0">
                  <c:v>604.33333333333337</c:v>
                </c:pt>
                <c:pt idx="99" formatCode="0">
                  <c:v>657</c:v>
                </c:pt>
                <c:pt idx="100" formatCode="0">
                  <c:v>692</c:v>
                </c:pt>
                <c:pt idx="101" formatCode="0">
                  <c:v>679.33333333333337</c:v>
                </c:pt>
                <c:pt idx="102" formatCode="0">
                  <c:v>727.66666666666663</c:v>
                </c:pt>
                <c:pt idx="103" formatCode="0">
                  <c:v>738.66666666666663</c:v>
                </c:pt>
                <c:pt idx="104" formatCode="0">
                  <c:v>727.33333333333337</c:v>
                </c:pt>
                <c:pt idx="105" formatCode="0">
                  <c:v>720</c:v>
                </c:pt>
                <c:pt idx="106" formatCode="0">
                  <c:v>694</c:v>
                </c:pt>
                <c:pt idx="107" formatCode="0">
                  <c:v>670.33333333333337</c:v>
                </c:pt>
                <c:pt idx="108" formatCode="0">
                  <c:v>579.66666666666663</c:v>
                </c:pt>
                <c:pt idx="109" formatCode="0">
                  <c:v>554.33333333333337</c:v>
                </c:pt>
                <c:pt idx="110" formatCode="0">
                  <c:v>605.66666666666663</c:v>
                </c:pt>
                <c:pt idx="111" formatCode="0">
                  <c:v>654</c:v>
                </c:pt>
                <c:pt idx="112" formatCode="0">
                  <c:v>701.66666666666663</c:v>
                </c:pt>
                <c:pt idx="113" formatCode="0">
                  <c:v>698.33333333333337</c:v>
                </c:pt>
                <c:pt idx="114" formatCode="0">
                  <c:v>775.33333333333337</c:v>
                </c:pt>
                <c:pt idx="115" formatCode="0">
                  <c:v>777.33333333333337</c:v>
                </c:pt>
                <c:pt idx="116" formatCode="0">
                  <c:v>769.66666666666663</c:v>
                </c:pt>
                <c:pt idx="117" formatCode="0">
                  <c:v>734.66666666666663</c:v>
                </c:pt>
                <c:pt idx="118" formatCode="0">
                  <c:v>724.66666666666663</c:v>
                </c:pt>
                <c:pt idx="119" formatCode="0">
                  <c:v>701</c:v>
                </c:pt>
                <c:pt idx="120" formatCode="0">
                  <c:v>586.33333333333337</c:v>
                </c:pt>
                <c:pt idx="121" formatCode="0">
                  <c:v>559.33333333333337</c:v>
                </c:pt>
                <c:pt idx="122" formatCode="0">
                  <c:v>582.33333333333337</c:v>
                </c:pt>
                <c:pt idx="123" formatCode="0">
                  <c:v>586.66666666666663</c:v>
                </c:pt>
                <c:pt idx="124" formatCode="0">
                  <c:v>507.33333333333331</c:v>
                </c:pt>
                <c:pt idx="125" formatCode="0">
                  <c:v>401</c:v>
                </c:pt>
                <c:pt idx="126" formatCode="0">
                  <c:v>388.66666666666669</c:v>
                </c:pt>
                <c:pt idx="127" formatCode="0">
                  <c:v>337.33333333333331</c:v>
                </c:pt>
                <c:pt idx="128" formatCode="0">
                  <c:v>315.33333333333331</c:v>
                </c:pt>
                <c:pt idx="129" formatCode="0">
                  <c:v>284</c:v>
                </c:pt>
                <c:pt idx="130" formatCode="0">
                  <c:v>294.33333333333331</c:v>
                </c:pt>
                <c:pt idx="131" formatCode="0">
                  <c:v>349</c:v>
                </c:pt>
                <c:pt idx="132" formatCode="0">
                  <c:v>320</c:v>
                </c:pt>
                <c:pt idx="133" formatCode="0">
                  <c:v>332</c:v>
                </c:pt>
                <c:pt idx="134" formatCode="0">
                  <c:v>324.33333333333331</c:v>
                </c:pt>
                <c:pt idx="135" formatCode="0">
                  <c:v>390</c:v>
                </c:pt>
                <c:pt idx="136" formatCode="0">
                  <c:v>419.66666666666669</c:v>
                </c:pt>
                <c:pt idx="137" formatCode="0">
                  <c:v>423</c:v>
                </c:pt>
                <c:pt idx="138" formatCode="0">
                  <c:v>435</c:v>
                </c:pt>
                <c:pt idx="139" formatCode="0">
                  <c:v>409</c:v>
                </c:pt>
                <c:pt idx="140" formatCode="0">
                  <c:v>364</c:v>
                </c:pt>
                <c:pt idx="141" formatCode="0">
                  <c:v>331</c:v>
                </c:pt>
                <c:pt idx="142" formatCode="0">
                  <c:v>357.33333333333331</c:v>
                </c:pt>
                <c:pt idx="143" formatCode="0">
                  <c:v>392.33333333333331</c:v>
                </c:pt>
                <c:pt idx="144" formatCode="0">
                  <c:v>371.33333333333331</c:v>
                </c:pt>
                <c:pt idx="145" formatCode="0">
                  <c:v>345</c:v>
                </c:pt>
                <c:pt idx="146" formatCode="0">
                  <c:v>360</c:v>
                </c:pt>
                <c:pt idx="147" formatCode="0">
                  <c:v>426.66666666666669</c:v>
                </c:pt>
                <c:pt idx="148" formatCode="0">
                  <c:v>495.66666666666669</c:v>
                </c:pt>
                <c:pt idx="149" formatCode="0">
                  <c:v>521</c:v>
                </c:pt>
                <c:pt idx="150" formatCode="0">
                  <c:v>605</c:v>
                </c:pt>
                <c:pt idx="151" formatCode="0">
                  <c:v>649</c:v>
                </c:pt>
                <c:pt idx="152" formatCode="0">
                  <c:v>683.33333333333337</c:v>
                </c:pt>
                <c:pt idx="153" formatCode="0">
                  <c:v>602.66666666666663</c:v>
                </c:pt>
                <c:pt idx="154" formatCode="0">
                  <c:v>590.33333333333337</c:v>
                </c:pt>
                <c:pt idx="155" formatCode="0">
                  <c:v>584.33333333333337</c:v>
                </c:pt>
                <c:pt idx="156" formatCode="0">
                  <c:v>546.33333333333337</c:v>
                </c:pt>
                <c:pt idx="157" formatCode="0">
                  <c:v>558.66666666666663</c:v>
                </c:pt>
                <c:pt idx="158" formatCode="0">
                  <c:v>627</c:v>
                </c:pt>
                <c:pt idx="159" formatCode="0">
                  <c:v>709.33333333333337</c:v>
                </c:pt>
                <c:pt idx="160" formatCode="0">
                  <c:v>768</c:v>
                </c:pt>
                <c:pt idx="161" formatCode="0">
                  <c:v>573.66666666666663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40E-4465-8D6C-097129D4B5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4160687"/>
        <c:axId val="1484161935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'[Business Insolvencies Master.xlsx]1.13'!$V$6</c15:sqref>
                        </c15:formulaRef>
                      </c:ext>
                    </c:extLst>
                    <c:strCache>
                      <c:ptCount val="1"/>
                      <c:pt idx="0">
                        <c:v>Australia</c:v>
                      </c:pt>
                    </c:strCache>
                  </c:strRef>
                </c:tx>
                <c:spPr>
                  <a:ln w="28575" cap="rnd">
                    <a:solidFill>
                      <a:srgbClr val="FFC00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'[Business Insolvencies Master.xlsx]1.13'!$T$7:$T$168</c15:sqref>
                        </c15:formulaRef>
                      </c:ext>
                    </c:extLst>
                    <c:numCache>
                      <c:formatCode>mmm\-yy</c:formatCode>
                      <c:ptCount val="162"/>
                      <c:pt idx="0">
                        <c:v>40179</c:v>
                      </c:pt>
                      <c:pt idx="1">
                        <c:v>40210</c:v>
                      </c:pt>
                      <c:pt idx="2">
                        <c:v>40238</c:v>
                      </c:pt>
                      <c:pt idx="3">
                        <c:v>40269</c:v>
                      </c:pt>
                      <c:pt idx="4">
                        <c:v>40299</c:v>
                      </c:pt>
                      <c:pt idx="5">
                        <c:v>40330</c:v>
                      </c:pt>
                      <c:pt idx="6">
                        <c:v>40360</c:v>
                      </c:pt>
                      <c:pt idx="7">
                        <c:v>40391</c:v>
                      </c:pt>
                      <c:pt idx="8">
                        <c:v>40422</c:v>
                      </c:pt>
                      <c:pt idx="9">
                        <c:v>40452</c:v>
                      </c:pt>
                      <c:pt idx="10">
                        <c:v>40483</c:v>
                      </c:pt>
                      <c:pt idx="11">
                        <c:v>40513</c:v>
                      </c:pt>
                      <c:pt idx="12">
                        <c:v>40544</c:v>
                      </c:pt>
                      <c:pt idx="13">
                        <c:v>40575</c:v>
                      </c:pt>
                      <c:pt idx="14">
                        <c:v>40603</c:v>
                      </c:pt>
                      <c:pt idx="15">
                        <c:v>40634</c:v>
                      </c:pt>
                      <c:pt idx="16">
                        <c:v>40664</c:v>
                      </c:pt>
                      <c:pt idx="17">
                        <c:v>40695</c:v>
                      </c:pt>
                      <c:pt idx="18">
                        <c:v>40725</c:v>
                      </c:pt>
                      <c:pt idx="19">
                        <c:v>40756</c:v>
                      </c:pt>
                      <c:pt idx="20">
                        <c:v>40787</c:v>
                      </c:pt>
                      <c:pt idx="21">
                        <c:v>40817</c:v>
                      </c:pt>
                      <c:pt idx="22">
                        <c:v>40848</c:v>
                      </c:pt>
                      <c:pt idx="23">
                        <c:v>40878</c:v>
                      </c:pt>
                      <c:pt idx="24">
                        <c:v>40909</c:v>
                      </c:pt>
                      <c:pt idx="25">
                        <c:v>40940</c:v>
                      </c:pt>
                      <c:pt idx="26">
                        <c:v>40969</c:v>
                      </c:pt>
                      <c:pt idx="27">
                        <c:v>41000</c:v>
                      </c:pt>
                      <c:pt idx="28">
                        <c:v>41030</c:v>
                      </c:pt>
                      <c:pt idx="29">
                        <c:v>41061</c:v>
                      </c:pt>
                      <c:pt idx="30">
                        <c:v>41091</c:v>
                      </c:pt>
                      <c:pt idx="31">
                        <c:v>41122</c:v>
                      </c:pt>
                      <c:pt idx="32">
                        <c:v>41153</c:v>
                      </c:pt>
                      <c:pt idx="33">
                        <c:v>41183</c:v>
                      </c:pt>
                      <c:pt idx="34">
                        <c:v>41214</c:v>
                      </c:pt>
                      <c:pt idx="35">
                        <c:v>41244</c:v>
                      </c:pt>
                      <c:pt idx="36">
                        <c:v>41275</c:v>
                      </c:pt>
                      <c:pt idx="37">
                        <c:v>41306</c:v>
                      </c:pt>
                      <c:pt idx="38">
                        <c:v>41334</c:v>
                      </c:pt>
                      <c:pt idx="39">
                        <c:v>41365</c:v>
                      </c:pt>
                      <c:pt idx="40">
                        <c:v>41395</c:v>
                      </c:pt>
                      <c:pt idx="41">
                        <c:v>41426</c:v>
                      </c:pt>
                      <c:pt idx="42">
                        <c:v>41456</c:v>
                      </c:pt>
                      <c:pt idx="43">
                        <c:v>41487</c:v>
                      </c:pt>
                      <c:pt idx="44">
                        <c:v>41518</c:v>
                      </c:pt>
                      <c:pt idx="45">
                        <c:v>41548</c:v>
                      </c:pt>
                      <c:pt idx="46">
                        <c:v>41579</c:v>
                      </c:pt>
                      <c:pt idx="47">
                        <c:v>41609</c:v>
                      </c:pt>
                      <c:pt idx="48">
                        <c:v>41640</c:v>
                      </c:pt>
                      <c:pt idx="49">
                        <c:v>41671</c:v>
                      </c:pt>
                      <c:pt idx="50">
                        <c:v>41699</c:v>
                      </c:pt>
                      <c:pt idx="51">
                        <c:v>41730</c:v>
                      </c:pt>
                      <c:pt idx="52">
                        <c:v>41760</c:v>
                      </c:pt>
                      <c:pt idx="53">
                        <c:v>41791</c:v>
                      </c:pt>
                      <c:pt idx="54">
                        <c:v>41821</c:v>
                      </c:pt>
                      <c:pt idx="55">
                        <c:v>41852</c:v>
                      </c:pt>
                      <c:pt idx="56">
                        <c:v>41883</c:v>
                      </c:pt>
                      <c:pt idx="57">
                        <c:v>41913</c:v>
                      </c:pt>
                      <c:pt idx="58">
                        <c:v>41944</c:v>
                      </c:pt>
                      <c:pt idx="59">
                        <c:v>41974</c:v>
                      </c:pt>
                      <c:pt idx="60">
                        <c:v>42005</c:v>
                      </c:pt>
                      <c:pt idx="61">
                        <c:v>42036</c:v>
                      </c:pt>
                      <c:pt idx="62">
                        <c:v>42064</c:v>
                      </c:pt>
                      <c:pt idx="63">
                        <c:v>42095</c:v>
                      </c:pt>
                      <c:pt idx="64">
                        <c:v>42125</c:v>
                      </c:pt>
                      <c:pt idx="65">
                        <c:v>42156</c:v>
                      </c:pt>
                      <c:pt idx="66">
                        <c:v>42186</c:v>
                      </c:pt>
                      <c:pt idx="67">
                        <c:v>42217</c:v>
                      </c:pt>
                      <c:pt idx="68">
                        <c:v>42248</c:v>
                      </c:pt>
                      <c:pt idx="69">
                        <c:v>42278</c:v>
                      </c:pt>
                      <c:pt idx="70">
                        <c:v>42309</c:v>
                      </c:pt>
                      <c:pt idx="71">
                        <c:v>42339</c:v>
                      </c:pt>
                      <c:pt idx="72">
                        <c:v>42370</c:v>
                      </c:pt>
                      <c:pt idx="73">
                        <c:v>42401</c:v>
                      </c:pt>
                      <c:pt idx="74">
                        <c:v>42430</c:v>
                      </c:pt>
                      <c:pt idx="75">
                        <c:v>42461</c:v>
                      </c:pt>
                      <c:pt idx="76">
                        <c:v>42491</c:v>
                      </c:pt>
                      <c:pt idx="77">
                        <c:v>42522</c:v>
                      </c:pt>
                      <c:pt idx="78">
                        <c:v>42552</c:v>
                      </c:pt>
                      <c:pt idx="79">
                        <c:v>42583</c:v>
                      </c:pt>
                      <c:pt idx="80">
                        <c:v>42614</c:v>
                      </c:pt>
                      <c:pt idx="81">
                        <c:v>42644</c:v>
                      </c:pt>
                      <c:pt idx="82">
                        <c:v>42675</c:v>
                      </c:pt>
                      <c:pt idx="83">
                        <c:v>42705</c:v>
                      </c:pt>
                      <c:pt idx="84">
                        <c:v>42736</c:v>
                      </c:pt>
                      <c:pt idx="85">
                        <c:v>42767</c:v>
                      </c:pt>
                      <c:pt idx="86">
                        <c:v>42795</c:v>
                      </c:pt>
                      <c:pt idx="87">
                        <c:v>42826</c:v>
                      </c:pt>
                      <c:pt idx="88">
                        <c:v>42856</c:v>
                      </c:pt>
                      <c:pt idx="89">
                        <c:v>42887</c:v>
                      </c:pt>
                      <c:pt idx="90">
                        <c:v>42917</c:v>
                      </c:pt>
                      <c:pt idx="91">
                        <c:v>42948</c:v>
                      </c:pt>
                      <c:pt idx="92">
                        <c:v>42979</c:v>
                      </c:pt>
                      <c:pt idx="93">
                        <c:v>43009</c:v>
                      </c:pt>
                      <c:pt idx="94">
                        <c:v>43040</c:v>
                      </c:pt>
                      <c:pt idx="95">
                        <c:v>43070</c:v>
                      </c:pt>
                      <c:pt idx="96">
                        <c:v>43101</c:v>
                      </c:pt>
                      <c:pt idx="97">
                        <c:v>43132</c:v>
                      </c:pt>
                      <c:pt idx="98">
                        <c:v>43160</c:v>
                      </c:pt>
                      <c:pt idx="99">
                        <c:v>43191</c:v>
                      </c:pt>
                      <c:pt idx="100">
                        <c:v>43221</c:v>
                      </c:pt>
                      <c:pt idx="101">
                        <c:v>43252</c:v>
                      </c:pt>
                      <c:pt idx="102">
                        <c:v>43282</c:v>
                      </c:pt>
                      <c:pt idx="103">
                        <c:v>43313</c:v>
                      </c:pt>
                      <c:pt idx="104">
                        <c:v>43344</c:v>
                      </c:pt>
                      <c:pt idx="105">
                        <c:v>43374</c:v>
                      </c:pt>
                      <c:pt idx="106">
                        <c:v>43405</c:v>
                      </c:pt>
                      <c:pt idx="107">
                        <c:v>43435</c:v>
                      </c:pt>
                      <c:pt idx="108">
                        <c:v>43466</c:v>
                      </c:pt>
                      <c:pt idx="109">
                        <c:v>43497</c:v>
                      </c:pt>
                      <c:pt idx="110">
                        <c:v>43525</c:v>
                      </c:pt>
                      <c:pt idx="111">
                        <c:v>43556</c:v>
                      </c:pt>
                      <c:pt idx="112">
                        <c:v>43586</c:v>
                      </c:pt>
                      <c:pt idx="113">
                        <c:v>43617</c:v>
                      </c:pt>
                      <c:pt idx="114">
                        <c:v>43647</c:v>
                      </c:pt>
                      <c:pt idx="115">
                        <c:v>43678</c:v>
                      </c:pt>
                      <c:pt idx="116">
                        <c:v>43709</c:v>
                      </c:pt>
                      <c:pt idx="117">
                        <c:v>43739</c:v>
                      </c:pt>
                      <c:pt idx="118">
                        <c:v>43770</c:v>
                      </c:pt>
                      <c:pt idx="119">
                        <c:v>43800</c:v>
                      </c:pt>
                      <c:pt idx="120">
                        <c:v>43831</c:v>
                      </c:pt>
                      <c:pt idx="121">
                        <c:v>43862</c:v>
                      </c:pt>
                      <c:pt idx="122">
                        <c:v>43891</c:v>
                      </c:pt>
                      <c:pt idx="123">
                        <c:v>43922</c:v>
                      </c:pt>
                      <c:pt idx="124">
                        <c:v>43952</c:v>
                      </c:pt>
                      <c:pt idx="125">
                        <c:v>43983</c:v>
                      </c:pt>
                      <c:pt idx="126">
                        <c:v>44013</c:v>
                      </c:pt>
                      <c:pt idx="127">
                        <c:v>44044</c:v>
                      </c:pt>
                      <c:pt idx="128">
                        <c:v>44075</c:v>
                      </c:pt>
                      <c:pt idx="129">
                        <c:v>44105</c:v>
                      </c:pt>
                      <c:pt idx="130">
                        <c:v>44136</c:v>
                      </c:pt>
                      <c:pt idx="131">
                        <c:v>44166</c:v>
                      </c:pt>
                      <c:pt idx="132">
                        <c:v>44197</c:v>
                      </c:pt>
                      <c:pt idx="133">
                        <c:v>44228</c:v>
                      </c:pt>
                      <c:pt idx="134">
                        <c:v>44256</c:v>
                      </c:pt>
                      <c:pt idx="135">
                        <c:v>44287</c:v>
                      </c:pt>
                      <c:pt idx="136">
                        <c:v>44317</c:v>
                      </c:pt>
                      <c:pt idx="137">
                        <c:v>44348</c:v>
                      </c:pt>
                      <c:pt idx="138">
                        <c:v>44378</c:v>
                      </c:pt>
                      <c:pt idx="139">
                        <c:v>44409</c:v>
                      </c:pt>
                      <c:pt idx="140">
                        <c:v>44440</c:v>
                      </c:pt>
                      <c:pt idx="141">
                        <c:v>44470</c:v>
                      </c:pt>
                      <c:pt idx="142">
                        <c:v>44501</c:v>
                      </c:pt>
                      <c:pt idx="143">
                        <c:v>44531</c:v>
                      </c:pt>
                      <c:pt idx="144">
                        <c:v>44562</c:v>
                      </c:pt>
                      <c:pt idx="145">
                        <c:v>44593</c:v>
                      </c:pt>
                      <c:pt idx="146">
                        <c:v>44621</c:v>
                      </c:pt>
                      <c:pt idx="147">
                        <c:v>44652</c:v>
                      </c:pt>
                      <c:pt idx="148">
                        <c:v>44682</c:v>
                      </c:pt>
                      <c:pt idx="149">
                        <c:v>44713</c:v>
                      </c:pt>
                      <c:pt idx="150">
                        <c:v>44743</c:v>
                      </c:pt>
                      <c:pt idx="151">
                        <c:v>44774</c:v>
                      </c:pt>
                      <c:pt idx="152">
                        <c:v>44805</c:v>
                      </c:pt>
                      <c:pt idx="153">
                        <c:v>44835</c:v>
                      </c:pt>
                      <c:pt idx="154">
                        <c:v>44866</c:v>
                      </c:pt>
                      <c:pt idx="155">
                        <c:v>44896</c:v>
                      </c:pt>
                      <c:pt idx="156">
                        <c:v>44927</c:v>
                      </c:pt>
                      <c:pt idx="157">
                        <c:v>44958</c:v>
                      </c:pt>
                      <c:pt idx="158">
                        <c:v>44986</c:v>
                      </c:pt>
                      <c:pt idx="159">
                        <c:v>45017</c:v>
                      </c:pt>
                      <c:pt idx="160">
                        <c:v>45047</c:v>
                      </c:pt>
                      <c:pt idx="161">
                        <c:v>45078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'[Business Insolvencies Master.xlsx]1.13'!$V$7:$V$168</c15:sqref>
                        </c15:formulaRef>
                      </c:ext>
                    </c:extLst>
                    <c:numCache>
                      <c:formatCode>General</c:formatCode>
                      <c:ptCount val="162"/>
                      <c:pt idx="0">
                        <c:v>473</c:v>
                      </c:pt>
                      <c:pt idx="1">
                        <c:v>827</c:v>
                      </c:pt>
                      <c:pt idx="2">
                        <c:v>904</c:v>
                      </c:pt>
                      <c:pt idx="3">
                        <c:v>737</c:v>
                      </c:pt>
                      <c:pt idx="4">
                        <c:v>914</c:v>
                      </c:pt>
                      <c:pt idx="5">
                        <c:v>848</c:v>
                      </c:pt>
                      <c:pt idx="6">
                        <c:v>866</c:v>
                      </c:pt>
                      <c:pt idx="7">
                        <c:v>870</c:v>
                      </c:pt>
                      <c:pt idx="8">
                        <c:v>766</c:v>
                      </c:pt>
                      <c:pt idx="9">
                        <c:v>774</c:v>
                      </c:pt>
                      <c:pt idx="10">
                        <c:v>838</c:v>
                      </c:pt>
                      <c:pt idx="11">
                        <c:v>784</c:v>
                      </c:pt>
                      <c:pt idx="12">
                        <c:v>455</c:v>
                      </c:pt>
                      <c:pt idx="13">
                        <c:v>852</c:v>
                      </c:pt>
                      <c:pt idx="14">
                        <c:v>968</c:v>
                      </c:pt>
                      <c:pt idx="15">
                        <c:v>812</c:v>
                      </c:pt>
                      <c:pt idx="16">
                        <c:v>817</c:v>
                      </c:pt>
                      <c:pt idx="17">
                        <c:v>1027</c:v>
                      </c:pt>
                      <c:pt idx="18">
                        <c:v>921</c:v>
                      </c:pt>
                      <c:pt idx="19">
                        <c:v>1049</c:v>
                      </c:pt>
                      <c:pt idx="20">
                        <c:v>991</c:v>
                      </c:pt>
                      <c:pt idx="21">
                        <c:v>843</c:v>
                      </c:pt>
                      <c:pt idx="22">
                        <c:v>983</c:v>
                      </c:pt>
                      <c:pt idx="23">
                        <c:v>763</c:v>
                      </c:pt>
                      <c:pt idx="24">
                        <c:v>518</c:v>
                      </c:pt>
                      <c:pt idx="25">
                        <c:v>1123</c:v>
                      </c:pt>
                      <c:pt idx="26">
                        <c:v>1014</c:v>
                      </c:pt>
                      <c:pt idx="27">
                        <c:v>869</c:v>
                      </c:pt>
                      <c:pt idx="28">
                        <c:v>884</c:v>
                      </c:pt>
                      <c:pt idx="29">
                        <c:v>799</c:v>
                      </c:pt>
                      <c:pt idx="30">
                        <c:v>930</c:v>
                      </c:pt>
                      <c:pt idx="31">
                        <c:v>996</c:v>
                      </c:pt>
                      <c:pt idx="32">
                        <c:v>881</c:v>
                      </c:pt>
                      <c:pt idx="33">
                        <c:v>991</c:v>
                      </c:pt>
                      <c:pt idx="34">
                        <c:v>897</c:v>
                      </c:pt>
                      <c:pt idx="35">
                        <c:v>730</c:v>
                      </c:pt>
                      <c:pt idx="36">
                        <c:v>628</c:v>
                      </c:pt>
                      <c:pt idx="37">
                        <c:v>960</c:v>
                      </c:pt>
                      <c:pt idx="38">
                        <c:v>918</c:v>
                      </c:pt>
                      <c:pt idx="39">
                        <c:v>941</c:v>
                      </c:pt>
                      <c:pt idx="40">
                        <c:v>974</c:v>
                      </c:pt>
                      <c:pt idx="41">
                        <c:v>900</c:v>
                      </c:pt>
                      <c:pt idx="42">
                        <c:v>1005</c:v>
                      </c:pt>
                      <c:pt idx="43">
                        <c:v>986</c:v>
                      </c:pt>
                      <c:pt idx="44">
                        <c:v>957</c:v>
                      </c:pt>
                      <c:pt idx="45">
                        <c:v>947</c:v>
                      </c:pt>
                      <c:pt idx="46">
                        <c:v>830</c:v>
                      </c:pt>
                      <c:pt idx="47">
                        <c:v>775</c:v>
                      </c:pt>
                      <c:pt idx="48">
                        <c:v>511</c:v>
                      </c:pt>
                      <c:pt idx="49">
                        <c:v>739</c:v>
                      </c:pt>
                      <c:pt idx="50">
                        <c:v>764</c:v>
                      </c:pt>
                      <c:pt idx="51">
                        <c:v>686</c:v>
                      </c:pt>
                      <c:pt idx="52">
                        <c:v>811</c:v>
                      </c:pt>
                      <c:pt idx="53">
                        <c:v>811</c:v>
                      </c:pt>
                      <c:pt idx="54">
                        <c:v>841</c:v>
                      </c:pt>
                      <c:pt idx="55">
                        <c:v>831</c:v>
                      </c:pt>
                      <c:pt idx="56">
                        <c:v>797</c:v>
                      </c:pt>
                      <c:pt idx="57">
                        <c:v>724</c:v>
                      </c:pt>
                      <c:pt idx="58">
                        <c:v>631</c:v>
                      </c:pt>
                      <c:pt idx="59">
                        <c:v>648</c:v>
                      </c:pt>
                      <c:pt idx="60">
                        <c:v>484</c:v>
                      </c:pt>
                      <c:pt idx="61">
                        <c:v>655</c:v>
                      </c:pt>
                      <c:pt idx="62">
                        <c:v>832</c:v>
                      </c:pt>
                      <c:pt idx="63">
                        <c:v>834</c:v>
                      </c:pt>
                      <c:pt idx="64">
                        <c:v>878</c:v>
                      </c:pt>
                      <c:pt idx="65">
                        <c:v>1022</c:v>
                      </c:pt>
                      <c:pt idx="66">
                        <c:v>944</c:v>
                      </c:pt>
                      <c:pt idx="67">
                        <c:v>925</c:v>
                      </c:pt>
                      <c:pt idx="68">
                        <c:v>1091</c:v>
                      </c:pt>
                      <c:pt idx="69">
                        <c:v>1000</c:v>
                      </c:pt>
                      <c:pt idx="70">
                        <c:v>872</c:v>
                      </c:pt>
                      <c:pt idx="71">
                        <c:v>627</c:v>
                      </c:pt>
                      <c:pt idx="72">
                        <c:v>461</c:v>
                      </c:pt>
                      <c:pt idx="73">
                        <c:v>804</c:v>
                      </c:pt>
                      <c:pt idx="74">
                        <c:v>841</c:v>
                      </c:pt>
                      <c:pt idx="75">
                        <c:v>793</c:v>
                      </c:pt>
                      <c:pt idx="76">
                        <c:v>735</c:v>
                      </c:pt>
                      <c:pt idx="77">
                        <c:v>755</c:v>
                      </c:pt>
                      <c:pt idx="78">
                        <c:v>771</c:v>
                      </c:pt>
                      <c:pt idx="79">
                        <c:v>812</c:v>
                      </c:pt>
                      <c:pt idx="80">
                        <c:v>716</c:v>
                      </c:pt>
                      <c:pt idx="81">
                        <c:v>677</c:v>
                      </c:pt>
                      <c:pt idx="82">
                        <c:v>636</c:v>
                      </c:pt>
                      <c:pt idx="83">
                        <c:v>504</c:v>
                      </c:pt>
                      <c:pt idx="84">
                        <c:v>396</c:v>
                      </c:pt>
                      <c:pt idx="85">
                        <c:v>576</c:v>
                      </c:pt>
                      <c:pt idx="86">
                        <c:v>745</c:v>
                      </c:pt>
                      <c:pt idx="87">
                        <c:v>590</c:v>
                      </c:pt>
                      <c:pt idx="88">
                        <c:v>792</c:v>
                      </c:pt>
                      <c:pt idx="89">
                        <c:v>816</c:v>
                      </c:pt>
                      <c:pt idx="90">
                        <c:v>719</c:v>
                      </c:pt>
                      <c:pt idx="91">
                        <c:v>741</c:v>
                      </c:pt>
                      <c:pt idx="92">
                        <c:v>627</c:v>
                      </c:pt>
                      <c:pt idx="93">
                        <c:v>606</c:v>
                      </c:pt>
                      <c:pt idx="94">
                        <c:v>669</c:v>
                      </c:pt>
                      <c:pt idx="95">
                        <c:v>534</c:v>
                      </c:pt>
                      <c:pt idx="96">
                        <c:v>461</c:v>
                      </c:pt>
                      <c:pt idx="97">
                        <c:v>645</c:v>
                      </c:pt>
                      <c:pt idx="98">
                        <c:v>707</c:v>
                      </c:pt>
                      <c:pt idx="99">
                        <c:v>619</c:v>
                      </c:pt>
                      <c:pt idx="100">
                        <c:v>750</c:v>
                      </c:pt>
                      <c:pt idx="101">
                        <c:v>669</c:v>
                      </c:pt>
                      <c:pt idx="102">
                        <c:v>764</c:v>
                      </c:pt>
                      <c:pt idx="103">
                        <c:v>783</c:v>
                      </c:pt>
                      <c:pt idx="104">
                        <c:v>635</c:v>
                      </c:pt>
                      <c:pt idx="105">
                        <c:v>742</c:v>
                      </c:pt>
                      <c:pt idx="106">
                        <c:v>705</c:v>
                      </c:pt>
                      <c:pt idx="107">
                        <c:v>564</c:v>
                      </c:pt>
                      <c:pt idx="108">
                        <c:v>470</c:v>
                      </c:pt>
                      <c:pt idx="109">
                        <c:v>629</c:v>
                      </c:pt>
                      <c:pt idx="110">
                        <c:v>718</c:v>
                      </c:pt>
                      <c:pt idx="111">
                        <c:v>615</c:v>
                      </c:pt>
                      <c:pt idx="112">
                        <c:v>772</c:v>
                      </c:pt>
                      <c:pt idx="113">
                        <c:v>708</c:v>
                      </c:pt>
                      <c:pt idx="114">
                        <c:v>846</c:v>
                      </c:pt>
                      <c:pt idx="115">
                        <c:v>778</c:v>
                      </c:pt>
                      <c:pt idx="116">
                        <c:v>685</c:v>
                      </c:pt>
                      <c:pt idx="117">
                        <c:v>741</c:v>
                      </c:pt>
                      <c:pt idx="118">
                        <c:v>748</c:v>
                      </c:pt>
                      <c:pt idx="119">
                        <c:v>614</c:v>
                      </c:pt>
                      <c:pt idx="120">
                        <c:v>397</c:v>
                      </c:pt>
                      <c:pt idx="121">
                        <c:v>667</c:v>
                      </c:pt>
                      <c:pt idx="122">
                        <c:v>683</c:v>
                      </c:pt>
                      <c:pt idx="123">
                        <c:v>410</c:v>
                      </c:pt>
                      <c:pt idx="124">
                        <c:v>429</c:v>
                      </c:pt>
                      <c:pt idx="125">
                        <c:v>364</c:v>
                      </c:pt>
                      <c:pt idx="126">
                        <c:v>373</c:v>
                      </c:pt>
                      <c:pt idx="127">
                        <c:v>275</c:v>
                      </c:pt>
                      <c:pt idx="128">
                        <c:v>298</c:v>
                      </c:pt>
                      <c:pt idx="129">
                        <c:v>279</c:v>
                      </c:pt>
                      <c:pt idx="130">
                        <c:v>306</c:v>
                      </c:pt>
                      <c:pt idx="131">
                        <c:v>462</c:v>
                      </c:pt>
                      <c:pt idx="132">
                        <c:v>192</c:v>
                      </c:pt>
                      <c:pt idx="133">
                        <c:v>342</c:v>
                      </c:pt>
                      <c:pt idx="134">
                        <c:v>439</c:v>
                      </c:pt>
                      <c:pt idx="135">
                        <c:v>389</c:v>
                      </c:pt>
                      <c:pt idx="136">
                        <c:v>431</c:v>
                      </c:pt>
                      <c:pt idx="137">
                        <c:v>449</c:v>
                      </c:pt>
                      <c:pt idx="138">
                        <c:v>425</c:v>
                      </c:pt>
                      <c:pt idx="139">
                        <c:v>353</c:v>
                      </c:pt>
                      <c:pt idx="140">
                        <c:v>314</c:v>
                      </c:pt>
                      <c:pt idx="141">
                        <c:v>326</c:v>
                      </c:pt>
                      <c:pt idx="142">
                        <c:v>432</c:v>
                      </c:pt>
                      <c:pt idx="143">
                        <c:v>419</c:v>
                      </c:pt>
                      <c:pt idx="144">
                        <c:v>263</c:v>
                      </c:pt>
                      <c:pt idx="145">
                        <c:v>353</c:v>
                      </c:pt>
                      <c:pt idx="146">
                        <c:v>464</c:v>
                      </c:pt>
                      <c:pt idx="147">
                        <c:v>463</c:v>
                      </c:pt>
                      <c:pt idx="148">
                        <c:v>560</c:v>
                      </c:pt>
                      <c:pt idx="149">
                        <c:v>540</c:v>
                      </c:pt>
                      <c:pt idx="150">
                        <c:v>715</c:v>
                      </c:pt>
                      <c:pt idx="151">
                        <c:v>692</c:v>
                      </c:pt>
                      <c:pt idx="152">
                        <c:v>643</c:v>
                      </c:pt>
                      <c:pt idx="153">
                        <c:v>473</c:v>
                      </c:pt>
                      <c:pt idx="154">
                        <c:v>655</c:v>
                      </c:pt>
                      <c:pt idx="155">
                        <c:v>625</c:v>
                      </c:pt>
                      <c:pt idx="156">
                        <c:v>359</c:v>
                      </c:pt>
                      <c:pt idx="157">
                        <c:v>692</c:v>
                      </c:pt>
                      <c:pt idx="158">
                        <c:v>830</c:v>
                      </c:pt>
                      <c:pt idx="159">
                        <c:v>606</c:v>
                      </c:pt>
                      <c:pt idx="160">
                        <c:v>868</c:v>
                      </c:pt>
                      <c:pt idx="161">
                        <c:v>247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3-540E-4465-8D6C-097129D4B551}"/>
                  </c:ext>
                </c:extLst>
              </c15:ser>
            </c15:filteredLineSeries>
          </c:ext>
        </c:extLst>
      </c:lineChart>
      <c:dateAx>
        <c:axId val="246672720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nextTo"/>
        <c:spPr>
          <a:noFill/>
          <a:ln w="15875" cap="flat" cmpd="sng" algn="ctr">
            <a:solidFill>
              <a:srgbClr val="11234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673136"/>
        <c:crosses val="autoZero"/>
        <c:auto val="1"/>
        <c:lblOffset val="100"/>
        <c:baseTimeUnit val="months"/>
        <c:majorUnit val="12"/>
        <c:majorTimeUnit val="months"/>
      </c:dateAx>
      <c:valAx>
        <c:axId val="246673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5875">
            <a:solidFill>
              <a:srgbClr val="11234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672720"/>
        <c:crosses val="autoZero"/>
        <c:crossBetween val="between"/>
      </c:valAx>
      <c:valAx>
        <c:axId val="1484161935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 w="15875">
            <a:solidFill>
              <a:srgbClr val="11234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4160687"/>
        <c:crosses val="max"/>
        <c:crossBetween val="between"/>
      </c:valAx>
      <c:dateAx>
        <c:axId val="1484160687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484161935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AU" sz="2000" b="1">
                <a:solidFill>
                  <a:srgbClr val="11234F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Company Insolvencies</a:t>
            </a:r>
          </a:p>
          <a:p>
            <a:pPr>
              <a:defRPr>
                <a:latin typeface="+mj-lt"/>
              </a:defRPr>
            </a:pPr>
            <a:r>
              <a:rPr lang="en-AU">
                <a:solidFill>
                  <a:srgbClr val="11234F"/>
                </a:solidFill>
                <a:latin typeface="Open Sans Condensed" panose="020B0604020202020204" charset="0"/>
                <a:ea typeface="Open Sans Condensed" panose="020B0604020202020204" charset="0"/>
                <a:cs typeface="Open Sans Condensed" panose="020B0604020202020204" charset="0"/>
              </a:rPr>
              <a:t>WA, Number, rolling 12 months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'[Business Insolvencies - industry breakdown.xlsx]condensed industries (#)'!$B$1</c:f>
              <c:strCache>
                <c:ptCount val="1"/>
                <c:pt idx="0">
                  <c:v>Arts &amp; Hospitality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'[Business Insolvencies - industry breakdown.xlsx]condensed industries (#)'!$A$14:$A$103</c:f>
              <c:numCache>
                <c:formatCode>mmm\-yy</c:formatCode>
                <c:ptCount val="90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  <c:pt idx="89">
                  <c:v>45078</c:v>
                </c:pt>
              </c:numCache>
            </c:numRef>
          </c:cat>
          <c:val>
            <c:numRef>
              <c:f>'[Business Insolvencies - industry breakdown.xlsx]condensed industries (#)'!$B$14:$B$103</c:f>
              <c:numCache>
                <c:formatCode>0</c:formatCode>
                <c:ptCount val="90"/>
                <c:pt idx="0">
                  <c:v>75</c:v>
                </c:pt>
                <c:pt idx="1">
                  <c:v>73</c:v>
                </c:pt>
                <c:pt idx="2">
                  <c:v>76</c:v>
                </c:pt>
                <c:pt idx="3">
                  <c:v>80</c:v>
                </c:pt>
                <c:pt idx="4">
                  <c:v>83</c:v>
                </c:pt>
                <c:pt idx="5">
                  <c:v>87</c:v>
                </c:pt>
                <c:pt idx="6">
                  <c:v>86</c:v>
                </c:pt>
                <c:pt idx="7">
                  <c:v>87</c:v>
                </c:pt>
                <c:pt idx="8">
                  <c:v>87</c:v>
                </c:pt>
                <c:pt idx="9">
                  <c:v>83</c:v>
                </c:pt>
                <c:pt idx="10">
                  <c:v>80</c:v>
                </c:pt>
                <c:pt idx="11">
                  <c:v>77</c:v>
                </c:pt>
                <c:pt idx="12">
                  <c:v>77</c:v>
                </c:pt>
                <c:pt idx="13">
                  <c:v>76</c:v>
                </c:pt>
                <c:pt idx="14">
                  <c:v>77</c:v>
                </c:pt>
                <c:pt idx="15">
                  <c:v>77</c:v>
                </c:pt>
                <c:pt idx="16">
                  <c:v>78</c:v>
                </c:pt>
                <c:pt idx="17">
                  <c:v>87</c:v>
                </c:pt>
                <c:pt idx="18">
                  <c:v>89</c:v>
                </c:pt>
                <c:pt idx="19">
                  <c:v>88</c:v>
                </c:pt>
                <c:pt idx="20">
                  <c:v>85</c:v>
                </c:pt>
                <c:pt idx="21">
                  <c:v>86</c:v>
                </c:pt>
                <c:pt idx="22">
                  <c:v>88</c:v>
                </c:pt>
                <c:pt idx="23">
                  <c:v>92</c:v>
                </c:pt>
                <c:pt idx="24">
                  <c:v>94</c:v>
                </c:pt>
                <c:pt idx="25">
                  <c:v>95</c:v>
                </c:pt>
                <c:pt idx="26">
                  <c:v>101</c:v>
                </c:pt>
                <c:pt idx="27">
                  <c:v>104</c:v>
                </c:pt>
                <c:pt idx="28">
                  <c:v>108</c:v>
                </c:pt>
                <c:pt idx="29">
                  <c:v>108</c:v>
                </c:pt>
                <c:pt idx="30">
                  <c:v>109</c:v>
                </c:pt>
                <c:pt idx="31">
                  <c:v>111</c:v>
                </c:pt>
                <c:pt idx="32">
                  <c:v>109</c:v>
                </c:pt>
                <c:pt idx="33">
                  <c:v>109</c:v>
                </c:pt>
                <c:pt idx="34">
                  <c:v>110</c:v>
                </c:pt>
                <c:pt idx="35">
                  <c:v>112</c:v>
                </c:pt>
                <c:pt idx="36">
                  <c:v>114</c:v>
                </c:pt>
                <c:pt idx="37">
                  <c:v>113</c:v>
                </c:pt>
                <c:pt idx="38">
                  <c:v>106</c:v>
                </c:pt>
                <c:pt idx="39">
                  <c:v>101</c:v>
                </c:pt>
                <c:pt idx="40">
                  <c:v>95</c:v>
                </c:pt>
                <c:pt idx="41">
                  <c:v>91</c:v>
                </c:pt>
                <c:pt idx="42">
                  <c:v>96</c:v>
                </c:pt>
                <c:pt idx="43">
                  <c:v>95</c:v>
                </c:pt>
                <c:pt idx="44">
                  <c:v>98</c:v>
                </c:pt>
                <c:pt idx="45">
                  <c:v>94</c:v>
                </c:pt>
                <c:pt idx="46">
                  <c:v>100</c:v>
                </c:pt>
                <c:pt idx="47">
                  <c:v>99</c:v>
                </c:pt>
                <c:pt idx="48">
                  <c:v>101</c:v>
                </c:pt>
                <c:pt idx="49">
                  <c:v>103</c:v>
                </c:pt>
                <c:pt idx="50">
                  <c:v>105</c:v>
                </c:pt>
                <c:pt idx="51">
                  <c:v>107</c:v>
                </c:pt>
                <c:pt idx="52">
                  <c:v>104</c:v>
                </c:pt>
                <c:pt idx="53">
                  <c:v>93</c:v>
                </c:pt>
                <c:pt idx="54">
                  <c:v>82</c:v>
                </c:pt>
                <c:pt idx="55">
                  <c:v>77</c:v>
                </c:pt>
                <c:pt idx="56">
                  <c:v>74</c:v>
                </c:pt>
                <c:pt idx="57">
                  <c:v>75</c:v>
                </c:pt>
                <c:pt idx="58">
                  <c:v>60</c:v>
                </c:pt>
                <c:pt idx="59">
                  <c:v>57</c:v>
                </c:pt>
                <c:pt idx="60">
                  <c:v>47</c:v>
                </c:pt>
                <c:pt idx="61">
                  <c:v>42</c:v>
                </c:pt>
                <c:pt idx="62">
                  <c:v>33</c:v>
                </c:pt>
                <c:pt idx="63">
                  <c:v>31</c:v>
                </c:pt>
                <c:pt idx="64">
                  <c:v>35</c:v>
                </c:pt>
                <c:pt idx="65">
                  <c:v>41</c:v>
                </c:pt>
                <c:pt idx="66">
                  <c:v>39</c:v>
                </c:pt>
                <c:pt idx="67">
                  <c:v>42</c:v>
                </c:pt>
                <c:pt idx="68">
                  <c:v>42</c:v>
                </c:pt>
                <c:pt idx="69">
                  <c:v>42</c:v>
                </c:pt>
                <c:pt idx="70">
                  <c:v>46</c:v>
                </c:pt>
                <c:pt idx="71">
                  <c:v>46</c:v>
                </c:pt>
                <c:pt idx="72">
                  <c:v>46</c:v>
                </c:pt>
                <c:pt idx="73">
                  <c:v>46</c:v>
                </c:pt>
                <c:pt idx="74">
                  <c:v>50</c:v>
                </c:pt>
                <c:pt idx="75">
                  <c:v>54</c:v>
                </c:pt>
                <c:pt idx="76">
                  <c:v>51</c:v>
                </c:pt>
                <c:pt idx="77">
                  <c:v>49</c:v>
                </c:pt>
                <c:pt idx="78">
                  <c:v>53</c:v>
                </c:pt>
                <c:pt idx="79">
                  <c:v>57</c:v>
                </c:pt>
                <c:pt idx="80">
                  <c:v>56</c:v>
                </c:pt>
                <c:pt idx="81">
                  <c:v>57</c:v>
                </c:pt>
                <c:pt idx="82">
                  <c:v>58</c:v>
                </c:pt>
                <c:pt idx="83">
                  <c:v>61</c:v>
                </c:pt>
                <c:pt idx="84">
                  <c:v>66</c:v>
                </c:pt>
                <c:pt idx="85">
                  <c:v>71</c:v>
                </c:pt>
                <c:pt idx="86">
                  <c:v>72</c:v>
                </c:pt>
                <c:pt idx="87">
                  <c:v>69</c:v>
                </c:pt>
                <c:pt idx="88">
                  <c:v>71</c:v>
                </c:pt>
                <c:pt idx="89">
                  <c:v>68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F144-45D0-82CA-DA2FAA7FEFC1}"/>
            </c:ext>
          </c:extLst>
        </c:ser>
        <c:ser>
          <c:idx val="1"/>
          <c:order val="1"/>
          <c:tx>
            <c:strRef>
              <c:f>'[Business Insolvencies - industry breakdown.xlsx]condensed industries (#)'!$C$1</c:f>
              <c:strCache>
                <c:ptCount val="1"/>
                <c:pt idx="0">
                  <c:v>Construction</c:v>
                </c:pt>
              </c:strCache>
            </c:strRef>
          </c:tx>
          <c:spPr>
            <a:ln w="28575" cap="rnd">
              <a:solidFill>
                <a:srgbClr val="11234F"/>
              </a:solidFill>
              <a:round/>
            </a:ln>
            <a:effectLst/>
          </c:spPr>
          <c:marker>
            <c:symbol val="none"/>
          </c:marker>
          <c:cat>
            <c:numRef>
              <c:f>'[Business Insolvencies - industry breakdown.xlsx]condensed industries (#)'!$A$14:$A$103</c:f>
              <c:numCache>
                <c:formatCode>mmm\-yy</c:formatCode>
                <c:ptCount val="90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  <c:pt idx="89">
                  <c:v>45078</c:v>
                </c:pt>
              </c:numCache>
            </c:numRef>
          </c:cat>
          <c:val>
            <c:numRef>
              <c:f>'[Business Insolvencies - industry breakdown.xlsx]condensed industries (#)'!$C$14:$C$103</c:f>
              <c:numCache>
                <c:formatCode>0</c:formatCode>
                <c:ptCount val="90"/>
                <c:pt idx="0">
                  <c:v>138</c:v>
                </c:pt>
                <c:pt idx="1">
                  <c:v>149</c:v>
                </c:pt>
                <c:pt idx="2">
                  <c:v>147</c:v>
                </c:pt>
                <c:pt idx="3">
                  <c:v>144</c:v>
                </c:pt>
                <c:pt idx="4">
                  <c:v>157</c:v>
                </c:pt>
                <c:pt idx="5">
                  <c:v>159</c:v>
                </c:pt>
                <c:pt idx="6">
                  <c:v>161</c:v>
                </c:pt>
                <c:pt idx="7">
                  <c:v>162</c:v>
                </c:pt>
                <c:pt idx="8">
                  <c:v>164</c:v>
                </c:pt>
                <c:pt idx="9">
                  <c:v>170</c:v>
                </c:pt>
                <c:pt idx="10">
                  <c:v>176</c:v>
                </c:pt>
                <c:pt idx="11">
                  <c:v>180</c:v>
                </c:pt>
                <c:pt idx="12">
                  <c:v>186</c:v>
                </c:pt>
                <c:pt idx="13">
                  <c:v>175</c:v>
                </c:pt>
                <c:pt idx="14">
                  <c:v>168</c:v>
                </c:pt>
                <c:pt idx="15">
                  <c:v>174</c:v>
                </c:pt>
                <c:pt idx="16">
                  <c:v>184</c:v>
                </c:pt>
                <c:pt idx="17">
                  <c:v>185</c:v>
                </c:pt>
                <c:pt idx="18">
                  <c:v>188</c:v>
                </c:pt>
                <c:pt idx="19">
                  <c:v>191</c:v>
                </c:pt>
                <c:pt idx="20">
                  <c:v>187</c:v>
                </c:pt>
                <c:pt idx="21">
                  <c:v>183</c:v>
                </c:pt>
                <c:pt idx="22">
                  <c:v>178</c:v>
                </c:pt>
                <c:pt idx="23">
                  <c:v>170</c:v>
                </c:pt>
                <c:pt idx="24">
                  <c:v>169</c:v>
                </c:pt>
                <c:pt idx="25">
                  <c:v>174</c:v>
                </c:pt>
                <c:pt idx="26">
                  <c:v>182</c:v>
                </c:pt>
                <c:pt idx="27">
                  <c:v>182</c:v>
                </c:pt>
                <c:pt idx="28">
                  <c:v>160</c:v>
                </c:pt>
                <c:pt idx="29">
                  <c:v>162</c:v>
                </c:pt>
                <c:pt idx="30">
                  <c:v>160</c:v>
                </c:pt>
                <c:pt idx="31">
                  <c:v>169</c:v>
                </c:pt>
                <c:pt idx="32">
                  <c:v>173</c:v>
                </c:pt>
                <c:pt idx="33">
                  <c:v>174</c:v>
                </c:pt>
                <c:pt idx="34">
                  <c:v>189</c:v>
                </c:pt>
                <c:pt idx="35">
                  <c:v>198</c:v>
                </c:pt>
                <c:pt idx="36">
                  <c:v>198</c:v>
                </c:pt>
                <c:pt idx="37">
                  <c:v>195</c:v>
                </c:pt>
                <c:pt idx="38">
                  <c:v>183</c:v>
                </c:pt>
                <c:pt idx="39">
                  <c:v>176</c:v>
                </c:pt>
                <c:pt idx="40">
                  <c:v>179</c:v>
                </c:pt>
                <c:pt idx="41">
                  <c:v>170</c:v>
                </c:pt>
                <c:pt idx="42">
                  <c:v>172</c:v>
                </c:pt>
                <c:pt idx="43">
                  <c:v>163</c:v>
                </c:pt>
                <c:pt idx="44">
                  <c:v>153</c:v>
                </c:pt>
                <c:pt idx="45">
                  <c:v>151</c:v>
                </c:pt>
                <c:pt idx="46">
                  <c:v>138</c:v>
                </c:pt>
                <c:pt idx="47">
                  <c:v>132</c:v>
                </c:pt>
                <c:pt idx="48">
                  <c:v>122</c:v>
                </c:pt>
                <c:pt idx="49">
                  <c:v>126</c:v>
                </c:pt>
                <c:pt idx="50">
                  <c:v>127</c:v>
                </c:pt>
                <c:pt idx="51">
                  <c:v>122</c:v>
                </c:pt>
                <c:pt idx="52">
                  <c:v>112</c:v>
                </c:pt>
                <c:pt idx="53">
                  <c:v>108</c:v>
                </c:pt>
                <c:pt idx="54">
                  <c:v>99</c:v>
                </c:pt>
                <c:pt idx="55">
                  <c:v>90</c:v>
                </c:pt>
                <c:pt idx="56">
                  <c:v>88</c:v>
                </c:pt>
                <c:pt idx="57">
                  <c:v>82</c:v>
                </c:pt>
                <c:pt idx="58">
                  <c:v>75</c:v>
                </c:pt>
                <c:pt idx="59">
                  <c:v>72</c:v>
                </c:pt>
                <c:pt idx="60">
                  <c:v>75</c:v>
                </c:pt>
                <c:pt idx="61">
                  <c:v>60</c:v>
                </c:pt>
                <c:pt idx="62">
                  <c:v>56</c:v>
                </c:pt>
                <c:pt idx="63">
                  <c:v>56</c:v>
                </c:pt>
                <c:pt idx="64">
                  <c:v>68</c:v>
                </c:pt>
                <c:pt idx="65">
                  <c:v>66</c:v>
                </c:pt>
                <c:pt idx="66">
                  <c:v>64</c:v>
                </c:pt>
                <c:pt idx="67">
                  <c:v>70</c:v>
                </c:pt>
                <c:pt idx="68">
                  <c:v>75</c:v>
                </c:pt>
                <c:pt idx="69">
                  <c:v>76</c:v>
                </c:pt>
                <c:pt idx="70">
                  <c:v>80</c:v>
                </c:pt>
                <c:pt idx="71">
                  <c:v>77</c:v>
                </c:pt>
                <c:pt idx="72">
                  <c:v>78</c:v>
                </c:pt>
                <c:pt idx="73">
                  <c:v>84</c:v>
                </c:pt>
                <c:pt idx="74">
                  <c:v>86</c:v>
                </c:pt>
                <c:pt idx="75">
                  <c:v>91</c:v>
                </c:pt>
                <c:pt idx="76">
                  <c:v>85</c:v>
                </c:pt>
                <c:pt idx="77">
                  <c:v>94</c:v>
                </c:pt>
                <c:pt idx="78">
                  <c:v>101</c:v>
                </c:pt>
                <c:pt idx="79">
                  <c:v>102</c:v>
                </c:pt>
                <c:pt idx="80">
                  <c:v>111</c:v>
                </c:pt>
                <c:pt idx="81">
                  <c:v>118</c:v>
                </c:pt>
                <c:pt idx="82">
                  <c:v>115</c:v>
                </c:pt>
                <c:pt idx="83">
                  <c:v>134</c:v>
                </c:pt>
                <c:pt idx="84">
                  <c:v>136</c:v>
                </c:pt>
                <c:pt idx="85">
                  <c:v>139</c:v>
                </c:pt>
                <c:pt idx="86">
                  <c:v>142</c:v>
                </c:pt>
                <c:pt idx="87">
                  <c:v>140</c:v>
                </c:pt>
                <c:pt idx="88">
                  <c:v>142</c:v>
                </c:pt>
                <c:pt idx="89">
                  <c:v>141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F144-45D0-82CA-DA2FAA7FEFC1}"/>
            </c:ext>
          </c:extLst>
        </c:ser>
        <c:ser>
          <c:idx val="2"/>
          <c:order val="2"/>
          <c:tx>
            <c:strRef>
              <c:f>'[Business Insolvencies - industry breakdown.xlsx]condensed industries (#)'!$D$1</c:f>
              <c:strCache>
                <c:ptCount val="1"/>
                <c:pt idx="0">
                  <c:v>Retail &amp; Wholesale Trade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'[Business Insolvencies - industry breakdown.xlsx]condensed industries (#)'!$A$14:$A$103</c:f>
              <c:numCache>
                <c:formatCode>mmm\-yy</c:formatCode>
                <c:ptCount val="90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  <c:pt idx="89">
                  <c:v>45078</c:v>
                </c:pt>
              </c:numCache>
            </c:numRef>
          </c:cat>
          <c:val>
            <c:numRef>
              <c:f>'[Business Insolvencies - industry breakdown.xlsx]condensed industries (#)'!$D$14:$D$103</c:f>
              <c:numCache>
                <c:formatCode>0</c:formatCode>
                <c:ptCount val="90"/>
                <c:pt idx="0">
                  <c:v>63</c:v>
                </c:pt>
                <c:pt idx="1">
                  <c:v>76</c:v>
                </c:pt>
                <c:pt idx="2">
                  <c:v>76</c:v>
                </c:pt>
                <c:pt idx="3">
                  <c:v>69</c:v>
                </c:pt>
                <c:pt idx="4">
                  <c:v>72</c:v>
                </c:pt>
                <c:pt idx="5">
                  <c:v>70</c:v>
                </c:pt>
                <c:pt idx="6">
                  <c:v>68</c:v>
                </c:pt>
                <c:pt idx="7">
                  <c:v>68</c:v>
                </c:pt>
                <c:pt idx="8">
                  <c:v>68</c:v>
                </c:pt>
                <c:pt idx="9">
                  <c:v>64</c:v>
                </c:pt>
                <c:pt idx="10">
                  <c:v>63</c:v>
                </c:pt>
                <c:pt idx="11">
                  <c:v>64</c:v>
                </c:pt>
                <c:pt idx="12">
                  <c:v>67</c:v>
                </c:pt>
                <c:pt idx="13">
                  <c:v>60</c:v>
                </c:pt>
                <c:pt idx="14">
                  <c:v>60</c:v>
                </c:pt>
                <c:pt idx="15">
                  <c:v>61</c:v>
                </c:pt>
                <c:pt idx="16">
                  <c:v>62</c:v>
                </c:pt>
                <c:pt idx="17">
                  <c:v>68</c:v>
                </c:pt>
                <c:pt idx="18">
                  <c:v>70</c:v>
                </c:pt>
                <c:pt idx="19">
                  <c:v>76</c:v>
                </c:pt>
                <c:pt idx="20">
                  <c:v>77</c:v>
                </c:pt>
                <c:pt idx="21">
                  <c:v>73</c:v>
                </c:pt>
                <c:pt idx="22">
                  <c:v>77</c:v>
                </c:pt>
                <c:pt idx="23">
                  <c:v>80</c:v>
                </c:pt>
                <c:pt idx="24">
                  <c:v>80</c:v>
                </c:pt>
                <c:pt idx="25">
                  <c:v>77</c:v>
                </c:pt>
                <c:pt idx="26">
                  <c:v>80</c:v>
                </c:pt>
                <c:pt idx="27">
                  <c:v>82</c:v>
                </c:pt>
                <c:pt idx="28">
                  <c:v>77</c:v>
                </c:pt>
                <c:pt idx="29">
                  <c:v>72</c:v>
                </c:pt>
                <c:pt idx="30">
                  <c:v>72</c:v>
                </c:pt>
                <c:pt idx="31">
                  <c:v>70</c:v>
                </c:pt>
                <c:pt idx="32">
                  <c:v>67</c:v>
                </c:pt>
                <c:pt idx="33">
                  <c:v>71</c:v>
                </c:pt>
                <c:pt idx="34">
                  <c:v>65</c:v>
                </c:pt>
                <c:pt idx="35">
                  <c:v>68</c:v>
                </c:pt>
                <c:pt idx="36">
                  <c:v>66</c:v>
                </c:pt>
                <c:pt idx="37">
                  <c:v>69</c:v>
                </c:pt>
                <c:pt idx="38">
                  <c:v>67</c:v>
                </c:pt>
                <c:pt idx="39">
                  <c:v>72</c:v>
                </c:pt>
                <c:pt idx="40">
                  <c:v>76</c:v>
                </c:pt>
                <c:pt idx="41">
                  <c:v>83</c:v>
                </c:pt>
                <c:pt idx="42">
                  <c:v>81</c:v>
                </c:pt>
                <c:pt idx="43">
                  <c:v>76</c:v>
                </c:pt>
                <c:pt idx="44">
                  <c:v>77</c:v>
                </c:pt>
                <c:pt idx="45">
                  <c:v>76</c:v>
                </c:pt>
                <c:pt idx="46">
                  <c:v>76</c:v>
                </c:pt>
                <c:pt idx="47">
                  <c:v>69</c:v>
                </c:pt>
                <c:pt idx="48">
                  <c:v>72</c:v>
                </c:pt>
                <c:pt idx="49">
                  <c:v>70</c:v>
                </c:pt>
                <c:pt idx="50">
                  <c:v>73</c:v>
                </c:pt>
                <c:pt idx="51">
                  <c:v>65</c:v>
                </c:pt>
                <c:pt idx="52">
                  <c:v>60</c:v>
                </c:pt>
                <c:pt idx="53">
                  <c:v>50</c:v>
                </c:pt>
                <c:pt idx="54">
                  <c:v>47</c:v>
                </c:pt>
                <c:pt idx="55">
                  <c:v>46</c:v>
                </c:pt>
                <c:pt idx="56">
                  <c:v>43</c:v>
                </c:pt>
                <c:pt idx="57">
                  <c:v>39</c:v>
                </c:pt>
                <c:pt idx="58">
                  <c:v>37</c:v>
                </c:pt>
                <c:pt idx="59">
                  <c:v>38</c:v>
                </c:pt>
                <c:pt idx="60">
                  <c:v>33</c:v>
                </c:pt>
                <c:pt idx="61">
                  <c:v>29</c:v>
                </c:pt>
                <c:pt idx="62">
                  <c:v>24</c:v>
                </c:pt>
                <c:pt idx="63">
                  <c:v>30</c:v>
                </c:pt>
                <c:pt idx="64">
                  <c:v>29</c:v>
                </c:pt>
                <c:pt idx="65">
                  <c:v>31</c:v>
                </c:pt>
                <c:pt idx="66">
                  <c:v>33</c:v>
                </c:pt>
                <c:pt idx="67">
                  <c:v>32</c:v>
                </c:pt>
                <c:pt idx="68">
                  <c:v>35</c:v>
                </c:pt>
                <c:pt idx="69">
                  <c:v>35</c:v>
                </c:pt>
                <c:pt idx="70">
                  <c:v>34</c:v>
                </c:pt>
                <c:pt idx="71">
                  <c:v>34</c:v>
                </c:pt>
                <c:pt idx="72">
                  <c:v>33</c:v>
                </c:pt>
                <c:pt idx="73">
                  <c:v>34</c:v>
                </c:pt>
                <c:pt idx="74">
                  <c:v>32</c:v>
                </c:pt>
                <c:pt idx="75">
                  <c:v>27</c:v>
                </c:pt>
                <c:pt idx="76">
                  <c:v>30</c:v>
                </c:pt>
                <c:pt idx="77">
                  <c:v>30</c:v>
                </c:pt>
                <c:pt idx="78">
                  <c:v>29</c:v>
                </c:pt>
                <c:pt idx="79">
                  <c:v>29</c:v>
                </c:pt>
                <c:pt idx="80">
                  <c:v>30</c:v>
                </c:pt>
                <c:pt idx="81">
                  <c:v>28</c:v>
                </c:pt>
                <c:pt idx="82">
                  <c:v>28</c:v>
                </c:pt>
                <c:pt idx="83">
                  <c:v>28</c:v>
                </c:pt>
                <c:pt idx="84">
                  <c:v>29</c:v>
                </c:pt>
                <c:pt idx="85">
                  <c:v>29</c:v>
                </c:pt>
                <c:pt idx="86">
                  <c:v>32</c:v>
                </c:pt>
                <c:pt idx="87">
                  <c:v>29</c:v>
                </c:pt>
                <c:pt idx="88">
                  <c:v>30</c:v>
                </c:pt>
                <c:pt idx="89">
                  <c:v>27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F144-45D0-82CA-DA2FAA7FEFC1}"/>
            </c:ext>
          </c:extLst>
        </c:ser>
        <c:ser>
          <c:idx val="3"/>
          <c:order val="3"/>
          <c:tx>
            <c:strRef>
              <c:f>'[Business Insolvencies - industry breakdown.xlsx]condensed industries (#)'!$E$1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'[Business Insolvencies - industry breakdown.xlsx]condensed industries (#)'!$A$14:$A$103</c:f>
              <c:numCache>
                <c:formatCode>mmm\-yy</c:formatCode>
                <c:ptCount val="90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  <c:pt idx="89">
                  <c:v>45078</c:v>
                </c:pt>
              </c:numCache>
            </c:numRef>
          </c:cat>
          <c:val>
            <c:numRef>
              <c:f>'[Business Insolvencies - industry breakdown.xlsx]condensed industries (#)'!$E$14:$E$103</c:f>
              <c:numCache>
                <c:formatCode>0</c:formatCode>
                <c:ptCount val="90"/>
                <c:pt idx="0">
                  <c:v>61</c:v>
                </c:pt>
                <c:pt idx="1">
                  <c:v>61</c:v>
                </c:pt>
                <c:pt idx="2">
                  <c:v>61</c:v>
                </c:pt>
                <c:pt idx="3">
                  <c:v>58</c:v>
                </c:pt>
                <c:pt idx="4">
                  <c:v>60</c:v>
                </c:pt>
                <c:pt idx="5">
                  <c:v>58</c:v>
                </c:pt>
                <c:pt idx="6">
                  <c:v>62</c:v>
                </c:pt>
                <c:pt idx="7">
                  <c:v>57</c:v>
                </c:pt>
                <c:pt idx="8">
                  <c:v>53</c:v>
                </c:pt>
                <c:pt idx="9">
                  <c:v>48</c:v>
                </c:pt>
                <c:pt idx="10">
                  <c:v>42</c:v>
                </c:pt>
                <c:pt idx="11">
                  <c:v>43</c:v>
                </c:pt>
                <c:pt idx="12">
                  <c:v>46</c:v>
                </c:pt>
                <c:pt idx="13">
                  <c:v>42</c:v>
                </c:pt>
                <c:pt idx="14">
                  <c:v>40</c:v>
                </c:pt>
                <c:pt idx="15">
                  <c:v>36</c:v>
                </c:pt>
                <c:pt idx="16">
                  <c:v>33</c:v>
                </c:pt>
                <c:pt idx="17">
                  <c:v>29</c:v>
                </c:pt>
                <c:pt idx="18">
                  <c:v>30</c:v>
                </c:pt>
                <c:pt idx="19">
                  <c:v>27</c:v>
                </c:pt>
                <c:pt idx="20">
                  <c:v>26</c:v>
                </c:pt>
                <c:pt idx="21">
                  <c:v>30</c:v>
                </c:pt>
                <c:pt idx="22">
                  <c:v>32</c:v>
                </c:pt>
                <c:pt idx="23">
                  <c:v>37</c:v>
                </c:pt>
                <c:pt idx="24">
                  <c:v>36</c:v>
                </c:pt>
                <c:pt idx="25">
                  <c:v>41</c:v>
                </c:pt>
                <c:pt idx="26">
                  <c:v>45</c:v>
                </c:pt>
                <c:pt idx="27">
                  <c:v>46</c:v>
                </c:pt>
                <c:pt idx="28">
                  <c:v>45</c:v>
                </c:pt>
                <c:pt idx="29">
                  <c:v>45</c:v>
                </c:pt>
                <c:pt idx="30">
                  <c:v>40</c:v>
                </c:pt>
                <c:pt idx="31">
                  <c:v>39</c:v>
                </c:pt>
                <c:pt idx="32">
                  <c:v>43</c:v>
                </c:pt>
                <c:pt idx="33">
                  <c:v>41</c:v>
                </c:pt>
                <c:pt idx="34">
                  <c:v>39</c:v>
                </c:pt>
                <c:pt idx="35">
                  <c:v>33</c:v>
                </c:pt>
                <c:pt idx="36">
                  <c:v>31</c:v>
                </c:pt>
                <c:pt idx="37">
                  <c:v>24</c:v>
                </c:pt>
                <c:pt idx="38">
                  <c:v>20</c:v>
                </c:pt>
                <c:pt idx="39">
                  <c:v>20</c:v>
                </c:pt>
                <c:pt idx="40">
                  <c:v>22</c:v>
                </c:pt>
                <c:pt idx="41">
                  <c:v>23</c:v>
                </c:pt>
                <c:pt idx="42">
                  <c:v>23</c:v>
                </c:pt>
                <c:pt idx="43">
                  <c:v>27</c:v>
                </c:pt>
                <c:pt idx="44">
                  <c:v>27</c:v>
                </c:pt>
                <c:pt idx="45">
                  <c:v>25</c:v>
                </c:pt>
                <c:pt idx="46">
                  <c:v>27</c:v>
                </c:pt>
                <c:pt idx="47">
                  <c:v>28</c:v>
                </c:pt>
                <c:pt idx="48">
                  <c:v>27</c:v>
                </c:pt>
                <c:pt idx="49">
                  <c:v>28</c:v>
                </c:pt>
                <c:pt idx="50">
                  <c:v>27</c:v>
                </c:pt>
                <c:pt idx="51">
                  <c:v>27</c:v>
                </c:pt>
                <c:pt idx="52">
                  <c:v>24</c:v>
                </c:pt>
                <c:pt idx="53">
                  <c:v>21</c:v>
                </c:pt>
                <c:pt idx="54">
                  <c:v>20</c:v>
                </c:pt>
                <c:pt idx="55">
                  <c:v>15</c:v>
                </c:pt>
                <c:pt idx="56">
                  <c:v>12</c:v>
                </c:pt>
                <c:pt idx="57">
                  <c:v>11</c:v>
                </c:pt>
                <c:pt idx="58">
                  <c:v>8</c:v>
                </c:pt>
                <c:pt idx="59">
                  <c:v>10</c:v>
                </c:pt>
                <c:pt idx="60">
                  <c:v>10</c:v>
                </c:pt>
                <c:pt idx="61">
                  <c:v>11</c:v>
                </c:pt>
                <c:pt idx="62">
                  <c:v>13</c:v>
                </c:pt>
                <c:pt idx="63">
                  <c:v>11</c:v>
                </c:pt>
                <c:pt idx="64">
                  <c:v>12</c:v>
                </c:pt>
                <c:pt idx="65">
                  <c:v>12</c:v>
                </c:pt>
                <c:pt idx="66">
                  <c:v>11</c:v>
                </c:pt>
                <c:pt idx="67">
                  <c:v>12</c:v>
                </c:pt>
                <c:pt idx="68">
                  <c:v>11</c:v>
                </c:pt>
                <c:pt idx="69">
                  <c:v>11</c:v>
                </c:pt>
                <c:pt idx="70">
                  <c:v>13</c:v>
                </c:pt>
                <c:pt idx="71">
                  <c:v>11</c:v>
                </c:pt>
                <c:pt idx="72">
                  <c:v>11</c:v>
                </c:pt>
                <c:pt idx="73">
                  <c:v>11</c:v>
                </c:pt>
                <c:pt idx="74">
                  <c:v>10</c:v>
                </c:pt>
                <c:pt idx="75">
                  <c:v>11</c:v>
                </c:pt>
                <c:pt idx="76">
                  <c:v>13</c:v>
                </c:pt>
                <c:pt idx="77">
                  <c:v>14</c:v>
                </c:pt>
                <c:pt idx="78">
                  <c:v>15</c:v>
                </c:pt>
                <c:pt idx="79">
                  <c:v>18</c:v>
                </c:pt>
                <c:pt idx="80">
                  <c:v>22</c:v>
                </c:pt>
                <c:pt idx="81">
                  <c:v>25</c:v>
                </c:pt>
                <c:pt idx="82">
                  <c:v>24</c:v>
                </c:pt>
                <c:pt idx="83">
                  <c:v>24</c:v>
                </c:pt>
                <c:pt idx="84">
                  <c:v>24</c:v>
                </c:pt>
                <c:pt idx="85">
                  <c:v>23</c:v>
                </c:pt>
                <c:pt idx="86">
                  <c:v>23</c:v>
                </c:pt>
                <c:pt idx="87">
                  <c:v>23</c:v>
                </c:pt>
                <c:pt idx="88">
                  <c:v>20</c:v>
                </c:pt>
                <c:pt idx="89">
                  <c:v>20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F144-45D0-82CA-DA2FAA7FEFC1}"/>
            </c:ext>
          </c:extLst>
        </c:ser>
        <c:ser>
          <c:idx val="4"/>
          <c:order val="4"/>
          <c:tx>
            <c:strRef>
              <c:f>'[Business Insolvencies - industry breakdown.xlsx]condensed industries (#)'!$F$1</c:f>
              <c:strCache>
                <c:ptCount val="1"/>
                <c:pt idx="0">
                  <c:v>Mining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Ref>
              <c:f>'[Business Insolvencies - industry breakdown.xlsx]condensed industries (#)'!$A$14:$A$103</c:f>
              <c:numCache>
                <c:formatCode>mmm\-yy</c:formatCode>
                <c:ptCount val="90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  <c:pt idx="89">
                  <c:v>45078</c:v>
                </c:pt>
              </c:numCache>
            </c:numRef>
          </c:cat>
          <c:val>
            <c:numRef>
              <c:f>'[Business Insolvencies - industry breakdown.xlsx]condensed industries (#)'!$F$14:$F$103</c:f>
              <c:numCache>
                <c:formatCode>0</c:formatCode>
                <c:ptCount val="90"/>
                <c:pt idx="0">
                  <c:v>74</c:v>
                </c:pt>
                <c:pt idx="1">
                  <c:v>71</c:v>
                </c:pt>
                <c:pt idx="2">
                  <c:v>75</c:v>
                </c:pt>
                <c:pt idx="3">
                  <c:v>81</c:v>
                </c:pt>
                <c:pt idx="4">
                  <c:v>79</c:v>
                </c:pt>
                <c:pt idx="5">
                  <c:v>80</c:v>
                </c:pt>
                <c:pt idx="6">
                  <c:v>73</c:v>
                </c:pt>
                <c:pt idx="7">
                  <c:v>70</c:v>
                </c:pt>
                <c:pt idx="8">
                  <c:v>69</c:v>
                </c:pt>
                <c:pt idx="9">
                  <c:v>63</c:v>
                </c:pt>
                <c:pt idx="10">
                  <c:v>61</c:v>
                </c:pt>
                <c:pt idx="11">
                  <c:v>58</c:v>
                </c:pt>
                <c:pt idx="12">
                  <c:v>54</c:v>
                </c:pt>
                <c:pt idx="13">
                  <c:v>52</c:v>
                </c:pt>
                <c:pt idx="14">
                  <c:v>49</c:v>
                </c:pt>
                <c:pt idx="15">
                  <c:v>40</c:v>
                </c:pt>
                <c:pt idx="16">
                  <c:v>37</c:v>
                </c:pt>
                <c:pt idx="17">
                  <c:v>33</c:v>
                </c:pt>
                <c:pt idx="18">
                  <c:v>33</c:v>
                </c:pt>
                <c:pt idx="19">
                  <c:v>34</c:v>
                </c:pt>
                <c:pt idx="20">
                  <c:v>30</c:v>
                </c:pt>
                <c:pt idx="21">
                  <c:v>36</c:v>
                </c:pt>
                <c:pt idx="22">
                  <c:v>32</c:v>
                </c:pt>
                <c:pt idx="23">
                  <c:v>31</c:v>
                </c:pt>
                <c:pt idx="24">
                  <c:v>28</c:v>
                </c:pt>
                <c:pt idx="25">
                  <c:v>35</c:v>
                </c:pt>
                <c:pt idx="26">
                  <c:v>37</c:v>
                </c:pt>
                <c:pt idx="27">
                  <c:v>36</c:v>
                </c:pt>
                <c:pt idx="28">
                  <c:v>37</c:v>
                </c:pt>
                <c:pt idx="29">
                  <c:v>39</c:v>
                </c:pt>
                <c:pt idx="30">
                  <c:v>33</c:v>
                </c:pt>
                <c:pt idx="31">
                  <c:v>31</c:v>
                </c:pt>
                <c:pt idx="32">
                  <c:v>29</c:v>
                </c:pt>
                <c:pt idx="33">
                  <c:v>26</c:v>
                </c:pt>
                <c:pt idx="34">
                  <c:v>39</c:v>
                </c:pt>
                <c:pt idx="35">
                  <c:v>40</c:v>
                </c:pt>
                <c:pt idx="36">
                  <c:v>42</c:v>
                </c:pt>
                <c:pt idx="37">
                  <c:v>37</c:v>
                </c:pt>
                <c:pt idx="38">
                  <c:v>36</c:v>
                </c:pt>
                <c:pt idx="39">
                  <c:v>41</c:v>
                </c:pt>
                <c:pt idx="40">
                  <c:v>39</c:v>
                </c:pt>
                <c:pt idx="41">
                  <c:v>45</c:v>
                </c:pt>
                <c:pt idx="42">
                  <c:v>46</c:v>
                </c:pt>
                <c:pt idx="43">
                  <c:v>48</c:v>
                </c:pt>
                <c:pt idx="44">
                  <c:v>50</c:v>
                </c:pt>
                <c:pt idx="45">
                  <c:v>49</c:v>
                </c:pt>
                <c:pt idx="46">
                  <c:v>36</c:v>
                </c:pt>
                <c:pt idx="47">
                  <c:v>38</c:v>
                </c:pt>
                <c:pt idx="48">
                  <c:v>37</c:v>
                </c:pt>
                <c:pt idx="49">
                  <c:v>34</c:v>
                </c:pt>
                <c:pt idx="50">
                  <c:v>33</c:v>
                </c:pt>
                <c:pt idx="51">
                  <c:v>28</c:v>
                </c:pt>
                <c:pt idx="52">
                  <c:v>26</c:v>
                </c:pt>
                <c:pt idx="53">
                  <c:v>19</c:v>
                </c:pt>
                <c:pt idx="54">
                  <c:v>19</c:v>
                </c:pt>
                <c:pt idx="55">
                  <c:v>17</c:v>
                </c:pt>
                <c:pt idx="56">
                  <c:v>16</c:v>
                </c:pt>
                <c:pt idx="57">
                  <c:v>17</c:v>
                </c:pt>
                <c:pt idx="58">
                  <c:v>20</c:v>
                </c:pt>
                <c:pt idx="59">
                  <c:v>18</c:v>
                </c:pt>
                <c:pt idx="60">
                  <c:v>17</c:v>
                </c:pt>
                <c:pt idx="61">
                  <c:v>19</c:v>
                </c:pt>
                <c:pt idx="62">
                  <c:v>18</c:v>
                </c:pt>
                <c:pt idx="63">
                  <c:v>18</c:v>
                </c:pt>
                <c:pt idx="64">
                  <c:v>26</c:v>
                </c:pt>
                <c:pt idx="65">
                  <c:v>28</c:v>
                </c:pt>
                <c:pt idx="66">
                  <c:v>31</c:v>
                </c:pt>
                <c:pt idx="67">
                  <c:v>29</c:v>
                </c:pt>
                <c:pt idx="68">
                  <c:v>30</c:v>
                </c:pt>
                <c:pt idx="69">
                  <c:v>35</c:v>
                </c:pt>
                <c:pt idx="70">
                  <c:v>32</c:v>
                </c:pt>
                <c:pt idx="71">
                  <c:v>33</c:v>
                </c:pt>
                <c:pt idx="72">
                  <c:v>34</c:v>
                </c:pt>
                <c:pt idx="73">
                  <c:v>32</c:v>
                </c:pt>
                <c:pt idx="74">
                  <c:v>31</c:v>
                </c:pt>
                <c:pt idx="75">
                  <c:v>32</c:v>
                </c:pt>
                <c:pt idx="76">
                  <c:v>24</c:v>
                </c:pt>
                <c:pt idx="77">
                  <c:v>21</c:v>
                </c:pt>
                <c:pt idx="78">
                  <c:v>24</c:v>
                </c:pt>
                <c:pt idx="79">
                  <c:v>27</c:v>
                </c:pt>
                <c:pt idx="80">
                  <c:v>33</c:v>
                </c:pt>
                <c:pt idx="81">
                  <c:v>24</c:v>
                </c:pt>
                <c:pt idx="82">
                  <c:v>33</c:v>
                </c:pt>
                <c:pt idx="83">
                  <c:v>31</c:v>
                </c:pt>
                <c:pt idx="84">
                  <c:v>33</c:v>
                </c:pt>
                <c:pt idx="85">
                  <c:v>37</c:v>
                </c:pt>
                <c:pt idx="86">
                  <c:v>38</c:v>
                </c:pt>
                <c:pt idx="87">
                  <c:v>39</c:v>
                </c:pt>
                <c:pt idx="88">
                  <c:v>40</c:v>
                </c:pt>
                <c:pt idx="89">
                  <c:v>46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F144-45D0-82CA-DA2FAA7FEFC1}"/>
            </c:ext>
          </c:extLst>
        </c:ser>
        <c:ser>
          <c:idx val="5"/>
          <c:order val="5"/>
          <c:tx>
            <c:strRef>
              <c:f>'[Business Insolvencies - industry breakdown.xlsx]condensed industries (#)'!$G$1</c:f>
              <c:strCache>
                <c:ptCount val="1"/>
                <c:pt idx="0">
                  <c:v>Manufacturing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'[Business Insolvencies - industry breakdown.xlsx]condensed industries (#)'!$A$14:$A$103</c:f>
              <c:numCache>
                <c:formatCode>mmm\-yy</c:formatCode>
                <c:ptCount val="90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  <c:pt idx="89">
                  <c:v>45078</c:v>
                </c:pt>
              </c:numCache>
            </c:numRef>
          </c:cat>
          <c:val>
            <c:numRef>
              <c:f>'[Business Insolvencies - industry breakdown.xlsx]condensed industries (#)'!$G$14:$G$103</c:f>
              <c:numCache>
                <c:formatCode>0</c:formatCode>
                <c:ptCount val="90"/>
                <c:pt idx="0">
                  <c:v>47</c:v>
                </c:pt>
                <c:pt idx="1">
                  <c:v>44</c:v>
                </c:pt>
                <c:pt idx="2">
                  <c:v>41</c:v>
                </c:pt>
                <c:pt idx="3">
                  <c:v>43</c:v>
                </c:pt>
                <c:pt idx="4">
                  <c:v>46</c:v>
                </c:pt>
                <c:pt idx="5">
                  <c:v>40</c:v>
                </c:pt>
                <c:pt idx="6">
                  <c:v>38</c:v>
                </c:pt>
                <c:pt idx="7">
                  <c:v>37</c:v>
                </c:pt>
                <c:pt idx="8">
                  <c:v>39</c:v>
                </c:pt>
                <c:pt idx="9">
                  <c:v>36</c:v>
                </c:pt>
                <c:pt idx="10">
                  <c:v>33</c:v>
                </c:pt>
                <c:pt idx="11">
                  <c:v>33</c:v>
                </c:pt>
                <c:pt idx="12">
                  <c:v>32</c:v>
                </c:pt>
                <c:pt idx="13">
                  <c:v>32</c:v>
                </c:pt>
                <c:pt idx="14">
                  <c:v>38</c:v>
                </c:pt>
                <c:pt idx="15">
                  <c:v>35</c:v>
                </c:pt>
                <c:pt idx="16">
                  <c:v>34</c:v>
                </c:pt>
                <c:pt idx="17">
                  <c:v>39</c:v>
                </c:pt>
                <c:pt idx="18">
                  <c:v>40</c:v>
                </c:pt>
                <c:pt idx="19">
                  <c:v>40</c:v>
                </c:pt>
                <c:pt idx="20">
                  <c:v>36</c:v>
                </c:pt>
                <c:pt idx="21">
                  <c:v>37</c:v>
                </c:pt>
                <c:pt idx="22">
                  <c:v>35</c:v>
                </c:pt>
                <c:pt idx="23">
                  <c:v>36</c:v>
                </c:pt>
                <c:pt idx="24">
                  <c:v>35</c:v>
                </c:pt>
                <c:pt idx="25">
                  <c:v>35</c:v>
                </c:pt>
                <c:pt idx="26">
                  <c:v>30</c:v>
                </c:pt>
                <c:pt idx="27">
                  <c:v>29</c:v>
                </c:pt>
                <c:pt idx="28">
                  <c:v>27</c:v>
                </c:pt>
                <c:pt idx="29">
                  <c:v>24</c:v>
                </c:pt>
                <c:pt idx="30">
                  <c:v>25</c:v>
                </c:pt>
                <c:pt idx="31">
                  <c:v>22</c:v>
                </c:pt>
                <c:pt idx="32">
                  <c:v>23</c:v>
                </c:pt>
                <c:pt idx="33">
                  <c:v>20</c:v>
                </c:pt>
                <c:pt idx="34">
                  <c:v>20</c:v>
                </c:pt>
                <c:pt idx="35">
                  <c:v>19</c:v>
                </c:pt>
                <c:pt idx="36">
                  <c:v>18</c:v>
                </c:pt>
                <c:pt idx="37">
                  <c:v>15</c:v>
                </c:pt>
                <c:pt idx="38">
                  <c:v>16</c:v>
                </c:pt>
                <c:pt idx="39">
                  <c:v>16</c:v>
                </c:pt>
                <c:pt idx="40">
                  <c:v>15</c:v>
                </c:pt>
                <c:pt idx="41">
                  <c:v>14</c:v>
                </c:pt>
                <c:pt idx="42">
                  <c:v>12</c:v>
                </c:pt>
                <c:pt idx="43">
                  <c:v>13</c:v>
                </c:pt>
                <c:pt idx="44">
                  <c:v>13</c:v>
                </c:pt>
                <c:pt idx="45">
                  <c:v>13</c:v>
                </c:pt>
                <c:pt idx="46">
                  <c:v>12</c:v>
                </c:pt>
                <c:pt idx="47">
                  <c:v>11</c:v>
                </c:pt>
                <c:pt idx="48">
                  <c:v>10</c:v>
                </c:pt>
                <c:pt idx="49">
                  <c:v>10</c:v>
                </c:pt>
                <c:pt idx="50">
                  <c:v>10</c:v>
                </c:pt>
                <c:pt idx="51">
                  <c:v>10</c:v>
                </c:pt>
                <c:pt idx="52">
                  <c:v>12</c:v>
                </c:pt>
                <c:pt idx="53">
                  <c:v>10</c:v>
                </c:pt>
                <c:pt idx="54">
                  <c:v>9</c:v>
                </c:pt>
                <c:pt idx="55">
                  <c:v>8</c:v>
                </c:pt>
                <c:pt idx="56">
                  <c:v>7</c:v>
                </c:pt>
                <c:pt idx="57">
                  <c:v>8</c:v>
                </c:pt>
                <c:pt idx="58">
                  <c:v>7</c:v>
                </c:pt>
                <c:pt idx="59">
                  <c:v>7</c:v>
                </c:pt>
                <c:pt idx="60">
                  <c:v>8</c:v>
                </c:pt>
                <c:pt idx="61">
                  <c:v>8</c:v>
                </c:pt>
                <c:pt idx="62">
                  <c:v>6</c:v>
                </c:pt>
                <c:pt idx="63">
                  <c:v>8</c:v>
                </c:pt>
                <c:pt idx="64">
                  <c:v>9</c:v>
                </c:pt>
                <c:pt idx="65">
                  <c:v>11</c:v>
                </c:pt>
                <c:pt idx="66">
                  <c:v>13</c:v>
                </c:pt>
                <c:pt idx="67">
                  <c:v>13</c:v>
                </c:pt>
                <c:pt idx="68">
                  <c:v>13</c:v>
                </c:pt>
                <c:pt idx="69">
                  <c:v>13</c:v>
                </c:pt>
                <c:pt idx="70">
                  <c:v>14</c:v>
                </c:pt>
                <c:pt idx="71">
                  <c:v>15</c:v>
                </c:pt>
                <c:pt idx="72">
                  <c:v>15</c:v>
                </c:pt>
                <c:pt idx="73">
                  <c:v>17</c:v>
                </c:pt>
                <c:pt idx="74">
                  <c:v>18</c:v>
                </c:pt>
                <c:pt idx="75">
                  <c:v>16</c:v>
                </c:pt>
                <c:pt idx="76">
                  <c:v>13</c:v>
                </c:pt>
                <c:pt idx="77">
                  <c:v>14</c:v>
                </c:pt>
                <c:pt idx="78">
                  <c:v>13</c:v>
                </c:pt>
                <c:pt idx="79">
                  <c:v>16</c:v>
                </c:pt>
                <c:pt idx="80">
                  <c:v>21</c:v>
                </c:pt>
                <c:pt idx="81">
                  <c:v>20</c:v>
                </c:pt>
                <c:pt idx="82">
                  <c:v>25</c:v>
                </c:pt>
                <c:pt idx="83">
                  <c:v>25</c:v>
                </c:pt>
                <c:pt idx="84">
                  <c:v>26</c:v>
                </c:pt>
                <c:pt idx="85">
                  <c:v>29</c:v>
                </c:pt>
                <c:pt idx="86">
                  <c:v>33</c:v>
                </c:pt>
                <c:pt idx="87">
                  <c:v>37</c:v>
                </c:pt>
                <c:pt idx="88">
                  <c:v>40</c:v>
                </c:pt>
                <c:pt idx="89">
                  <c:v>37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5-F144-45D0-82CA-DA2FAA7FEFC1}"/>
            </c:ext>
          </c:extLst>
        </c:ser>
        <c:ser>
          <c:idx val="6"/>
          <c:order val="6"/>
          <c:tx>
            <c:strRef>
              <c:f>'[Business Insolvencies - industry breakdown.xlsx]condensed industries (#)'!$H$1</c:f>
              <c:strCache>
                <c:ptCount val="1"/>
                <c:pt idx="0">
                  <c:v>Professional Services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'[Business Insolvencies - industry breakdown.xlsx]condensed industries (#)'!$A$14:$A$103</c:f>
              <c:numCache>
                <c:formatCode>mmm\-yy</c:formatCode>
                <c:ptCount val="90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  <c:pt idx="89">
                  <c:v>45078</c:v>
                </c:pt>
              </c:numCache>
            </c:numRef>
          </c:cat>
          <c:val>
            <c:numRef>
              <c:f>'[Business Insolvencies - industry breakdown.xlsx]condensed industries (#)'!$H$14:$H$103</c:f>
              <c:numCache>
                <c:formatCode>0</c:formatCode>
                <c:ptCount val="90"/>
                <c:pt idx="0">
                  <c:v>19</c:v>
                </c:pt>
                <c:pt idx="1">
                  <c:v>22</c:v>
                </c:pt>
                <c:pt idx="2">
                  <c:v>21</c:v>
                </c:pt>
                <c:pt idx="3">
                  <c:v>24</c:v>
                </c:pt>
                <c:pt idx="4">
                  <c:v>24</c:v>
                </c:pt>
                <c:pt idx="5">
                  <c:v>24</c:v>
                </c:pt>
                <c:pt idx="6">
                  <c:v>22</c:v>
                </c:pt>
                <c:pt idx="7">
                  <c:v>24</c:v>
                </c:pt>
                <c:pt idx="8">
                  <c:v>21</c:v>
                </c:pt>
                <c:pt idx="9">
                  <c:v>19</c:v>
                </c:pt>
                <c:pt idx="10">
                  <c:v>18</c:v>
                </c:pt>
                <c:pt idx="11">
                  <c:v>20</c:v>
                </c:pt>
                <c:pt idx="12">
                  <c:v>19</c:v>
                </c:pt>
                <c:pt idx="13">
                  <c:v>15</c:v>
                </c:pt>
                <c:pt idx="14">
                  <c:v>16</c:v>
                </c:pt>
                <c:pt idx="15">
                  <c:v>14</c:v>
                </c:pt>
                <c:pt idx="16">
                  <c:v>18</c:v>
                </c:pt>
                <c:pt idx="17">
                  <c:v>19</c:v>
                </c:pt>
                <c:pt idx="18">
                  <c:v>24</c:v>
                </c:pt>
                <c:pt idx="19">
                  <c:v>21</c:v>
                </c:pt>
                <c:pt idx="20">
                  <c:v>21</c:v>
                </c:pt>
                <c:pt idx="21">
                  <c:v>27</c:v>
                </c:pt>
                <c:pt idx="22">
                  <c:v>27</c:v>
                </c:pt>
                <c:pt idx="23">
                  <c:v>24</c:v>
                </c:pt>
                <c:pt idx="24">
                  <c:v>24</c:v>
                </c:pt>
                <c:pt idx="25">
                  <c:v>28</c:v>
                </c:pt>
                <c:pt idx="26">
                  <c:v>27</c:v>
                </c:pt>
                <c:pt idx="27">
                  <c:v>27</c:v>
                </c:pt>
                <c:pt idx="28">
                  <c:v>24</c:v>
                </c:pt>
                <c:pt idx="29">
                  <c:v>25</c:v>
                </c:pt>
                <c:pt idx="30">
                  <c:v>20</c:v>
                </c:pt>
                <c:pt idx="31">
                  <c:v>21</c:v>
                </c:pt>
                <c:pt idx="32">
                  <c:v>22</c:v>
                </c:pt>
                <c:pt idx="33">
                  <c:v>17</c:v>
                </c:pt>
                <c:pt idx="34">
                  <c:v>19</c:v>
                </c:pt>
                <c:pt idx="35">
                  <c:v>23</c:v>
                </c:pt>
                <c:pt idx="36">
                  <c:v>23</c:v>
                </c:pt>
                <c:pt idx="37">
                  <c:v>22</c:v>
                </c:pt>
                <c:pt idx="38">
                  <c:v>20</c:v>
                </c:pt>
                <c:pt idx="39">
                  <c:v>19</c:v>
                </c:pt>
                <c:pt idx="40">
                  <c:v>18</c:v>
                </c:pt>
                <c:pt idx="41">
                  <c:v>17</c:v>
                </c:pt>
                <c:pt idx="42">
                  <c:v>18</c:v>
                </c:pt>
                <c:pt idx="43">
                  <c:v>18</c:v>
                </c:pt>
                <c:pt idx="44">
                  <c:v>16</c:v>
                </c:pt>
                <c:pt idx="45">
                  <c:v>15</c:v>
                </c:pt>
                <c:pt idx="46">
                  <c:v>13</c:v>
                </c:pt>
                <c:pt idx="47">
                  <c:v>9</c:v>
                </c:pt>
                <c:pt idx="48">
                  <c:v>9</c:v>
                </c:pt>
                <c:pt idx="49">
                  <c:v>8</c:v>
                </c:pt>
                <c:pt idx="50">
                  <c:v>10</c:v>
                </c:pt>
                <c:pt idx="51">
                  <c:v>11</c:v>
                </c:pt>
                <c:pt idx="52">
                  <c:v>11</c:v>
                </c:pt>
                <c:pt idx="53">
                  <c:v>11</c:v>
                </c:pt>
                <c:pt idx="54">
                  <c:v>11</c:v>
                </c:pt>
                <c:pt idx="55">
                  <c:v>10</c:v>
                </c:pt>
                <c:pt idx="56">
                  <c:v>10</c:v>
                </c:pt>
                <c:pt idx="57">
                  <c:v>10</c:v>
                </c:pt>
                <c:pt idx="58">
                  <c:v>9</c:v>
                </c:pt>
                <c:pt idx="59">
                  <c:v>9</c:v>
                </c:pt>
                <c:pt idx="60">
                  <c:v>8</c:v>
                </c:pt>
                <c:pt idx="61">
                  <c:v>6</c:v>
                </c:pt>
                <c:pt idx="62">
                  <c:v>5</c:v>
                </c:pt>
                <c:pt idx="63">
                  <c:v>5</c:v>
                </c:pt>
                <c:pt idx="64">
                  <c:v>8</c:v>
                </c:pt>
                <c:pt idx="65">
                  <c:v>8</c:v>
                </c:pt>
                <c:pt idx="66">
                  <c:v>10</c:v>
                </c:pt>
                <c:pt idx="67">
                  <c:v>13</c:v>
                </c:pt>
                <c:pt idx="68">
                  <c:v>14</c:v>
                </c:pt>
                <c:pt idx="69">
                  <c:v>14</c:v>
                </c:pt>
                <c:pt idx="70">
                  <c:v>17</c:v>
                </c:pt>
                <c:pt idx="71">
                  <c:v>18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21</c:v>
                </c:pt>
                <c:pt idx="77">
                  <c:v>22</c:v>
                </c:pt>
                <c:pt idx="78">
                  <c:v>25</c:v>
                </c:pt>
                <c:pt idx="79">
                  <c:v>27</c:v>
                </c:pt>
                <c:pt idx="80">
                  <c:v>29</c:v>
                </c:pt>
                <c:pt idx="81">
                  <c:v>31</c:v>
                </c:pt>
                <c:pt idx="82">
                  <c:v>29</c:v>
                </c:pt>
                <c:pt idx="83">
                  <c:v>33</c:v>
                </c:pt>
                <c:pt idx="84">
                  <c:v>32</c:v>
                </c:pt>
                <c:pt idx="85">
                  <c:v>33</c:v>
                </c:pt>
                <c:pt idx="86">
                  <c:v>33</c:v>
                </c:pt>
                <c:pt idx="87">
                  <c:v>31</c:v>
                </c:pt>
                <c:pt idx="88">
                  <c:v>35</c:v>
                </c:pt>
                <c:pt idx="89">
                  <c:v>32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6-F144-45D0-82CA-DA2FAA7FEFC1}"/>
            </c:ext>
          </c:extLst>
        </c:ser>
        <c:ser>
          <c:idx val="8"/>
          <c:order val="7"/>
          <c:tx>
            <c:strRef>
              <c:f>'[Business Insolvencies - industry breakdown.xlsx]condensed industries (#)'!$I$1</c:f>
              <c:strCache>
                <c:ptCount val="1"/>
                <c:pt idx="0">
                  <c:v>Retail Trade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'[Business Insolvencies - industry breakdown.xlsx]condensed industries (#)'!$A$14:$A$103</c:f>
              <c:numCache>
                <c:formatCode>mmm\-yy</c:formatCode>
                <c:ptCount val="90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  <c:pt idx="89">
                  <c:v>45078</c:v>
                </c:pt>
              </c:numCache>
            </c:numRef>
          </c:cat>
          <c:val>
            <c:numRef>
              <c:f>'[Business Insolvencies - industry breakdown.xlsx]condensed industries (#)'!$I$14:$I$103</c:f>
              <c:numCache>
                <c:formatCode>#,##0</c:formatCode>
                <c:ptCount val="90"/>
                <c:pt idx="0">
                  <c:v>51</c:v>
                </c:pt>
                <c:pt idx="1">
                  <c:v>62</c:v>
                </c:pt>
                <c:pt idx="2">
                  <c:v>61</c:v>
                </c:pt>
                <c:pt idx="3">
                  <c:v>55</c:v>
                </c:pt>
                <c:pt idx="4">
                  <c:v>57</c:v>
                </c:pt>
                <c:pt idx="5">
                  <c:v>54</c:v>
                </c:pt>
                <c:pt idx="6">
                  <c:v>54</c:v>
                </c:pt>
                <c:pt idx="7">
                  <c:v>54</c:v>
                </c:pt>
                <c:pt idx="8">
                  <c:v>55</c:v>
                </c:pt>
                <c:pt idx="9">
                  <c:v>52</c:v>
                </c:pt>
                <c:pt idx="10">
                  <c:v>53</c:v>
                </c:pt>
                <c:pt idx="11">
                  <c:v>54</c:v>
                </c:pt>
                <c:pt idx="12">
                  <c:v>56</c:v>
                </c:pt>
                <c:pt idx="13">
                  <c:v>50</c:v>
                </c:pt>
                <c:pt idx="14">
                  <c:v>50</c:v>
                </c:pt>
                <c:pt idx="15">
                  <c:v>51</c:v>
                </c:pt>
                <c:pt idx="16">
                  <c:v>52</c:v>
                </c:pt>
                <c:pt idx="17">
                  <c:v>58</c:v>
                </c:pt>
                <c:pt idx="18">
                  <c:v>59</c:v>
                </c:pt>
                <c:pt idx="19">
                  <c:v>64</c:v>
                </c:pt>
                <c:pt idx="20">
                  <c:v>63</c:v>
                </c:pt>
                <c:pt idx="21">
                  <c:v>60</c:v>
                </c:pt>
                <c:pt idx="22">
                  <c:v>63</c:v>
                </c:pt>
                <c:pt idx="23">
                  <c:v>64</c:v>
                </c:pt>
                <c:pt idx="24">
                  <c:v>64</c:v>
                </c:pt>
                <c:pt idx="25">
                  <c:v>62</c:v>
                </c:pt>
                <c:pt idx="26">
                  <c:v>65</c:v>
                </c:pt>
                <c:pt idx="27">
                  <c:v>67</c:v>
                </c:pt>
                <c:pt idx="28">
                  <c:v>63</c:v>
                </c:pt>
                <c:pt idx="29">
                  <c:v>58</c:v>
                </c:pt>
                <c:pt idx="30">
                  <c:v>59</c:v>
                </c:pt>
                <c:pt idx="31">
                  <c:v>59</c:v>
                </c:pt>
                <c:pt idx="32">
                  <c:v>58</c:v>
                </c:pt>
                <c:pt idx="33">
                  <c:v>61</c:v>
                </c:pt>
                <c:pt idx="34">
                  <c:v>56</c:v>
                </c:pt>
                <c:pt idx="35">
                  <c:v>61</c:v>
                </c:pt>
                <c:pt idx="36">
                  <c:v>59</c:v>
                </c:pt>
                <c:pt idx="37">
                  <c:v>61</c:v>
                </c:pt>
                <c:pt idx="38">
                  <c:v>60</c:v>
                </c:pt>
                <c:pt idx="39">
                  <c:v>63</c:v>
                </c:pt>
                <c:pt idx="40">
                  <c:v>68</c:v>
                </c:pt>
                <c:pt idx="41">
                  <c:v>76</c:v>
                </c:pt>
                <c:pt idx="42">
                  <c:v>74</c:v>
                </c:pt>
                <c:pt idx="43">
                  <c:v>68</c:v>
                </c:pt>
                <c:pt idx="44">
                  <c:v>69</c:v>
                </c:pt>
                <c:pt idx="45">
                  <c:v>69</c:v>
                </c:pt>
                <c:pt idx="46">
                  <c:v>68</c:v>
                </c:pt>
                <c:pt idx="47">
                  <c:v>61</c:v>
                </c:pt>
                <c:pt idx="48">
                  <c:v>65</c:v>
                </c:pt>
                <c:pt idx="49">
                  <c:v>64</c:v>
                </c:pt>
                <c:pt idx="50">
                  <c:v>66</c:v>
                </c:pt>
                <c:pt idx="51">
                  <c:v>59</c:v>
                </c:pt>
                <c:pt idx="52">
                  <c:v>54</c:v>
                </c:pt>
                <c:pt idx="53">
                  <c:v>44</c:v>
                </c:pt>
                <c:pt idx="54">
                  <c:v>41</c:v>
                </c:pt>
                <c:pt idx="55">
                  <c:v>41</c:v>
                </c:pt>
                <c:pt idx="56">
                  <c:v>38</c:v>
                </c:pt>
                <c:pt idx="57">
                  <c:v>35</c:v>
                </c:pt>
                <c:pt idx="58">
                  <c:v>34</c:v>
                </c:pt>
                <c:pt idx="59">
                  <c:v>35</c:v>
                </c:pt>
                <c:pt idx="60">
                  <c:v>30</c:v>
                </c:pt>
                <c:pt idx="61">
                  <c:v>25</c:v>
                </c:pt>
                <c:pt idx="62">
                  <c:v>20</c:v>
                </c:pt>
                <c:pt idx="63">
                  <c:v>25</c:v>
                </c:pt>
                <c:pt idx="64">
                  <c:v>24</c:v>
                </c:pt>
                <c:pt idx="65">
                  <c:v>24</c:v>
                </c:pt>
                <c:pt idx="66">
                  <c:v>25</c:v>
                </c:pt>
                <c:pt idx="67">
                  <c:v>24</c:v>
                </c:pt>
                <c:pt idx="68">
                  <c:v>26</c:v>
                </c:pt>
                <c:pt idx="69">
                  <c:v>25</c:v>
                </c:pt>
                <c:pt idx="70">
                  <c:v>23</c:v>
                </c:pt>
                <c:pt idx="71">
                  <c:v>23</c:v>
                </c:pt>
                <c:pt idx="72">
                  <c:v>22</c:v>
                </c:pt>
                <c:pt idx="73">
                  <c:v>24</c:v>
                </c:pt>
                <c:pt idx="74">
                  <c:v>22</c:v>
                </c:pt>
                <c:pt idx="75">
                  <c:v>19</c:v>
                </c:pt>
                <c:pt idx="76">
                  <c:v>22</c:v>
                </c:pt>
                <c:pt idx="77">
                  <c:v>23</c:v>
                </c:pt>
                <c:pt idx="78">
                  <c:v>23</c:v>
                </c:pt>
                <c:pt idx="79">
                  <c:v>24</c:v>
                </c:pt>
                <c:pt idx="80">
                  <c:v>25</c:v>
                </c:pt>
                <c:pt idx="81">
                  <c:v>24</c:v>
                </c:pt>
                <c:pt idx="82">
                  <c:v>25</c:v>
                </c:pt>
                <c:pt idx="83">
                  <c:v>23</c:v>
                </c:pt>
                <c:pt idx="84">
                  <c:v>24</c:v>
                </c:pt>
                <c:pt idx="85">
                  <c:v>23</c:v>
                </c:pt>
                <c:pt idx="86">
                  <c:v>26</c:v>
                </c:pt>
                <c:pt idx="87">
                  <c:v>23</c:v>
                </c:pt>
                <c:pt idx="88">
                  <c:v>23</c:v>
                </c:pt>
                <c:pt idx="89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144-45D0-82CA-DA2FAA7FEF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4911391"/>
        <c:axId val="544898495"/>
        <c:extLst/>
      </c:lineChart>
      <c:dateAx>
        <c:axId val="544911391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nextTo"/>
        <c:spPr>
          <a:noFill/>
          <a:ln w="15875" cap="flat" cmpd="sng" algn="ctr">
            <a:solidFill>
              <a:srgbClr val="11234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898495"/>
        <c:crosses val="autoZero"/>
        <c:auto val="1"/>
        <c:lblOffset val="100"/>
        <c:baseTimeUnit val="months"/>
        <c:majorUnit val="12"/>
        <c:majorTimeUnit val="months"/>
      </c:dateAx>
      <c:valAx>
        <c:axId val="544898495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 w="15875">
            <a:solidFill>
              <a:srgbClr val="11234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911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 dirty="0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Change in</a:t>
            </a:r>
            <a:r>
              <a:rPr lang="en-AU" sz="2000" b="1" baseline="0" dirty="0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Household Deposits</a:t>
            </a:r>
            <a:endParaRPr lang="en-AU" sz="2000" b="1" dirty="0">
              <a:solidFill>
                <a:srgbClr val="11274B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'Mar 2023'!$A$81:$A$149</c:f>
              <c:numCache>
                <c:formatCode>mmm\-yyyy</c:formatCode>
                <c:ptCount val="69"/>
                <c:pt idx="0">
                  <c:v>38777</c:v>
                </c:pt>
                <c:pt idx="1">
                  <c:v>38869</c:v>
                </c:pt>
                <c:pt idx="2">
                  <c:v>38961</c:v>
                </c:pt>
                <c:pt idx="3">
                  <c:v>39052</c:v>
                </c:pt>
                <c:pt idx="4">
                  <c:v>39142</c:v>
                </c:pt>
                <c:pt idx="5">
                  <c:v>39234</c:v>
                </c:pt>
                <c:pt idx="6">
                  <c:v>39326</c:v>
                </c:pt>
                <c:pt idx="7">
                  <c:v>39417</c:v>
                </c:pt>
                <c:pt idx="8">
                  <c:v>39508</c:v>
                </c:pt>
                <c:pt idx="9">
                  <c:v>39600</c:v>
                </c:pt>
                <c:pt idx="10">
                  <c:v>39692</c:v>
                </c:pt>
                <c:pt idx="11">
                  <c:v>39783</c:v>
                </c:pt>
                <c:pt idx="12">
                  <c:v>39873</c:v>
                </c:pt>
                <c:pt idx="13">
                  <c:v>39965</c:v>
                </c:pt>
                <c:pt idx="14">
                  <c:v>40057</c:v>
                </c:pt>
                <c:pt idx="15">
                  <c:v>40148</c:v>
                </c:pt>
                <c:pt idx="16">
                  <c:v>40238</c:v>
                </c:pt>
                <c:pt idx="17">
                  <c:v>40330</c:v>
                </c:pt>
                <c:pt idx="18">
                  <c:v>40422</c:v>
                </c:pt>
                <c:pt idx="19">
                  <c:v>40513</c:v>
                </c:pt>
                <c:pt idx="20">
                  <c:v>40603</c:v>
                </c:pt>
                <c:pt idx="21">
                  <c:v>40695</c:v>
                </c:pt>
                <c:pt idx="22">
                  <c:v>40787</c:v>
                </c:pt>
                <c:pt idx="23">
                  <c:v>40878</c:v>
                </c:pt>
                <c:pt idx="24">
                  <c:v>40969</c:v>
                </c:pt>
                <c:pt idx="25">
                  <c:v>41061</c:v>
                </c:pt>
                <c:pt idx="26">
                  <c:v>41153</c:v>
                </c:pt>
                <c:pt idx="27">
                  <c:v>41244</c:v>
                </c:pt>
                <c:pt idx="28">
                  <c:v>41334</c:v>
                </c:pt>
                <c:pt idx="29">
                  <c:v>41426</c:v>
                </c:pt>
                <c:pt idx="30">
                  <c:v>41518</c:v>
                </c:pt>
                <c:pt idx="31">
                  <c:v>41609</c:v>
                </c:pt>
                <c:pt idx="32">
                  <c:v>41699</c:v>
                </c:pt>
                <c:pt idx="33">
                  <c:v>41791</c:v>
                </c:pt>
                <c:pt idx="34">
                  <c:v>41883</c:v>
                </c:pt>
                <c:pt idx="35">
                  <c:v>41974</c:v>
                </c:pt>
                <c:pt idx="36">
                  <c:v>42064</c:v>
                </c:pt>
                <c:pt idx="37">
                  <c:v>42156</c:v>
                </c:pt>
                <c:pt idx="38">
                  <c:v>42248</c:v>
                </c:pt>
                <c:pt idx="39">
                  <c:v>42339</c:v>
                </c:pt>
                <c:pt idx="40">
                  <c:v>42430</c:v>
                </c:pt>
                <c:pt idx="41">
                  <c:v>42522</c:v>
                </c:pt>
                <c:pt idx="42">
                  <c:v>42614</c:v>
                </c:pt>
                <c:pt idx="43">
                  <c:v>42705</c:v>
                </c:pt>
                <c:pt idx="44">
                  <c:v>42795</c:v>
                </c:pt>
                <c:pt idx="45">
                  <c:v>42887</c:v>
                </c:pt>
                <c:pt idx="46">
                  <c:v>42979</c:v>
                </c:pt>
                <c:pt idx="47">
                  <c:v>43070</c:v>
                </c:pt>
                <c:pt idx="48">
                  <c:v>43160</c:v>
                </c:pt>
                <c:pt idx="49">
                  <c:v>43252</c:v>
                </c:pt>
                <c:pt idx="50">
                  <c:v>43344</c:v>
                </c:pt>
                <c:pt idx="51">
                  <c:v>43435</c:v>
                </c:pt>
                <c:pt idx="52">
                  <c:v>43525</c:v>
                </c:pt>
                <c:pt idx="53">
                  <c:v>43617</c:v>
                </c:pt>
                <c:pt idx="54">
                  <c:v>43709</c:v>
                </c:pt>
                <c:pt idx="55">
                  <c:v>43800</c:v>
                </c:pt>
                <c:pt idx="56">
                  <c:v>43891</c:v>
                </c:pt>
                <c:pt idx="57">
                  <c:v>43983</c:v>
                </c:pt>
                <c:pt idx="58">
                  <c:v>44075</c:v>
                </c:pt>
                <c:pt idx="59">
                  <c:v>44166</c:v>
                </c:pt>
                <c:pt idx="60">
                  <c:v>44256</c:v>
                </c:pt>
                <c:pt idx="61">
                  <c:v>44348</c:v>
                </c:pt>
                <c:pt idx="62">
                  <c:v>44440</c:v>
                </c:pt>
                <c:pt idx="63">
                  <c:v>44531</c:v>
                </c:pt>
                <c:pt idx="64">
                  <c:v>44621</c:v>
                </c:pt>
                <c:pt idx="65">
                  <c:v>44713</c:v>
                </c:pt>
                <c:pt idx="66">
                  <c:v>44805</c:v>
                </c:pt>
                <c:pt idx="67">
                  <c:v>44896</c:v>
                </c:pt>
                <c:pt idx="68">
                  <c:v>44986</c:v>
                </c:pt>
              </c:numCache>
            </c:numRef>
          </c:cat>
          <c:val>
            <c:numRef>
              <c:f>'Mar 2023'!$U$81:$U$149</c:f>
              <c:numCache>
                <c:formatCode>0.0;\-0.0;0.0;@</c:formatCode>
                <c:ptCount val="69"/>
                <c:pt idx="0">
                  <c:v>2.6000000000000227</c:v>
                </c:pt>
                <c:pt idx="1">
                  <c:v>8.0999999999999659</c:v>
                </c:pt>
                <c:pt idx="2">
                  <c:v>16.300000000000011</c:v>
                </c:pt>
                <c:pt idx="3">
                  <c:v>11.699999999999989</c:v>
                </c:pt>
                <c:pt idx="4">
                  <c:v>3.6999999999999886</c:v>
                </c:pt>
                <c:pt idx="5">
                  <c:v>-17.299999999999955</c:v>
                </c:pt>
                <c:pt idx="6">
                  <c:v>32.099999999999966</c:v>
                </c:pt>
                <c:pt idx="7">
                  <c:v>18.100000000000023</c:v>
                </c:pt>
                <c:pt idx="8">
                  <c:v>11.399999999999977</c:v>
                </c:pt>
                <c:pt idx="9">
                  <c:v>18.900000000000034</c:v>
                </c:pt>
                <c:pt idx="10">
                  <c:v>25.099999999999966</c:v>
                </c:pt>
                <c:pt idx="11">
                  <c:v>36.800000000000011</c:v>
                </c:pt>
                <c:pt idx="12">
                  <c:v>10.399999999999977</c:v>
                </c:pt>
                <c:pt idx="13">
                  <c:v>4.1000000000000227</c:v>
                </c:pt>
                <c:pt idx="14">
                  <c:v>14.700000000000045</c:v>
                </c:pt>
                <c:pt idx="15">
                  <c:v>9.8999999999999773</c:v>
                </c:pt>
                <c:pt idx="16">
                  <c:v>10.600000000000023</c:v>
                </c:pt>
                <c:pt idx="17">
                  <c:v>7.1999999999999318</c:v>
                </c:pt>
                <c:pt idx="18">
                  <c:v>27.200000000000045</c:v>
                </c:pt>
                <c:pt idx="19">
                  <c:v>13.699999999999932</c:v>
                </c:pt>
                <c:pt idx="20">
                  <c:v>8.3000000000000682</c:v>
                </c:pt>
                <c:pt idx="21">
                  <c:v>0.5</c:v>
                </c:pt>
                <c:pt idx="22">
                  <c:v>23.699999999999932</c:v>
                </c:pt>
                <c:pt idx="23">
                  <c:v>15.400000000000091</c:v>
                </c:pt>
                <c:pt idx="24">
                  <c:v>10.199999999999932</c:v>
                </c:pt>
                <c:pt idx="25">
                  <c:v>9.1000000000000227</c:v>
                </c:pt>
                <c:pt idx="26">
                  <c:v>22.5</c:v>
                </c:pt>
                <c:pt idx="27">
                  <c:v>12.600000000000023</c:v>
                </c:pt>
                <c:pt idx="28">
                  <c:v>9.6999999999999318</c:v>
                </c:pt>
                <c:pt idx="29">
                  <c:v>6.4000000000000909</c:v>
                </c:pt>
                <c:pt idx="30">
                  <c:v>26.299999999999955</c:v>
                </c:pt>
                <c:pt idx="31">
                  <c:v>20.399999999999977</c:v>
                </c:pt>
                <c:pt idx="32">
                  <c:v>9.7000000000000455</c:v>
                </c:pt>
                <c:pt idx="33">
                  <c:v>7.1000000000000227</c:v>
                </c:pt>
                <c:pt idx="34">
                  <c:v>29.5</c:v>
                </c:pt>
                <c:pt idx="35">
                  <c:v>25.5</c:v>
                </c:pt>
                <c:pt idx="36">
                  <c:v>13.899999999999977</c:v>
                </c:pt>
                <c:pt idx="37">
                  <c:v>6.3999999999999773</c:v>
                </c:pt>
                <c:pt idx="38">
                  <c:v>37.200000000000045</c:v>
                </c:pt>
                <c:pt idx="39">
                  <c:v>19.699999999999932</c:v>
                </c:pt>
                <c:pt idx="40">
                  <c:v>12.700000000000045</c:v>
                </c:pt>
                <c:pt idx="41">
                  <c:v>10.600000000000023</c:v>
                </c:pt>
                <c:pt idx="42">
                  <c:v>25.299999999999955</c:v>
                </c:pt>
                <c:pt idx="43">
                  <c:v>24.900000000000091</c:v>
                </c:pt>
                <c:pt idx="44">
                  <c:v>9.7999999999999545</c:v>
                </c:pt>
                <c:pt idx="45">
                  <c:v>1.2999999999999545</c:v>
                </c:pt>
                <c:pt idx="46">
                  <c:v>21.799999999999955</c:v>
                </c:pt>
                <c:pt idx="47">
                  <c:v>13.5</c:v>
                </c:pt>
                <c:pt idx="48">
                  <c:v>10</c:v>
                </c:pt>
                <c:pt idx="49">
                  <c:v>1.5</c:v>
                </c:pt>
                <c:pt idx="50">
                  <c:v>28.200000000000045</c:v>
                </c:pt>
                <c:pt idx="51">
                  <c:v>9.5</c:v>
                </c:pt>
                <c:pt idx="52">
                  <c:v>5.4000000000000909</c:v>
                </c:pt>
                <c:pt idx="53">
                  <c:v>4.2999999999999545</c:v>
                </c:pt>
                <c:pt idx="54">
                  <c:v>25.899999999999864</c:v>
                </c:pt>
                <c:pt idx="55">
                  <c:v>12.900000000000091</c:v>
                </c:pt>
                <c:pt idx="56">
                  <c:v>18.200000000000045</c:v>
                </c:pt>
                <c:pt idx="57">
                  <c:v>35.099999999999909</c:v>
                </c:pt>
                <c:pt idx="58">
                  <c:v>65.5</c:v>
                </c:pt>
                <c:pt idx="59">
                  <c:v>27.299999999999955</c:v>
                </c:pt>
                <c:pt idx="60">
                  <c:v>13.5</c:v>
                </c:pt>
                <c:pt idx="61">
                  <c:v>5.9000000000000909</c:v>
                </c:pt>
                <c:pt idx="62">
                  <c:v>75</c:v>
                </c:pt>
                <c:pt idx="63">
                  <c:v>47.599999999999909</c:v>
                </c:pt>
                <c:pt idx="64">
                  <c:v>33.700000000000045</c:v>
                </c:pt>
                <c:pt idx="65">
                  <c:v>6.1000000000001364</c:v>
                </c:pt>
                <c:pt idx="66">
                  <c:v>52.199999999999818</c:v>
                </c:pt>
                <c:pt idx="67">
                  <c:v>33.200000000000045</c:v>
                </c:pt>
                <c:pt idx="68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D4-4878-A992-11DBF2DAB5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27"/>
        <c:axId val="705036240"/>
        <c:axId val="705030416"/>
      </c:barChart>
      <c:dateAx>
        <c:axId val="705036240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low"/>
        <c:spPr>
          <a:noFill/>
          <a:ln w="15875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5030416"/>
        <c:crosses val="autoZero"/>
        <c:auto val="1"/>
        <c:lblOffset val="100"/>
        <c:baseTimeUnit val="months"/>
        <c:majorUnit val="24"/>
        <c:majorTimeUnit val="months"/>
      </c:dateAx>
      <c:valAx>
        <c:axId val="705030416"/>
        <c:scaling>
          <c:orientation val="minMax"/>
          <c:min val="-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$ Billions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50362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>
                <a:solidFill>
                  <a:schemeClr val="tx1"/>
                </a:solidFill>
                <a:latin typeface="+mj-lt"/>
              </a:rPr>
              <a:t>Cash</a:t>
            </a:r>
            <a:r>
              <a:rPr lang="en-AU" sz="2000" b="1" baseline="0">
                <a:solidFill>
                  <a:schemeClr val="tx1"/>
                </a:solidFill>
                <a:latin typeface="+mj-lt"/>
              </a:rPr>
              <a:t> Deposits - Australia</a:t>
            </a:r>
          </a:p>
          <a:p>
            <a:pPr>
              <a:defRPr/>
            </a:pPr>
            <a:r>
              <a:rPr lang="en-AU" sz="1400" baseline="0">
                <a:solidFill>
                  <a:schemeClr val="tx1"/>
                </a:solidFill>
                <a:latin typeface="+mn-lt"/>
              </a:rPr>
              <a:t>Financial Institutions</a:t>
            </a:r>
            <a:endParaRPr lang="en-AU" sz="1050">
              <a:solidFill>
                <a:schemeClr val="tx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32810364063155451"/>
          <c:y val="6.21004930490337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56260240197248"/>
          <c:y val="0.18076755474058889"/>
          <c:w val="0.87085087091386304"/>
          <c:h val="0.71378765325567184"/>
        </c:manualLayout>
      </c:layout>
      <c:areaChart>
        <c:grouping val="standar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'[Bank Deposits - APRA Monthly Data.xlsx]MASTER'!$C$2:$BA$2</c:f>
              <c:numCache>
                <c:formatCode>m/d/yyyy</c:formatCode>
                <c:ptCount val="51"/>
                <c:pt idx="0">
                  <c:v>45077</c:v>
                </c:pt>
                <c:pt idx="1">
                  <c:v>45046</c:v>
                </c:pt>
                <c:pt idx="2">
                  <c:v>45016</c:v>
                </c:pt>
                <c:pt idx="3">
                  <c:v>44985</c:v>
                </c:pt>
                <c:pt idx="4">
                  <c:v>44957</c:v>
                </c:pt>
                <c:pt idx="5">
                  <c:v>44926</c:v>
                </c:pt>
                <c:pt idx="6">
                  <c:v>44895</c:v>
                </c:pt>
                <c:pt idx="7">
                  <c:v>44865</c:v>
                </c:pt>
                <c:pt idx="8">
                  <c:v>44834</c:v>
                </c:pt>
                <c:pt idx="9">
                  <c:v>44804</c:v>
                </c:pt>
                <c:pt idx="10">
                  <c:v>44773</c:v>
                </c:pt>
                <c:pt idx="11">
                  <c:v>44742</c:v>
                </c:pt>
                <c:pt idx="12">
                  <c:v>44712</c:v>
                </c:pt>
                <c:pt idx="13">
                  <c:v>44681</c:v>
                </c:pt>
                <c:pt idx="14">
                  <c:v>44651</c:v>
                </c:pt>
                <c:pt idx="15">
                  <c:v>44620</c:v>
                </c:pt>
                <c:pt idx="16">
                  <c:v>44592</c:v>
                </c:pt>
                <c:pt idx="17">
                  <c:v>44561</c:v>
                </c:pt>
                <c:pt idx="18">
                  <c:v>44530</c:v>
                </c:pt>
                <c:pt idx="19">
                  <c:v>44500</c:v>
                </c:pt>
                <c:pt idx="20">
                  <c:v>44469</c:v>
                </c:pt>
                <c:pt idx="21">
                  <c:v>44439</c:v>
                </c:pt>
                <c:pt idx="22">
                  <c:v>44408</c:v>
                </c:pt>
                <c:pt idx="23">
                  <c:v>44377</c:v>
                </c:pt>
                <c:pt idx="24">
                  <c:v>44347</c:v>
                </c:pt>
                <c:pt idx="25">
                  <c:v>44316</c:v>
                </c:pt>
                <c:pt idx="26">
                  <c:v>44286</c:v>
                </c:pt>
                <c:pt idx="27">
                  <c:v>44255</c:v>
                </c:pt>
                <c:pt idx="28">
                  <c:v>44227</c:v>
                </c:pt>
                <c:pt idx="29">
                  <c:v>44196</c:v>
                </c:pt>
                <c:pt idx="30">
                  <c:v>44165</c:v>
                </c:pt>
                <c:pt idx="31">
                  <c:v>44135</c:v>
                </c:pt>
                <c:pt idx="32">
                  <c:v>44104</c:v>
                </c:pt>
                <c:pt idx="33">
                  <c:v>44074</c:v>
                </c:pt>
                <c:pt idx="34">
                  <c:v>44043</c:v>
                </c:pt>
                <c:pt idx="35">
                  <c:v>44012</c:v>
                </c:pt>
                <c:pt idx="36">
                  <c:v>43982</c:v>
                </c:pt>
                <c:pt idx="37">
                  <c:v>43951</c:v>
                </c:pt>
                <c:pt idx="38">
                  <c:v>43921</c:v>
                </c:pt>
                <c:pt idx="39">
                  <c:v>43890</c:v>
                </c:pt>
                <c:pt idx="40">
                  <c:v>43861</c:v>
                </c:pt>
                <c:pt idx="41">
                  <c:v>43830</c:v>
                </c:pt>
                <c:pt idx="42">
                  <c:v>43799</c:v>
                </c:pt>
                <c:pt idx="43">
                  <c:v>43769</c:v>
                </c:pt>
                <c:pt idx="44">
                  <c:v>43738</c:v>
                </c:pt>
                <c:pt idx="45">
                  <c:v>43708</c:v>
                </c:pt>
                <c:pt idx="46">
                  <c:v>43677</c:v>
                </c:pt>
                <c:pt idx="47">
                  <c:v>43646</c:v>
                </c:pt>
                <c:pt idx="48">
                  <c:v>43616</c:v>
                </c:pt>
                <c:pt idx="49">
                  <c:v>43585</c:v>
                </c:pt>
                <c:pt idx="50">
                  <c:v>43555</c:v>
                </c:pt>
              </c:numCache>
            </c:numRef>
          </c:cat>
          <c:val>
            <c:numRef>
              <c:f>'[Bank Deposits - APRA Monthly Data.xlsx]MASTER'!$C$3:$BA$3</c:f>
              <c:numCache>
                <c:formatCode>"$"#,##0</c:formatCode>
                <c:ptCount val="51"/>
                <c:pt idx="0">
                  <c:v>441959.70000000007</c:v>
                </c:pt>
                <c:pt idx="1">
                  <c:v>465731.89999999997</c:v>
                </c:pt>
                <c:pt idx="2">
                  <c:v>479961.30000000005</c:v>
                </c:pt>
                <c:pt idx="3">
                  <c:v>476667.69999999995</c:v>
                </c:pt>
                <c:pt idx="4">
                  <c:v>502567.79999999987</c:v>
                </c:pt>
                <c:pt idx="5">
                  <c:v>482073.80000000016</c:v>
                </c:pt>
                <c:pt idx="6">
                  <c:v>478199.6999999999</c:v>
                </c:pt>
                <c:pt idx="7">
                  <c:v>479267.3000000001</c:v>
                </c:pt>
                <c:pt idx="8">
                  <c:v>468707.9000000002</c:v>
                </c:pt>
                <c:pt idx="9">
                  <c:v>471768.99999999977</c:v>
                </c:pt>
                <c:pt idx="10">
                  <c:v>477928</c:v>
                </c:pt>
                <c:pt idx="11">
                  <c:v>443916.10000000003</c:v>
                </c:pt>
                <c:pt idx="12">
                  <c:v>446506.2</c:v>
                </c:pt>
                <c:pt idx="13">
                  <c:v>461220.00000000029</c:v>
                </c:pt>
                <c:pt idx="14">
                  <c:v>470773.30000000016</c:v>
                </c:pt>
                <c:pt idx="15">
                  <c:v>464848.69999999978</c:v>
                </c:pt>
                <c:pt idx="16">
                  <c:v>471505</c:v>
                </c:pt>
                <c:pt idx="17">
                  <c:v>458449.9000000002</c:v>
                </c:pt>
                <c:pt idx="18">
                  <c:v>428098.80000000005</c:v>
                </c:pt>
                <c:pt idx="19">
                  <c:v>433412.39999999997</c:v>
                </c:pt>
                <c:pt idx="20">
                  <c:v>417067.40000000008</c:v>
                </c:pt>
                <c:pt idx="21">
                  <c:v>414374.90000000008</c:v>
                </c:pt>
                <c:pt idx="22">
                  <c:v>396433.99999999983</c:v>
                </c:pt>
                <c:pt idx="23">
                  <c:v>370847.8</c:v>
                </c:pt>
                <c:pt idx="24">
                  <c:v>283622.20000000013</c:v>
                </c:pt>
                <c:pt idx="25">
                  <c:v>236604.59999999998</c:v>
                </c:pt>
                <c:pt idx="26">
                  <c:v>241397.29999999993</c:v>
                </c:pt>
                <c:pt idx="27">
                  <c:v>207225.69999999998</c:v>
                </c:pt>
                <c:pt idx="28">
                  <c:v>189011.30000000008</c:v>
                </c:pt>
                <c:pt idx="29">
                  <c:v>149439.09999999998</c:v>
                </c:pt>
                <c:pt idx="30">
                  <c:v>130980.49999999996</c:v>
                </c:pt>
                <c:pt idx="31">
                  <c:v>105219.50000000001</c:v>
                </c:pt>
                <c:pt idx="32">
                  <c:v>104580.40000000001</c:v>
                </c:pt>
                <c:pt idx="33">
                  <c:v>126799.90000000001</c:v>
                </c:pt>
                <c:pt idx="34">
                  <c:v>108739.7</c:v>
                </c:pt>
                <c:pt idx="35">
                  <c:v>114983.19999999998</c:v>
                </c:pt>
                <c:pt idx="36">
                  <c:v>115967.19999999995</c:v>
                </c:pt>
                <c:pt idx="37">
                  <c:v>130576.39999999997</c:v>
                </c:pt>
                <c:pt idx="38">
                  <c:v>141425.70000000004</c:v>
                </c:pt>
                <c:pt idx="39">
                  <c:v>70766.799999999988</c:v>
                </c:pt>
                <c:pt idx="40">
                  <c:v>73058</c:v>
                </c:pt>
                <c:pt idx="41">
                  <c:v>72992.3</c:v>
                </c:pt>
                <c:pt idx="42">
                  <c:v>70576.100000000035</c:v>
                </c:pt>
                <c:pt idx="43">
                  <c:v>69849.5</c:v>
                </c:pt>
                <c:pt idx="44">
                  <c:v>69965.2</c:v>
                </c:pt>
                <c:pt idx="45">
                  <c:v>67136.400000000023</c:v>
                </c:pt>
                <c:pt idx="46">
                  <c:v>66294.399999999994</c:v>
                </c:pt>
                <c:pt idx="47">
                  <c:v>69781.599999999962</c:v>
                </c:pt>
                <c:pt idx="48">
                  <c:v>67194.599999999962</c:v>
                </c:pt>
                <c:pt idx="49">
                  <c:v>67419.800000000047</c:v>
                </c:pt>
                <c:pt idx="50">
                  <c:v>71478.499999999942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EB-46B5-8B69-DE1474ADDD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0467312"/>
        <c:axId val="688492864"/>
      </c:areaChart>
      <c:dateAx>
        <c:axId val="1610467312"/>
        <c:scaling>
          <c:orientation val="minMax"/>
        </c:scaling>
        <c:delete val="0"/>
        <c:axPos val="b"/>
        <c:numFmt formatCode="mmm\ yy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492864"/>
        <c:crosses val="autoZero"/>
        <c:auto val="1"/>
        <c:lblOffset val="100"/>
        <c:baseTimeUnit val="months"/>
        <c:majorUnit val="6"/>
        <c:majorTimeUnit val="months"/>
      </c:dateAx>
      <c:valAx>
        <c:axId val="6884928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>
                  <a:defRPr lang="en-AU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$ Billions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>
                <a:defRPr lang="en-AU" sz="9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9050"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0467312"/>
        <c:crosses val="autoZero"/>
        <c:crossBetween val="midCat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 dirty="0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Civil Property Possession Applications</a:t>
            </a:r>
          </a:p>
          <a:p>
            <a:pPr>
              <a:defRPr/>
            </a:pPr>
            <a:r>
              <a:rPr lang="en-AU" dirty="0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Western Australia, Quarterly</a:t>
            </a:r>
          </a:p>
        </c:rich>
      </c:tx>
      <c:layout>
        <c:manualLayout>
          <c:xMode val="edge"/>
          <c:yMode val="edge"/>
          <c:x val="0.26755922722774406"/>
          <c:y val="1.81956027293404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'Civil Property Possession Appli'!$B$44</c:f>
              <c:strCache>
                <c:ptCount val="1"/>
                <c:pt idx="0">
                  <c:v>Quarterly</c:v>
                </c:pt>
              </c:strCache>
            </c:strRef>
          </c:tx>
          <c:spPr>
            <a:ln w="28575" cap="rnd">
              <a:solidFill>
                <a:srgbClr val="11274B"/>
              </a:solidFill>
              <a:round/>
            </a:ln>
            <a:effectLst/>
          </c:spPr>
          <c:marker>
            <c:symbol val="none"/>
          </c:marker>
          <c:cat>
            <c:numRef>
              <c:f>'Civil Property Possession Appli'!$A$47:$A$104</c:f>
              <c:numCache>
                <c:formatCode>mmm\-yy</c:formatCode>
                <c:ptCount val="58"/>
                <c:pt idx="0">
                  <c:v>39873</c:v>
                </c:pt>
                <c:pt idx="1">
                  <c:v>39965</c:v>
                </c:pt>
                <c:pt idx="2">
                  <c:v>40057</c:v>
                </c:pt>
                <c:pt idx="3">
                  <c:v>40148</c:v>
                </c:pt>
                <c:pt idx="4">
                  <c:v>40238</c:v>
                </c:pt>
                <c:pt idx="5">
                  <c:v>40330</c:v>
                </c:pt>
                <c:pt idx="6">
                  <c:v>40422</c:v>
                </c:pt>
                <c:pt idx="7">
                  <c:v>40513</c:v>
                </c:pt>
                <c:pt idx="8">
                  <c:v>40603</c:v>
                </c:pt>
                <c:pt idx="9">
                  <c:v>40695</c:v>
                </c:pt>
                <c:pt idx="10">
                  <c:v>40787</c:v>
                </c:pt>
                <c:pt idx="11">
                  <c:v>40878</c:v>
                </c:pt>
                <c:pt idx="12">
                  <c:v>40969</c:v>
                </c:pt>
                <c:pt idx="13">
                  <c:v>41061</c:v>
                </c:pt>
                <c:pt idx="14">
                  <c:v>41153</c:v>
                </c:pt>
                <c:pt idx="15">
                  <c:v>41244</c:v>
                </c:pt>
                <c:pt idx="16">
                  <c:v>41334</c:v>
                </c:pt>
                <c:pt idx="17">
                  <c:v>41426</c:v>
                </c:pt>
                <c:pt idx="18">
                  <c:v>41518</c:v>
                </c:pt>
                <c:pt idx="19">
                  <c:v>41609</c:v>
                </c:pt>
                <c:pt idx="20">
                  <c:v>41699</c:v>
                </c:pt>
                <c:pt idx="21">
                  <c:v>41791</c:v>
                </c:pt>
                <c:pt idx="22">
                  <c:v>41883</c:v>
                </c:pt>
                <c:pt idx="23">
                  <c:v>41974</c:v>
                </c:pt>
                <c:pt idx="24">
                  <c:v>42064</c:v>
                </c:pt>
                <c:pt idx="25">
                  <c:v>42156</c:v>
                </c:pt>
                <c:pt idx="26">
                  <c:v>42248</c:v>
                </c:pt>
                <c:pt idx="27">
                  <c:v>42339</c:v>
                </c:pt>
                <c:pt idx="28">
                  <c:v>42430</c:v>
                </c:pt>
                <c:pt idx="29">
                  <c:v>42522</c:v>
                </c:pt>
                <c:pt idx="30">
                  <c:v>42614</c:v>
                </c:pt>
                <c:pt idx="31">
                  <c:v>42705</c:v>
                </c:pt>
                <c:pt idx="32">
                  <c:v>42795</c:v>
                </c:pt>
                <c:pt idx="33">
                  <c:v>42887</c:v>
                </c:pt>
                <c:pt idx="34">
                  <c:v>42979</c:v>
                </c:pt>
                <c:pt idx="35">
                  <c:v>43070</c:v>
                </c:pt>
                <c:pt idx="36">
                  <c:v>43160</c:v>
                </c:pt>
                <c:pt idx="37">
                  <c:v>43252</c:v>
                </c:pt>
                <c:pt idx="38">
                  <c:v>43344</c:v>
                </c:pt>
                <c:pt idx="39">
                  <c:v>43435</c:v>
                </c:pt>
                <c:pt idx="40">
                  <c:v>43525</c:v>
                </c:pt>
                <c:pt idx="41">
                  <c:v>43617</c:v>
                </c:pt>
                <c:pt idx="42">
                  <c:v>43709</c:v>
                </c:pt>
                <c:pt idx="43">
                  <c:v>43800</c:v>
                </c:pt>
                <c:pt idx="44">
                  <c:v>43891</c:v>
                </c:pt>
                <c:pt idx="45">
                  <c:v>43983</c:v>
                </c:pt>
                <c:pt idx="46">
                  <c:v>44075</c:v>
                </c:pt>
                <c:pt idx="47">
                  <c:v>44166</c:v>
                </c:pt>
                <c:pt idx="48">
                  <c:v>44256</c:v>
                </c:pt>
                <c:pt idx="49">
                  <c:v>44348</c:v>
                </c:pt>
                <c:pt idx="50">
                  <c:v>44440</c:v>
                </c:pt>
                <c:pt idx="51">
                  <c:v>44531</c:v>
                </c:pt>
                <c:pt idx="52">
                  <c:v>44621</c:v>
                </c:pt>
                <c:pt idx="53">
                  <c:v>44713</c:v>
                </c:pt>
                <c:pt idx="54">
                  <c:v>44805</c:v>
                </c:pt>
                <c:pt idx="55">
                  <c:v>44896</c:v>
                </c:pt>
                <c:pt idx="56">
                  <c:v>44986</c:v>
                </c:pt>
                <c:pt idx="57">
                  <c:v>45078</c:v>
                </c:pt>
              </c:numCache>
            </c:numRef>
          </c:cat>
          <c:val>
            <c:numRef>
              <c:f>'Civil Property Possession Appli'!$B$47:$B$104</c:f>
              <c:numCache>
                <c:formatCode>0</c:formatCode>
                <c:ptCount val="58"/>
                <c:pt idx="0">
                  <c:v>402</c:v>
                </c:pt>
                <c:pt idx="1">
                  <c:v>366</c:v>
                </c:pt>
                <c:pt idx="2">
                  <c:v>274</c:v>
                </c:pt>
                <c:pt idx="3">
                  <c:v>199</c:v>
                </c:pt>
                <c:pt idx="4">
                  <c:v>230</c:v>
                </c:pt>
                <c:pt idx="5">
                  <c:v>262</c:v>
                </c:pt>
                <c:pt idx="6">
                  <c:v>306</c:v>
                </c:pt>
                <c:pt idx="7">
                  <c:v>258</c:v>
                </c:pt>
                <c:pt idx="8">
                  <c:v>321</c:v>
                </c:pt>
                <c:pt idx="9">
                  <c:v>357</c:v>
                </c:pt>
                <c:pt idx="10">
                  <c:v>461</c:v>
                </c:pt>
                <c:pt idx="11">
                  <c:v>336</c:v>
                </c:pt>
                <c:pt idx="12">
                  <c:v>353</c:v>
                </c:pt>
                <c:pt idx="13">
                  <c:v>350</c:v>
                </c:pt>
                <c:pt idx="14">
                  <c:v>289</c:v>
                </c:pt>
                <c:pt idx="15">
                  <c:v>187</c:v>
                </c:pt>
                <c:pt idx="16">
                  <c:v>298</c:v>
                </c:pt>
                <c:pt idx="17">
                  <c:v>272</c:v>
                </c:pt>
                <c:pt idx="18">
                  <c:v>188</c:v>
                </c:pt>
                <c:pt idx="19">
                  <c:v>192</c:v>
                </c:pt>
                <c:pt idx="20">
                  <c:v>217</c:v>
                </c:pt>
                <c:pt idx="21">
                  <c:v>214</c:v>
                </c:pt>
                <c:pt idx="22">
                  <c:v>240</c:v>
                </c:pt>
                <c:pt idx="23">
                  <c:v>181</c:v>
                </c:pt>
                <c:pt idx="24">
                  <c:v>235</c:v>
                </c:pt>
                <c:pt idx="25">
                  <c:v>293</c:v>
                </c:pt>
                <c:pt idx="26">
                  <c:v>282</c:v>
                </c:pt>
                <c:pt idx="27">
                  <c:v>229</c:v>
                </c:pt>
                <c:pt idx="28">
                  <c:v>302</c:v>
                </c:pt>
                <c:pt idx="29">
                  <c:v>321</c:v>
                </c:pt>
                <c:pt idx="30">
                  <c:v>350</c:v>
                </c:pt>
                <c:pt idx="31">
                  <c:v>240</c:v>
                </c:pt>
                <c:pt idx="32">
                  <c:v>334</c:v>
                </c:pt>
                <c:pt idx="33">
                  <c:v>325</c:v>
                </c:pt>
                <c:pt idx="34">
                  <c:v>332</c:v>
                </c:pt>
                <c:pt idx="35">
                  <c:v>260</c:v>
                </c:pt>
                <c:pt idx="36">
                  <c:v>317</c:v>
                </c:pt>
                <c:pt idx="37">
                  <c:v>324</c:v>
                </c:pt>
                <c:pt idx="38">
                  <c:v>377</c:v>
                </c:pt>
                <c:pt idx="39">
                  <c:v>232</c:v>
                </c:pt>
                <c:pt idx="40">
                  <c:v>359</c:v>
                </c:pt>
                <c:pt idx="41">
                  <c:v>363</c:v>
                </c:pt>
                <c:pt idx="42">
                  <c:v>353</c:v>
                </c:pt>
                <c:pt idx="43">
                  <c:v>215</c:v>
                </c:pt>
                <c:pt idx="44">
                  <c:v>267</c:v>
                </c:pt>
                <c:pt idx="45">
                  <c:v>42</c:v>
                </c:pt>
                <c:pt idx="46">
                  <c:v>45</c:v>
                </c:pt>
                <c:pt idx="47">
                  <c:v>39</c:v>
                </c:pt>
                <c:pt idx="48">
                  <c:v>52</c:v>
                </c:pt>
                <c:pt idx="49">
                  <c:v>121</c:v>
                </c:pt>
                <c:pt idx="50">
                  <c:v>185</c:v>
                </c:pt>
                <c:pt idx="51">
                  <c:v>145</c:v>
                </c:pt>
                <c:pt idx="52">
                  <c:v>130</c:v>
                </c:pt>
                <c:pt idx="53">
                  <c:v>143</c:v>
                </c:pt>
                <c:pt idx="54">
                  <c:v>130</c:v>
                </c:pt>
                <c:pt idx="55">
                  <c:v>100</c:v>
                </c:pt>
                <c:pt idx="56">
                  <c:v>126</c:v>
                </c:pt>
                <c:pt idx="57">
                  <c:v>128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82-4B52-921E-3B2F1A355D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8201136"/>
        <c:axId val="1348197776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'Civil Property Possession Appli'!$C$44</c15:sqref>
                        </c15:formulaRef>
                      </c:ext>
                    </c:extLst>
                    <c:strCache>
                      <c:ptCount val="1"/>
                      <c:pt idx="0">
                        <c:v>Rolling 12 month average</c:v>
                      </c:pt>
                    </c:strCache>
                  </c:strRef>
                </c:tx>
                <c:spPr>
                  <a:ln w="28575" cap="rnd">
                    <a:solidFill>
                      <a:srgbClr val="FFC00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'Civil Property Possession Appli'!$A$47:$A$104</c15:sqref>
                        </c15:formulaRef>
                      </c:ext>
                    </c:extLst>
                    <c:numCache>
                      <c:formatCode>mmm\-yy</c:formatCode>
                      <c:ptCount val="58"/>
                      <c:pt idx="0">
                        <c:v>39873</c:v>
                      </c:pt>
                      <c:pt idx="1">
                        <c:v>39965</c:v>
                      </c:pt>
                      <c:pt idx="2">
                        <c:v>40057</c:v>
                      </c:pt>
                      <c:pt idx="3">
                        <c:v>40148</c:v>
                      </c:pt>
                      <c:pt idx="4">
                        <c:v>40238</c:v>
                      </c:pt>
                      <c:pt idx="5">
                        <c:v>40330</c:v>
                      </c:pt>
                      <c:pt idx="6">
                        <c:v>40422</c:v>
                      </c:pt>
                      <c:pt idx="7">
                        <c:v>40513</c:v>
                      </c:pt>
                      <c:pt idx="8">
                        <c:v>40603</c:v>
                      </c:pt>
                      <c:pt idx="9">
                        <c:v>40695</c:v>
                      </c:pt>
                      <c:pt idx="10">
                        <c:v>40787</c:v>
                      </c:pt>
                      <c:pt idx="11">
                        <c:v>40878</c:v>
                      </c:pt>
                      <c:pt idx="12">
                        <c:v>40969</c:v>
                      </c:pt>
                      <c:pt idx="13">
                        <c:v>41061</c:v>
                      </c:pt>
                      <c:pt idx="14">
                        <c:v>41153</c:v>
                      </c:pt>
                      <c:pt idx="15">
                        <c:v>41244</c:v>
                      </c:pt>
                      <c:pt idx="16">
                        <c:v>41334</c:v>
                      </c:pt>
                      <c:pt idx="17">
                        <c:v>41426</c:v>
                      </c:pt>
                      <c:pt idx="18">
                        <c:v>41518</c:v>
                      </c:pt>
                      <c:pt idx="19">
                        <c:v>41609</c:v>
                      </c:pt>
                      <c:pt idx="20">
                        <c:v>41699</c:v>
                      </c:pt>
                      <c:pt idx="21">
                        <c:v>41791</c:v>
                      </c:pt>
                      <c:pt idx="22">
                        <c:v>41883</c:v>
                      </c:pt>
                      <c:pt idx="23">
                        <c:v>41974</c:v>
                      </c:pt>
                      <c:pt idx="24">
                        <c:v>42064</c:v>
                      </c:pt>
                      <c:pt idx="25">
                        <c:v>42156</c:v>
                      </c:pt>
                      <c:pt idx="26">
                        <c:v>42248</c:v>
                      </c:pt>
                      <c:pt idx="27">
                        <c:v>42339</c:v>
                      </c:pt>
                      <c:pt idx="28">
                        <c:v>42430</c:v>
                      </c:pt>
                      <c:pt idx="29">
                        <c:v>42522</c:v>
                      </c:pt>
                      <c:pt idx="30">
                        <c:v>42614</c:v>
                      </c:pt>
                      <c:pt idx="31">
                        <c:v>42705</c:v>
                      </c:pt>
                      <c:pt idx="32">
                        <c:v>42795</c:v>
                      </c:pt>
                      <c:pt idx="33">
                        <c:v>42887</c:v>
                      </c:pt>
                      <c:pt idx="34">
                        <c:v>42979</c:v>
                      </c:pt>
                      <c:pt idx="35">
                        <c:v>43070</c:v>
                      </c:pt>
                      <c:pt idx="36">
                        <c:v>43160</c:v>
                      </c:pt>
                      <c:pt idx="37">
                        <c:v>43252</c:v>
                      </c:pt>
                      <c:pt idx="38">
                        <c:v>43344</c:v>
                      </c:pt>
                      <c:pt idx="39">
                        <c:v>43435</c:v>
                      </c:pt>
                      <c:pt idx="40">
                        <c:v>43525</c:v>
                      </c:pt>
                      <c:pt idx="41">
                        <c:v>43617</c:v>
                      </c:pt>
                      <c:pt idx="42">
                        <c:v>43709</c:v>
                      </c:pt>
                      <c:pt idx="43">
                        <c:v>43800</c:v>
                      </c:pt>
                      <c:pt idx="44">
                        <c:v>43891</c:v>
                      </c:pt>
                      <c:pt idx="45">
                        <c:v>43983</c:v>
                      </c:pt>
                      <c:pt idx="46">
                        <c:v>44075</c:v>
                      </c:pt>
                      <c:pt idx="47">
                        <c:v>44166</c:v>
                      </c:pt>
                      <c:pt idx="48">
                        <c:v>44256</c:v>
                      </c:pt>
                      <c:pt idx="49">
                        <c:v>44348</c:v>
                      </c:pt>
                      <c:pt idx="50">
                        <c:v>44440</c:v>
                      </c:pt>
                      <c:pt idx="51">
                        <c:v>44531</c:v>
                      </c:pt>
                      <c:pt idx="52">
                        <c:v>44621</c:v>
                      </c:pt>
                      <c:pt idx="53">
                        <c:v>44713</c:v>
                      </c:pt>
                      <c:pt idx="54">
                        <c:v>44805</c:v>
                      </c:pt>
                      <c:pt idx="55">
                        <c:v>44896</c:v>
                      </c:pt>
                      <c:pt idx="56">
                        <c:v>44986</c:v>
                      </c:pt>
                      <c:pt idx="57">
                        <c:v>45078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'Civil Property Possession Appli'!$C$47:$C$104</c15:sqref>
                        </c15:formulaRef>
                      </c:ext>
                    </c:extLst>
                    <c:numCache>
                      <c:formatCode>0</c:formatCode>
                      <c:ptCount val="58"/>
                      <c:pt idx="1">
                        <c:v>335.25</c:v>
                      </c:pt>
                      <c:pt idx="2">
                        <c:v>339.75</c:v>
                      </c:pt>
                      <c:pt idx="3">
                        <c:v>310.25</c:v>
                      </c:pt>
                      <c:pt idx="4">
                        <c:v>267.25</c:v>
                      </c:pt>
                      <c:pt idx="5">
                        <c:v>241.25</c:v>
                      </c:pt>
                      <c:pt idx="6">
                        <c:v>249.25</c:v>
                      </c:pt>
                      <c:pt idx="7">
                        <c:v>264</c:v>
                      </c:pt>
                      <c:pt idx="8">
                        <c:v>286.75</c:v>
                      </c:pt>
                      <c:pt idx="9">
                        <c:v>310.5</c:v>
                      </c:pt>
                      <c:pt idx="10">
                        <c:v>349.25</c:v>
                      </c:pt>
                      <c:pt idx="11">
                        <c:v>368.75</c:v>
                      </c:pt>
                      <c:pt idx="12">
                        <c:v>376.75</c:v>
                      </c:pt>
                      <c:pt idx="13">
                        <c:v>375</c:v>
                      </c:pt>
                      <c:pt idx="14">
                        <c:v>332</c:v>
                      </c:pt>
                      <c:pt idx="15">
                        <c:v>294.75</c:v>
                      </c:pt>
                      <c:pt idx="16">
                        <c:v>281</c:v>
                      </c:pt>
                      <c:pt idx="17">
                        <c:v>261.5</c:v>
                      </c:pt>
                      <c:pt idx="18">
                        <c:v>236.25</c:v>
                      </c:pt>
                      <c:pt idx="19">
                        <c:v>237.5</c:v>
                      </c:pt>
                      <c:pt idx="20">
                        <c:v>217.25</c:v>
                      </c:pt>
                      <c:pt idx="21">
                        <c:v>202.75</c:v>
                      </c:pt>
                      <c:pt idx="22">
                        <c:v>215.75</c:v>
                      </c:pt>
                      <c:pt idx="23">
                        <c:v>213</c:v>
                      </c:pt>
                      <c:pt idx="24">
                        <c:v>217.5</c:v>
                      </c:pt>
                      <c:pt idx="25">
                        <c:v>237.25</c:v>
                      </c:pt>
                      <c:pt idx="26">
                        <c:v>247.75</c:v>
                      </c:pt>
                      <c:pt idx="27">
                        <c:v>259.75</c:v>
                      </c:pt>
                      <c:pt idx="28">
                        <c:v>276.5</c:v>
                      </c:pt>
                      <c:pt idx="29">
                        <c:v>283.5</c:v>
                      </c:pt>
                      <c:pt idx="30">
                        <c:v>300.5</c:v>
                      </c:pt>
                      <c:pt idx="31">
                        <c:v>303.25</c:v>
                      </c:pt>
                      <c:pt idx="32">
                        <c:v>311.25</c:v>
                      </c:pt>
                      <c:pt idx="33">
                        <c:v>312.25</c:v>
                      </c:pt>
                      <c:pt idx="34">
                        <c:v>307.75</c:v>
                      </c:pt>
                      <c:pt idx="35">
                        <c:v>312.75</c:v>
                      </c:pt>
                      <c:pt idx="36">
                        <c:v>308.5</c:v>
                      </c:pt>
                      <c:pt idx="37">
                        <c:v>308.25</c:v>
                      </c:pt>
                      <c:pt idx="38">
                        <c:v>319.5</c:v>
                      </c:pt>
                      <c:pt idx="39">
                        <c:v>312.5</c:v>
                      </c:pt>
                      <c:pt idx="40">
                        <c:v>323</c:v>
                      </c:pt>
                      <c:pt idx="41">
                        <c:v>332.75</c:v>
                      </c:pt>
                      <c:pt idx="42">
                        <c:v>326.75</c:v>
                      </c:pt>
                      <c:pt idx="43">
                        <c:v>322.5</c:v>
                      </c:pt>
                      <c:pt idx="44">
                        <c:v>299.5</c:v>
                      </c:pt>
                      <c:pt idx="45">
                        <c:v>219.25</c:v>
                      </c:pt>
                      <c:pt idx="46">
                        <c:v>142.25</c:v>
                      </c:pt>
                      <c:pt idx="47">
                        <c:v>98.25</c:v>
                      </c:pt>
                      <c:pt idx="48">
                        <c:v>44.5</c:v>
                      </c:pt>
                      <c:pt idx="49">
                        <c:v>64.25</c:v>
                      </c:pt>
                      <c:pt idx="50">
                        <c:v>99.25</c:v>
                      </c:pt>
                      <c:pt idx="51">
                        <c:v>125.75</c:v>
                      </c:pt>
                      <c:pt idx="52">
                        <c:v>145.25</c:v>
                      </c:pt>
                      <c:pt idx="53">
                        <c:v>150.75</c:v>
                      </c:pt>
                      <c:pt idx="54">
                        <c:v>137</c:v>
                      </c:pt>
                      <c:pt idx="55">
                        <c:v>125.75</c:v>
                      </c:pt>
                      <c:pt idx="56">
                        <c:v>124.75</c:v>
                      </c:pt>
                      <c:pt idx="57">
                        <c:v>121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5282-4B52-921E-3B2F1A355D6F}"/>
                  </c:ext>
                </c:extLst>
              </c15:ser>
            </c15:filteredLineSeries>
          </c:ext>
        </c:extLst>
      </c:lineChart>
      <c:dateAx>
        <c:axId val="1348201136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nextTo"/>
        <c:spPr>
          <a:noFill/>
          <a:ln w="15875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8197776"/>
        <c:crosses val="autoZero"/>
        <c:auto val="1"/>
        <c:lblOffset val="100"/>
        <c:baseTimeUnit val="months"/>
        <c:majorUnit val="12"/>
        <c:majorTimeUnit val="months"/>
      </c:dateAx>
      <c:valAx>
        <c:axId val="1348197776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820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 dirty="0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Home Construction</a:t>
            </a:r>
            <a:r>
              <a:rPr lang="en-AU" sz="2000" b="1" baseline="0" dirty="0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and Population Growth in WA</a:t>
            </a:r>
            <a:endParaRPr lang="en-AU" sz="2000" b="1" dirty="0">
              <a:solidFill>
                <a:srgbClr val="11274B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Sheet1!$M$1</c:f>
              <c:strCache>
                <c:ptCount val="1"/>
                <c:pt idx="0">
                  <c:v>Dwelling Completions (LHS)</c:v>
                </c:pt>
              </c:strCache>
            </c:strRef>
          </c:tx>
          <c:spPr>
            <a:ln w="28575" cap="rnd">
              <a:solidFill>
                <a:srgbClr val="11274B"/>
              </a:solidFill>
              <a:round/>
            </a:ln>
            <a:effectLst/>
          </c:spPr>
          <c:marker>
            <c:symbol val="none"/>
          </c:marker>
          <c:cat>
            <c:numRef>
              <c:f>Sheet1!$K$6:$K$94</c:f>
              <c:numCache>
                <c:formatCode>mmm\-yyyy</c:formatCode>
                <c:ptCount val="89"/>
                <c:pt idx="0">
                  <c:v>36951</c:v>
                </c:pt>
                <c:pt idx="1">
                  <c:v>37043</c:v>
                </c:pt>
                <c:pt idx="2">
                  <c:v>37135</c:v>
                </c:pt>
                <c:pt idx="3">
                  <c:v>37226</c:v>
                </c:pt>
                <c:pt idx="4">
                  <c:v>37316</c:v>
                </c:pt>
                <c:pt idx="5">
                  <c:v>37408</c:v>
                </c:pt>
                <c:pt idx="6">
                  <c:v>37500</c:v>
                </c:pt>
                <c:pt idx="7">
                  <c:v>37591</c:v>
                </c:pt>
                <c:pt idx="8">
                  <c:v>37681</c:v>
                </c:pt>
                <c:pt idx="9">
                  <c:v>37773</c:v>
                </c:pt>
                <c:pt idx="10">
                  <c:v>37865</c:v>
                </c:pt>
                <c:pt idx="11">
                  <c:v>37956</c:v>
                </c:pt>
                <c:pt idx="12">
                  <c:v>38047</c:v>
                </c:pt>
                <c:pt idx="13">
                  <c:v>38139</c:v>
                </c:pt>
                <c:pt idx="14">
                  <c:v>38231</c:v>
                </c:pt>
                <c:pt idx="15">
                  <c:v>38322</c:v>
                </c:pt>
                <c:pt idx="16">
                  <c:v>38412</c:v>
                </c:pt>
                <c:pt idx="17">
                  <c:v>38504</c:v>
                </c:pt>
                <c:pt idx="18">
                  <c:v>38596</c:v>
                </c:pt>
                <c:pt idx="19">
                  <c:v>38687</c:v>
                </c:pt>
                <c:pt idx="20">
                  <c:v>38777</c:v>
                </c:pt>
                <c:pt idx="21">
                  <c:v>38869</c:v>
                </c:pt>
                <c:pt idx="22">
                  <c:v>38961</c:v>
                </c:pt>
                <c:pt idx="23">
                  <c:v>39052</c:v>
                </c:pt>
                <c:pt idx="24">
                  <c:v>39142</c:v>
                </c:pt>
                <c:pt idx="25">
                  <c:v>39234</c:v>
                </c:pt>
                <c:pt idx="26">
                  <c:v>39326</c:v>
                </c:pt>
                <c:pt idx="27">
                  <c:v>39417</c:v>
                </c:pt>
                <c:pt idx="28">
                  <c:v>39508</c:v>
                </c:pt>
                <c:pt idx="29">
                  <c:v>39600</c:v>
                </c:pt>
                <c:pt idx="30">
                  <c:v>39692</c:v>
                </c:pt>
                <c:pt idx="31">
                  <c:v>39783</c:v>
                </c:pt>
                <c:pt idx="32">
                  <c:v>39873</c:v>
                </c:pt>
                <c:pt idx="33">
                  <c:v>39965</c:v>
                </c:pt>
                <c:pt idx="34">
                  <c:v>40057</c:v>
                </c:pt>
                <c:pt idx="35">
                  <c:v>40148</c:v>
                </c:pt>
                <c:pt idx="36">
                  <c:v>40238</c:v>
                </c:pt>
                <c:pt idx="37">
                  <c:v>40330</c:v>
                </c:pt>
                <c:pt idx="38">
                  <c:v>40422</c:v>
                </c:pt>
                <c:pt idx="39">
                  <c:v>40513</c:v>
                </c:pt>
                <c:pt idx="40">
                  <c:v>40603</c:v>
                </c:pt>
                <c:pt idx="41">
                  <c:v>40695</c:v>
                </c:pt>
                <c:pt idx="42">
                  <c:v>40787</c:v>
                </c:pt>
                <c:pt idx="43">
                  <c:v>40878</c:v>
                </c:pt>
                <c:pt idx="44">
                  <c:v>40969</c:v>
                </c:pt>
                <c:pt idx="45">
                  <c:v>41061</c:v>
                </c:pt>
                <c:pt idx="46">
                  <c:v>41153</c:v>
                </c:pt>
                <c:pt idx="47">
                  <c:v>41244</c:v>
                </c:pt>
                <c:pt idx="48">
                  <c:v>41334</c:v>
                </c:pt>
                <c:pt idx="49">
                  <c:v>41426</c:v>
                </c:pt>
                <c:pt idx="50">
                  <c:v>41518</c:v>
                </c:pt>
                <c:pt idx="51">
                  <c:v>41609</c:v>
                </c:pt>
                <c:pt idx="52">
                  <c:v>41699</c:v>
                </c:pt>
                <c:pt idx="53">
                  <c:v>41791</c:v>
                </c:pt>
                <c:pt idx="54">
                  <c:v>41883</c:v>
                </c:pt>
                <c:pt idx="55">
                  <c:v>41974</c:v>
                </c:pt>
                <c:pt idx="56">
                  <c:v>42064</c:v>
                </c:pt>
                <c:pt idx="57">
                  <c:v>42156</c:v>
                </c:pt>
                <c:pt idx="58">
                  <c:v>42248</c:v>
                </c:pt>
                <c:pt idx="59">
                  <c:v>42339</c:v>
                </c:pt>
                <c:pt idx="60">
                  <c:v>42430</c:v>
                </c:pt>
                <c:pt idx="61">
                  <c:v>42522</c:v>
                </c:pt>
                <c:pt idx="62">
                  <c:v>42614</c:v>
                </c:pt>
                <c:pt idx="63">
                  <c:v>42705</c:v>
                </c:pt>
                <c:pt idx="64">
                  <c:v>42795</c:v>
                </c:pt>
                <c:pt idx="65">
                  <c:v>42887</c:v>
                </c:pt>
                <c:pt idx="66">
                  <c:v>42979</c:v>
                </c:pt>
                <c:pt idx="67">
                  <c:v>43070</c:v>
                </c:pt>
                <c:pt idx="68">
                  <c:v>43160</c:v>
                </c:pt>
                <c:pt idx="69">
                  <c:v>43252</c:v>
                </c:pt>
                <c:pt idx="70">
                  <c:v>43344</c:v>
                </c:pt>
                <c:pt idx="71">
                  <c:v>43435</c:v>
                </c:pt>
                <c:pt idx="72">
                  <c:v>43525</c:v>
                </c:pt>
                <c:pt idx="73">
                  <c:v>43617</c:v>
                </c:pt>
                <c:pt idx="74">
                  <c:v>43709</c:v>
                </c:pt>
                <c:pt idx="75">
                  <c:v>43800</c:v>
                </c:pt>
                <c:pt idx="76">
                  <c:v>43891</c:v>
                </c:pt>
                <c:pt idx="77">
                  <c:v>43983</c:v>
                </c:pt>
                <c:pt idx="78">
                  <c:v>44075</c:v>
                </c:pt>
                <c:pt idx="79">
                  <c:v>44166</c:v>
                </c:pt>
                <c:pt idx="80">
                  <c:v>44256</c:v>
                </c:pt>
                <c:pt idx="81">
                  <c:v>44348</c:v>
                </c:pt>
                <c:pt idx="82">
                  <c:v>44440</c:v>
                </c:pt>
                <c:pt idx="83">
                  <c:v>44531</c:v>
                </c:pt>
                <c:pt idx="84">
                  <c:v>44621</c:v>
                </c:pt>
                <c:pt idx="85">
                  <c:v>44713</c:v>
                </c:pt>
                <c:pt idx="86">
                  <c:v>44805</c:v>
                </c:pt>
                <c:pt idx="87">
                  <c:v>44896</c:v>
                </c:pt>
                <c:pt idx="88">
                  <c:v>44986</c:v>
                </c:pt>
              </c:numCache>
            </c:numRef>
          </c:cat>
          <c:val>
            <c:numRef>
              <c:f>Sheet1!$M$6:$M$94</c:f>
              <c:numCache>
                <c:formatCode>0;\-0;0;@</c:formatCode>
                <c:ptCount val="89"/>
                <c:pt idx="0">
                  <c:v>16186</c:v>
                </c:pt>
                <c:pt idx="1">
                  <c:v>14529</c:v>
                </c:pt>
                <c:pt idx="2">
                  <c:v>13857</c:v>
                </c:pt>
                <c:pt idx="3">
                  <c:v>13232</c:v>
                </c:pt>
                <c:pt idx="4">
                  <c:v>13172</c:v>
                </c:pt>
                <c:pt idx="5">
                  <c:v>14120</c:v>
                </c:pt>
                <c:pt idx="6">
                  <c:v>14480</c:v>
                </c:pt>
                <c:pt idx="7">
                  <c:v>15450</c:v>
                </c:pt>
                <c:pt idx="8">
                  <c:v>15843</c:v>
                </c:pt>
                <c:pt idx="9">
                  <c:v>15815</c:v>
                </c:pt>
                <c:pt idx="10">
                  <c:v>16150</c:v>
                </c:pt>
                <c:pt idx="11">
                  <c:v>15420</c:v>
                </c:pt>
                <c:pt idx="12">
                  <c:v>15357</c:v>
                </c:pt>
                <c:pt idx="13">
                  <c:v>15592</c:v>
                </c:pt>
                <c:pt idx="14">
                  <c:v>16077</c:v>
                </c:pt>
                <c:pt idx="15">
                  <c:v>15921</c:v>
                </c:pt>
                <c:pt idx="16">
                  <c:v>15604</c:v>
                </c:pt>
                <c:pt idx="17">
                  <c:v>15881</c:v>
                </c:pt>
                <c:pt idx="18">
                  <c:v>15598</c:v>
                </c:pt>
                <c:pt idx="19">
                  <c:v>16889</c:v>
                </c:pt>
                <c:pt idx="20">
                  <c:v>18085</c:v>
                </c:pt>
                <c:pt idx="21">
                  <c:v>18388</c:v>
                </c:pt>
                <c:pt idx="22">
                  <c:v>19371</c:v>
                </c:pt>
                <c:pt idx="23">
                  <c:v>19891</c:v>
                </c:pt>
                <c:pt idx="24">
                  <c:v>20128</c:v>
                </c:pt>
                <c:pt idx="25">
                  <c:v>20948</c:v>
                </c:pt>
                <c:pt idx="26">
                  <c:v>20963</c:v>
                </c:pt>
                <c:pt idx="27">
                  <c:v>20460</c:v>
                </c:pt>
                <c:pt idx="28">
                  <c:v>19850</c:v>
                </c:pt>
                <c:pt idx="29">
                  <c:v>18790</c:v>
                </c:pt>
                <c:pt idx="30">
                  <c:v>17678</c:v>
                </c:pt>
                <c:pt idx="31">
                  <c:v>17734</c:v>
                </c:pt>
                <c:pt idx="32">
                  <c:v>17031</c:v>
                </c:pt>
                <c:pt idx="33">
                  <c:v>16962</c:v>
                </c:pt>
                <c:pt idx="34">
                  <c:v>17497</c:v>
                </c:pt>
                <c:pt idx="35">
                  <c:v>17070</c:v>
                </c:pt>
                <c:pt idx="36">
                  <c:v>17920</c:v>
                </c:pt>
                <c:pt idx="37">
                  <c:v>17840</c:v>
                </c:pt>
                <c:pt idx="38">
                  <c:v>18284</c:v>
                </c:pt>
                <c:pt idx="39">
                  <c:v>18670</c:v>
                </c:pt>
                <c:pt idx="40">
                  <c:v>18833</c:v>
                </c:pt>
                <c:pt idx="41">
                  <c:v>19230</c:v>
                </c:pt>
                <c:pt idx="42">
                  <c:v>18082</c:v>
                </c:pt>
                <c:pt idx="43">
                  <c:v>17291</c:v>
                </c:pt>
                <c:pt idx="44">
                  <c:v>16495</c:v>
                </c:pt>
                <c:pt idx="45">
                  <c:v>15837</c:v>
                </c:pt>
                <c:pt idx="46">
                  <c:v>16189</c:v>
                </c:pt>
                <c:pt idx="47">
                  <c:v>15914</c:v>
                </c:pt>
                <c:pt idx="48">
                  <c:v>15941</c:v>
                </c:pt>
                <c:pt idx="49">
                  <c:v>15927</c:v>
                </c:pt>
                <c:pt idx="50">
                  <c:v>16062</c:v>
                </c:pt>
                <c:pt idx="51">
                  <c:v>17939</c:v>
                </c:pt>
                <c:pt idx="52">
                  <c:v>18449</c:v>
                </c:pt>
                <c:pt idx="53">
                  <c:v>19822</c:v>
                </c:pt>
                <c:pt idx="54">
                  <c:v>21124</c:v>
                </c:pt>
                <c:pt idx="55">
                  <c:v>20485</c:v>
                </c:pt>
                <c:pt idx="56">
                  <c:v>21576</c:v>
                </c:pt>
                <c:pt idx="57">
                  <c:v>22035</c:v>
                </c:pt>
                <c:pt idx="58">
                  <c:v>23202</c:v>
                </c:pt>
                <c:pt idx="59">
                  <c:v>25124</c:v>
                </c:pt>
                <c:pt idx="60">
                  <c:v>24483</c:v>
                </c:pt>
                <c:pt idx="61">
                  <c:v>24718</c:v>
                </c:pt>
                <c:pt idx="62">
                  <c:v>22722</c:v>
                </c:pt>
                <c:pt idx="63">
                  <c:v>20318</c:v>
                </c:pt>
                <c:pt idx="64">
                  <c:v>19342</c:v>
                </c:pt>
                <c:pt idx="65">
                  <c:v>16528</c:v>
                </c:pt>
                <c:pt idx="66">
                  <c:v>15498</c:v>
                </c:pt>
                <c:pt idx="67">
                  <c:v>14178</c:v>
                </c:pt>
                <c:pt idx="68">
                  <c:v>14011</c:v>
                </c:pt>
                <c:pt idx="69">
                  <c:v>13992</c:v>
                </c:pt>
                <c:pt idx="70">
                  <c:v>13568</c:v>
                </c:pt>
                <c:pt idx="71">
                  <c:v>13690</c:v>
                </c:pt>
                <c:pt idx="72">
                  <c:v>12792</c:v>
                </c:pt>
                <c:pt idx="73">
                  <c:v>12598</c:v>
                </c:pt>
                <c:pt idx="74">
                  <c:v>11767</c:v>
                </c:pt>
                <c:pt idx="75">
                  <c:v>11181</c:v>
                </c:pt>
                <c:pt idx="76">
                  <c:v>11439</c:v>
                </c:pt>
                <c:pt idx="77">
                  <c:v>10735</c:v>
                </c:pt>
                <c:pt idx="78">
                  <c:v>10687</c:v>
                </c:pt>
                <c:pt idx="79">
                  <c:v>10607</c:v>
                </c:pt>
                <c:pt idx="80">
                  <c:v>10201</c:v>
                </c:pt>
                <c:pt idx="81">
                  <c:v>11062</c:v>
                </c:pt>
                <c:pt idx="82">
                  <c:v>11832</c:v>
                </c:pt>
                <c:pt idx="83">
                  <c:v>11874</c:v>
                </c:pt>
                <c:pt idx="84">
                  <c:v>12072</c:v>
                </c:pt>
                <c:pt idx="85">
                  <c:v>11893</c:v>
                </c:pt>
                <c:pt idx="86">
                  <c:v>11689</c:v>
                </c:pt>
                <c:pt idx="87">
                  <c:v>12560</c:v>
                </c:pt>
                <c:pt idx="88">
                  <c:v>12842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EE-4A59-A3E2-44DEF55B57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8294208"/>
        <c:axId val="2048291712"/>
      </c:lineChart>
      <c:lineChart>
        <c:grouping val="standard"/>
        <c:varyColors val="0"/>
        <c:ser>
          <c:idx val="0"/>
          <c:order val="0"/>
          <c:tx>
            <c:strRef>
              <c:f>Sheet1!$L$1</c:f>
              <c:strCache>
                <c:ptCount val="1"/>
                <c:pt idx="0">
                  <c:v>Annual Population Increase (RHS)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Sheet1!$K$6:$K$94</c:f>
              <c:numCache>
                <c:formatCode>mmm\-yyyy</c:formatCode>
                <c:ptCount val="89"/>
                <c:pt idx="0">
                  <c:v>36951</c:v>
                </c:pt>
                <c:pt idx="1">
                  <c:v>37043</c:v>
                </c:pt>
                <c:pt idx="2">
                  <c:v>37135</c:v>
                </c:pt>
                <c:pt idx="3">
                  <c:v>37226</c:v>
                </c:pt>
                <c:pt idx="4">
                  <c:v>37316</c:v>
                </c:pt>
                <c:pt idx="5">
                  <c:v>37408</c:v>
                </c:pt>
                <c:pt idx="6">
                  <c:v>37500</c:v>
                </c:pt>
                <c:pt idx="7">
                  <c:v>37591</c:v>
                </c:pt>
                <c:pt idx="8">
                  <c:v>37681</c:v>
                </c:pt>
                <c:pt idx="9">
                  <c:v>37773</c:v>
                </c:pt>
                <c:pt idx="10">
                  <c:v>37865</c:v>
                </c:pt>
                <c:pt idx="11">
                  <c:v>37956</c:v>
                </c:pt>
                <c:pt idx="12">
                  <c:v>38047</c:v>
                </c:pt>
                <c:pt idx="13">
                  <c:v>38139</c:v>
                </c:pt>
                <c:pt idx="14">
                  <c:v>38231</c:v>
                </c:pt>
                <c:pt idx="15">
                  <c:v>38322</c:v>
                </c:pt>
                <c:pt idx="16">
                  <c:v>38412</c:v>
                </c:pt>
                <c:pt idx="17">
                  <c:v>38504</c:v>
                </c:pt>
                <c:pt idx="18">
                  <c:v>38596</c:v>
                </c:pt>
                <c:pt idx="19">
                  <c:v>38687</c:v>
                </c:pt>
                <c:pt idx="20">
                  <c:v>38777</c:v>
                </c:pt>
                <c:pt idx="21">
                  <c:v>38869</c:v>
                </c:pt>
                <c:pt idx="22">
                  <c:v>38961</c:v>
                </c:pt>
                <c:pt idx="23">
                  <c:v>39052</c:v>
                </c:pt>
                <c:pt idx="24">
                  <c:v>39142</c:v>
                </c:pt>
                <c:pt idx="25">
                  <c:v>39234</c:v>
                </c:pt>
                <c:pt idx="26">
                  <c:v>39326</c:v>
                </c:pt>
                <c:pt idx="27">
                  <c:v>39417</c:v>
                </c:pt>
                <c:pt idx="28">
                  <c:v>39508</c:v>
                </c:pt>
                <c:pt idx="29">
                  <c:v>39600</c:v>
                </c:pt>
                <c:pt idx="30">
                  <c:v>39692</c:v>
                </c:pt>
                <c:pt idx="31">
                  <c:v>39783</c:v>
                </c:pt>
                <c:pt idx="32">
                  <c:v>39873</c:v>
                </c:pt>
                <c:pt idx="33">
                  <c:v>39965</c:v>
                </c:pt>
                <c:pt idx="34">
                  <c:v>40057</c:v>
                </c:pt>
                <c:pt idx="35">
                  <c:v>40148</c:v>
                </c:pt>
                <c:pt idx="36">
                  <c:v>40238</c:v>
                </c:pt>
                <c:pt idx="37">
                  <c:v>40330</c:v>
                </c:pt>
                <c:pt idx="38">
                  <c:v>40422</c:v>
                </c:pt>
                <c:pt idx="39">
                  <c:v>40513</c:v>
                </c:pt>
                <c:pt idx="40">
                  <c:v>40603</c:v>
                </c:pt>
                <c:pt idx="41">
                  <c:v>40695</c:v>
                </c:pt>
                <c:pt idx="42">
                  <c:v>40787</c:v>
                </c:pt>
                <c:pt idx="43">
                  <c:v>40878</c:v>
                </c:pt>
                <c:pt idx="44">
                  <c:v>40969</c:v>
                </c:pt>
                <c:pt idx="45">
                  <c:v>41061</c:v>
                </c:pt>
                <c:pt idx="46">
                  <c:v>41153</c:v>
                </c:pt>
                <c:pt idx="47">
                  <c:v>41244</c:v>
                </c:pt>
                <c:pt idx="48">
                  <c:v>41334</c:v>
                </c:pt>
                <c:pt idx="49">
                  <c:v>41426</c:v>
                </c:pt>
                <c:pt idx="50">
                  <c:v>41518</c:v>
                </c:pt>
                <c:pt idx="51">
                  <c:v>41609</c:v>
                </c:pt>
                <c:pt idx="52">
                  <c:v>41699</c:v>
                </c:pt>
                <c:pt idx="53">
                  <c:v>41791</c:v>
                </c:pt>
                <c:pt idx="54">
                  <c:v>41883</c:v>
                </c:pt>
                <c:pt idx="55">
                  <c:v>41974</c:v>
                </c:pt>
                <c:pt idx="56">
                  <c:v>42064</c:v>
                </c:pt>
                <c:pt idx="57">
                  <c:v>42156</c:v>
                </c:pt>
                <c:pt idx="58">
                  <c:v>42248</c:v>
                </c:pt>
                <c:pt idx="59">
                  <c:v>42339</c:v>
                </c:pt>
                <c:pt idx="60">
                  <c:v>42430</c:v>
                </c:pt>
                <c:pt idx="61">
                  <c:v>42522</c:v>
                </c:pt>
                <c:pt idx="62">
                  <c:v>42614</c:v>
                </c:pt>
                <c:pt idx="63">
                  <c:v>42705</c:v>
                </c:pt>
                <c:pt idx="64">
                  <c:v>42795</c:v>
                </c:pt>
                <c:pt idx="65">
                  <c:v>42887</c:v>
                </c:pt>
                <c:pt idx="66">
                  <c:v>42979</c:v>
                </c:pt>
                <c:pt idx="67">
                  <c:v>43070</c:v>
                </c:pt>
                <c:pt idx="68">
                  <c:v>43160</c:v>
                </c:pt>
                <c:pt idx="69">
                  <c:v>43252</c:v>
                </c:pt>
                <c:pt idx="70">
                  <c:v>43344</c:v>
                </c:pt>
                <c:pt idx="71">
                  <c:v>43435</c:v>
                </c:pt>
                <c:pt idx="72">
                  <c:v>43525</c:v>
                </c:pt>
                <c:pt idx="73">
                  <c:v>43617</c:v>
                </c:pt>
                <c:pt idx="74">
                  <c:v>43709</c:v>
                </c:pt>
                <c:pt idx="75">
                  <c:v>43800</c:v>
                </c:pt>
                <c:pt idx="76">
                  <c:v>43891</c:v>
                </c:pt>
                <c:pt idx="77">
                  <c:v>43983</c:v>
                </c:pt>
                <c:pt idx="78">
                  <c:v>44075</c:v>
                </c:pt>
                <c:pt idx="79">
                  <c:v>44166</c:v>
                </c:pt>
                <c:pt idx="80">
                  <c:v>44256</c:v>
                </c:pt>
                <c:pt idx="81">
                  <c:v>44348</c:v>
                </c:pt>
                <c:pt idx="82">
                  <c:v>44440</c:v>
                </c:pt>
                <c:pt idx="83">
                  <c:v>44531</c:v>
                </c:pt>
                <c:pt idx="84">
                  <c:v>44621</c:v>
                </c:pt>
                <c:pt idx="85">
                  <c:v>44713</c:v>
                </c:pt>
                <c:pt idx="86">
                  <c:v>44805</c:v>
                </c:pt>
                <c:pt idx="87">
                  <c:v>44896</c:v>
                </c:pt>
                <c:pt idx="88">
                  <c:v>44986</c:v>
                </c:pt>
              </c:numCache>
            </c:numRef>
          </c:cat>
          <c:val>
            <c:numRef>
              <c:f>Sheet1!$L$6:$L$94</c:f>
              <c:numCache>
                <c:formatCode>0;\-0;0;@</c:formatCode>
                <c:ptCount val="89"/>
                <c:pt idx="0">
                  <c:v>26924</c:v>
                </c:pt>
                <c:pt idx="1">
                  <c:v>27181</c:v>
                </c:pt>
                <c:pt idx="2">
                  <c:v>26130</c:v>
                </c:pt>
                <c:pt idx="3">
                  <c:v>25221</c:v>
                </c:pt>
                <c:pt idx="4">
                  <c:v>23640</c:v>
                </c:pt>
                <c:pt idx="5">
                  <c:v>22238</c:v>
                </c:pt>
                <c:pt idx="6">
                  <c:v>20763</c:v>
                </c:pt>
                <c:pt idx="7">
                  <c:v>20858</c:v>
                </c:pt>
                <c:pt idx="8">
                  <c:v>21896</c:v>
                </c:pt>
                <c:pt idx="9">
                  <c:v>24229</c:v>
                </c:pt>
                <c:pt idx="10">
                  <c:v>26453</c:v>
                </c:pt>
                <c:pt idx="11">
                  <c:v>27520</c:v>
                </c:pt>
                <c:pt idx="12">
                  <c:v>27314</c:v>
                </c:pt>
                <c:pt idx="13">
                  <c:v>26801</c:v>
                </c:pt>
                <c:pt idx="14">
                  <c:v>27083</c:v>
                </c:pt>
                <c:pt idx="15">
                  <c:v>28111</c:v>
                </c:pt>
                <c:pt idx="16">
                  <c:v>30499</c:v>
                </c:pt>
                <c:pt idx="17">
                  <c:v>31665</c:v>
                </c:pt>
                <c:pt idx="18">
                  <c:v>33846</c:v>
                </c:pt>
                <c:pt idx="19">
                  <c:v>35695</c:v>
                </c:pt>
                <c:pt idx="20">
                  <c:v>37806</c:v>
                </c:pt>
                <c:pt idx="21">
                  <c:v>39374</c:v>
                </c:pt>
                <c:pt idx="22">
                  <c:v>43673</c:v>
                </c:pt>
                <c:pt idx="23">
                  <c:v>46931</c:v>
                </c:pt>
                <c:pt idx="24">
                  <c:v>51183</c:v>
                </c:pt>
                <c:pt idx="25">
                  <c:v>55558</c:v>
                </c:pt>
                <c:pt idx="26">
                  <c:v>56744</c:v>
                </c:pt>
                <c:pt idx="27">
                  <c:v>58139</c:v>
                </c:pt>
                <c:pt idx="28">
                  <c:v>61919</c:v>
                </c:pt>
                <c:pt idx="29">
                  <c:v>65561</c:v>
                </c:pt>
                <c:pt idx="30">
                  <c:v>70806</c:v>
                </c:pt>
                <c:pt idx="31">
                  <c:v>73922</c:v>
                </c:pt>
                <c:pt idx="32">
                  <c:v>72765</c:v>
                </c:pt>
                <c:pt idx="33">
                  <c:v>68550</c:v>
                </c:pt>
                <c:pt idx="34">
                  <c:v>61773</c:v>
                </c:pt>
                <c:pt idx="35">
                  <c:v>54819</c:v>
                </c:pt>
                <c:pt idx="36">
                  <c:v>50272</c:v>
                </c:pt>
                <c:pt idx="37">
                  <c:v>50595</c:v>
                </c:pt>
                <c:pt idx="38">
                  <c:v>52060</c:v>
                </c:pt>
                <c:pt idx="39">
                  <c:v>55316</c:v>
                </c:pt>
                <c:pt idx="40">
                  <c:v>59022</c:v>
                </c:pt>
                <c:pt idx="41">
                  <c:v>62564</c:v>
                </c:pt>
                <c:pt idx="42">
                  <c:v>64197</c:v>
                </c:pt>
                <c:pt idx="43">
                  <c:v>66884</c:v>
                </c:pt>
                <c:pt idx="44">
                  <c:v>70497</c:v>
                </c:pt>
                <c:pt idx="45">
                  <c:v>72098</c:v>
                </c:pt>
                <c:pt idx="46">
                  <c:v>73264</c:v>
                </c:pt>
                <c:pt idx="47">
                  <c:v>71542</c:v>
                </c:pt>
                <c:pt idx="48">
                  <c:v>67134</c:v>
                </c:pt>
                <c:pt idx="49">
                  <c:v>61437</c:v>
                </c:pt>
                <c:pt idx="50">
                  <c:v>53409</c:v>
                </c:pt>
                <c:pt idx="51">
                  <c:v>44699</c:v>
                </c:pt>
                <c:pt idx="52">
                  <c:v>37314</c:v>
                </c:pt>
                <c:pt idx="53">
                  <c:v>30664</c:v>
                </c:pt>
                <c:pt idx="54">
                  <c:v>27757</c:v>
                </c:pt>
                <c:pt idx="55">
                  <c:v>26431</c:v>
                </c:pt>
                <c:pt idx="56">
                  <c:v>24048</c:v>
                </c:pt>
                <c:pt idx="57">
                  <c:v>23064</c:v>
                </c:pt>
                <c:pt idx="58">
                  <c:v>21467</c:v>
                </c:pt>
                <c:pt idx="59">
                  <c:v>19126</c:v>
                </c:pt>
                <c:pt idx="60">
                  <c:v>17902</c:v>
                </c:pt>
                <c:pt idx="61">
                  <c:v>15306</c:v>
                </c:pt>
                <c:pt idx="62">
                  <c:v>18983</c:v>
                </c:pt>
                <c:pt idx="63">
                  <c:v>21861</c:v>
                </c:pt>
                <c:pt idx="64">
                  <c:v>24770</c:v>
                </c:pt>
                <c:pt idx="65">
                  <c:v>29742</c:v>
                </c:pt>
                <c:pt idx="66">
                  <c:v>29646</c:v>
                </c:pt>
                <c:pt idx="67">
                  <c:v>30322</c:v>
                </c:pt>
                <c:pt idx="68">
                  <c:v>31044</c:v>
                </c:pt>
                <c:pt idx="69">
                  <c:v>32072</c:v>
                </c:pt>
                <c:pt idx="70">
                  <c:v>33983</c:v>
                </c:pt>
                <c:pt idx="71">
                  <c:v>36476</c:v>
                </c:pt>
                <c:pt idx="72">
                  <c:v>39321</c:v>
                </c:pt>
                <c:pt idx="73">
                  <c:v>41833</c:v>
                </c:pt>
                <c:pt idx="74">
                  <c:v>46125</c:v>
                </c:pt>
                <c:pt idx="75">
                  <c:v>52395</c:v>
                </c:pt>
                <c:pt idx="76">
                  <c:v>56709</c:v>
                </c:pt>
                <c:pt idx="77">
                  <c:v>53287</c:v>
                </c:pt>
                <c:pt idx="78">
                  <c:v>45755</c:v>
                </c:pt>
                <c:pt idx="79">
                  <c:v>39388</c:v>
                </c:pt>
                <c:pt idx="80">
                  <c:v>32755</c:v>
                </c:pt>
                <c:pt idx="81">
                  <c:v>36453</c:v>
                </c:pt>
                <c:pt idx="82">
                  <c:v>32914</c:v>
                </c:pt>
                <c:pt idx="83">
                  <c:v>34324</c:v>
                </c:pt>
                <c:pt idx="84">
                  <c:v>36531</c:v>
                </c:pt>
                <c:pt idx="85">
                  <c:v>39783</c:v>
                </c:pt>
                <c:pt idx="86">
                  <c:v>54349</c:v>
                </c:pt>
                <c:pt idx="87">
                  <c:v>62667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EE-4A59-A3E2-44DEF55B57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7299808"/>
        <c:axId val="577299392"/>
      </c:lineChart>
      <c:dateAx>
        <c:axId val="2048294208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nextTo"/>
        <c:spPr>
          <a:noFill/>
          <a:ln w="15875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8291712"/>
        <c:crosses val="autoZero"/>
        <c:auto val="1"/>
        <c:lblOffset val="100"/>
        <c:baseTimeUnit val="months"/>
        <c:majorUnit val="24"/>
        <c:majorTimeUnit val="months"/>
      </c:dateAx>
      <c:valAx>
        <c:axId val="2048291712"/>
        <c:scaling>
          <c:orientation val="minMax"/>
        </c:scaling>
        <c:delete val="0"/>
        <c:axPos val="l"/>
        <c:numFmt formatCode="0;\-0;0;@" sourceLinked="1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8294208"/>
        <c:crosses val="autoZero"/>
        <c:crossBetween val="between"/>
      </c:valAx>
      <c:valAx>
        <c:axId val="577299392"/>
        <c:scaling>
          <c:orientation val="minMax"/>
        </c:scaling>
        <c:delete val="0"/>
        <c:axPos val="r"/>
        <c:numFmt formatCode="0;\-0;0;@" sourceLinked="1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299808"/>
        <c:crosses val="max"/>
        <c:crossBetween val="between"/>
      </c:valAx>
      <c:dateAx>
        <c:axId val="577299808"/>
        <c:scaling>
          <c:orientation val="minMax"/>
        </c:scaling>
        <c:delete val="1"/>
        <c:axPos val="b"/>
        <c:numFmt formatCode="mmm\-yyyy" sourceLinked="1"/>
        <c:majorTickMark val="out"/>
        <c:minorTickMark val="none"/>
        <c:tickLblPos val="nextTo"/>
        <c:crossAx val="577299392"/>
        <c:crosses val="autoZero"/>
        <c:auto val="1"/>
        <c:lblOffset val="100"/>
        <c:baseTimeUnit val="months"/>
        <c:majorUnit val="1"/>
        <c:minorUnit val="1"/>
      </c:date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AU" sz="2000" b="1" i="0" u="none" strike="noStrike" kern="1200" baseline="0">
                <a:solidFill>
                  <a:schemeClr val="tx1"/>
                </a:solidFill>
                <a:latin typeface="Open Sans Condensed"/>
                <a:ea typeface="Open Sans Condensed"/>
                <a:cs typeface="Open Sans Condensed"/>
              </a:defRPr>
            </a:pPr>
            <a:r>
              <a:rPr lang="en-AU" sz="2000" b="1" i="0" u="none" strike="noStrike" kern="1200" baseline="0">
                <a:solidFill>
                  <a:schemeClr val="tx1"/>
                </a:solidFill>
                <a:latin typeface="Open Sans Condensed"/>
                <a:ea typeface="Open Sans Condensed"/>
                <a:cs typeface="Open Sans Condensed"/>
              </a:rPr>
              <a:t>Quarterly Population Growth - WA</a:t>
            </a:r>
          </a:p>
        </c:rich>
      </c:tx>
      <c:layout>
        <c:manualLayout>
          <c:xMode val="edge"/>
          <c:yMode val="edge"/>
          <c:x val="0.33045816580216197"/>
          <c:y val="2.861740979280782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9746556447312614E-2"/>
          <c:y val="0.15781699227738244"/>
          <c:w val="0.90780265291856965"/>
          <c:h val="0.781338992843053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'Dec 2021'!$R$175</c:f>
              <c:strCache>
                <c:ptCount val="1"/>
                <c:pt idx="0">
                  <c:v>Natural Increase</c:v>
                </c:pt>
              </c:strCache>
            </c:strRef>
          </c:tx>
          <c:spPr>
            <a:solidFill>
              <a:srgbClr val="11274B"/>
            </a:solidFill>
            <a:ln w="25400">
              <a:noFill/>
            </a:ln>
          </c:spPr>
          <c:invertIfNegative val="0"/>
          <c:cat>
            <c:numRef>
              <c:f>'Dec 2022'!$A$129:$A$177</c:f>
              <c:numCache>
                <c:formatCode>mmm\-yyyy</c:formatCode>
                <c:ptCount val="49"/>
                <c:pt idx="0">
                  <c:v>40513</c:v>
                </c:pt>
                <c:pt idx="1">
                  <c:v>40603</c:v>
                </c:pt>
                <c:pt idx="2">
                  <c:v>40695</c:v>
                </c:pt>
                <c:pt idx="3">
                  <c:v>40787</c:v>
                </c:pt>
                <c:pt idx="4">
                  <c:v>40878</c:v>
                </c:pt>
                <c:pt idx="5">
                  <c:v>40969</c:v>
                </c:pt>
                <c:pt idx="6">
                  <c:v>41061</c:v>
                </c:pt>
                <c:pt idx="7">
                  <c:v>41153</c:v>
                </c:pt>
                <c:pt idx="8">
                  <c:v>41244</c:v>
                </c:pt>
                <c:pt idx="9">
                  <c:v>41334</c:v>
                </c:pt>
                <c:pt idx="10">
                  <c:v>41426</c:v>
                </c:pt>
                <c:pt idx="11">
                  <c:v>41518</c:v>
                </c:pt>
                <c:pt idx="12">
                  <c:v>41609</c:v>
                </c:pt>
                <c:pt idx="13">
                  <c:v>41699</c:v>
                </c:pt>
                <c:pt idx="14">
                  <c:v>41791</c:v>
                </c:pt>
                <c:pt idx="15">
                  <c:v>41883</c:v>
                </c:pt>
                <c:pt idx="16">
                  <c:v>41974</c:v>
                </c:pt>
                <c:pt idx="17">
                  <c:v>42064</c:v>
                </c:pt>
                <c:pt idx="18">
                  <c:v>42156</c:v>
                </c:pt>
                <c:pt idx="19">
                  <c:v>42248</c:v>
                </c:pt>
                <c:pt idx="20">
                  <c:v>42339</c:v>
                </c:pt>
                <c:pt idx="21">
                  <c:v>42430</c:v>
                </c:pt>
                <c:pt idx="22">
                  <c:v>42522</c:v>
                </c:pt>
                <c:pt idx="23">
                  <c:v>42614</c:v>
                </c:pt>
                <c:pt idx="24">
                  <c:v>42705</c:v>
                </c:pt>
                <c:pt idx="25">
                  <c:v>42795</c:v>
                </c:pt>
                <c:pt idx="26">
                  <c:v>42887</c:v>
                </c:pt>
                <c:pt idx="27">
                  <c:v>42979</c:v>
                </c:pt>
                <c:pt idx="28">
                  <c:v>43070</c:v>
                </c:pt>
                <c:pt idx="29">
                  <c:v>43160</c:v>
                </c:pt>
                <c:pt idx="30">
                  <c:v>43252</c:v>
                </c:pt>
                <c:pt idx="31">
                  <c:v>43344</c:v>
                </c:pt>
                <c:pt idx="32">
                  <c:v>43435</c:v>
                </c:pt>
                <c:pt idx="33">
                  <c:v>43525</c:v>
                </c:pt>
                <c:pt idx="34">
                  <c:v>43617</c:v>
                </c:pt>
                <c:pt idx="35">
                  <c:v>43709</c:v>
                </c:pt>
                <c:pt idx="36">
                  <c:v>43800</c:v>
                </c:pt>
                <c:pt idx="37">
                  <c:v>43891</c:v>
                </c:pt>
                <c:pt idx="38">
                  <c:v>43983</c:v>
                </c:pt>
                <c:pt idx="39">
                  <c:v>44075</c:v>
                </c:pt>
                <c:pt idx="40">
                  <c:v>44166</c:v>
                </c:pt>
                <c:pt idx="41">
                  <c:v>44256</c:v>
                </c:pt>
                <c:pt idx="42">
                  <c:v>44348</c:v>
                </c:pt>
                <c:pt idx="43">
                  <c:v>44440</c:v>
                </c:pt>
                <c:pt idx="44">
                  <c:v>44531</c:v>
                </c:pt>
                <c:pt idx="45">
                  <c:v>44621</c:v>
                </c:pt>
                <c:pt idx="46">
                  <c:v>44713</c:v>
                </c:pt>
                <c:pt idx="47">
                  <c:v>44805</c:v>
                </c:pt>
                <c:pt idx="48">
                  <c:v>44896</c:v>
                </c:pt>
              </c:numCache>
            </c:numRef>
          </c:cat>
          <c:val>
            <c:numRef>
              <c:f>'Dec 2022'!$R$129:$R$177</c:f>
              <c:numCache>
                <c:formatCode>0;\-0;0;@</c:formatCode>
                <c:ptCount val="49"/>
                <c:pt idx="0">
                  <c:v>4272</c:v>
                </c:pt>
                <c:pt idx="1">
                  <c:v>5296</c:v>
                </c:pt>
                <c:pt idx="2">
                  <c:v>5057</c:v>
                </c:pt>
                <c:pt idx="3">
                  <c:v>4659</c:v>
                </c:pt>
                <c:pt idx="4">
                  <c:v>4581</c:v>
                </c:pt>
                <c:pt idx="5">
                  <c:v>5470</c:v>
                </c:pt>
                <c:pt idx="6">
                  <c:v>5260</c:v>
                </c:pt>
                <c:pt idx="7">
                  <c:v>4667</c:v>
                </c:pt>
                <c:pt idx="8">
                  <c:v>5423</c:v>
                </c:pt>
                <c:pt idx="9">
                  <c:v>5655</c:v>
                </c:pt>
                <c:pt idx="10">
                  <c:v>5306</c:v>
                </c:pt>
                <c:pt idx="11">
                  <c:v>5000</c:v>
                </c:pt>
                <c:pt idx="12">
                  <c:v>5115</c:v>
                </c:pt>
                <c:pt idx="13">
                  <c:v>5699</c:v>
                </c:pt>
                <c:pt idx="14">
                  <c:v>5494</c:v>
                </c:pt>
                <c:pt idx="15">
                  <c:v>5159</c:v>
                </c:pt>
                <c:pt idx="16">
                  <c:v>5298</c:v>
                </c:pt>
                <c:pt idx="17">
                  <c:v>5501</c:v>
                </c:pt>
                <c:pt idx="18">
                  <c:v>5138</c:v>
                </c:pt>
                <c:pt idx="19">
                  <c:v>4880</c:v>
                </c:pt>
                <c:pt idx="20">
                  <c:v>5205</c:v>
                </c:pt>
                <c:pt idx="21">
                  <c:v>5821</c:v>
                </c:pt>
                <c:pt idx="22">
                  <c:v>5456</c:v>
                </c:pt>
                <c:pt idx="23">
                  <c:v>4731</c:v>
                </c:pt>
                <c:pt idx="24">
                  <c:v>4953</c:v>
                </c:pt>
                <c:pt idx="25">
                  <c:v>5260</c:v>
                </c:pt>
                <c:pt idx="26">
                  <c:v>5196</c:v>
                </c:pt>
                <c:pt idx="27">
                  <c:v>4591</c:v>
                </c:pt>
                <c:pt idx="28">
                  <c:v>4924</c:v>
                </c:pt>
                <c:pt idx="29">
                  <c:v>5140</c:v>
                </c:pt>
                <c:pt idx="30">
                  <c:v>4653</c:v>
                </c:pt>
                <c:pt idx="31">
                  <c:v>4379</c:v>
                </c:pt>
                <c:pt idx="32">
                  <c:v>4612</c:v>
                </c:pt>
                <c:pt idx="33">
                  <c:v>4644</c:v>
                </c:pt>
                <c:pt idx="34">
                  <c:v>4410</c:v>
                </c:pt>
                <c:pt idx="35">
                  <c:v>4495</c:v>
                </c:pt>
                <c:pt idx="36">
                  <c:v>4808</c:v>
                </c:pt>
                <c:pt idx="37">
                  <c:v>4653</c:v>
                </c:pt>
                <c:pt idx="38">
                  <c:v>4250</c:v>
                </c:pt>
                <c:pt idx="39">
                  <c:v>4203</c:v>
                </c:pt>
                <c:pt idx="40">
                  <c:v>4032</c:v>
                </c:pt>
                <c:pt idx="41">
                  <c:v>5127</c:v>
                </c:pt>
                <c:pt idx="42">
                  <c:v>4717</c:v>
                </c:pt>
                <c:pt idx="43">
                  <c:v>3939</c:v>
                </c:pt>
                <c:pt idx="44">
                  <c:v>4305</c:v>
                </c:pt>
                <c:pt idx="45">
                  <c:v>3876</c:v>
                </c:pt>
                <c:pt idx="46">
                  <c:v>4059</c:v>
                </c:pt>
                <c:pt idx="47">
                  <c:v>3155</c:v>
                </c:pt>
                <c:pt idx="48">
                  <c:v>3074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8-42CC-9181-06854EBD3462}"/>
            </c:ext>
          </c:extLst>
        </c:ser>
        <c:ser>
          <c:idx val="1"/>
          <c:order val="1"/>
          <c:tx>
            <c:strRef>
              <c:f>'Dec 2021'!$S$175</c:f>
              <c:strCache>
                <c:ptCount val="1"/>
                <c:pt idx="0">
                  <c:v>Net Overseas Migration</c:v>
                </c:pt>
              </c:strCache>
            </c:strRef>
          </c:tx>
          <c:spPr>
            <a:solidFill>
              <a:srgbClr val="3698CC"/>
            </a:solidFill>
            <a:ln w="25400">
              <a:noFill/>
            </a:ln>
          </c:spPr>
          <c:invertIfNegative val="0"/>
          <c:cat>
            <c:numRef>
              <c:f>'Dec 2022'!$A$129:$A$177</c:f>
              <c:numCache>
                <c:formatCode>mmm\-yyyy</c:formatCode>
                <c:ptCount val="49"/>
                <c:pt idx="0">
                  <c:v>40513</c:v>
                </c:pt>
                <c:pt idx="1">
                  <c:v>40603</c:v>
                </c:pt>
                <c:pt idx="2">
                  <c:v>40695</c:v>
                </c:pt>
                <c:pt idx="3">
                  <c:v>40787</c:v>
                </c:pt>
                <c:pt idx="4">
                  <c:v>40878</c:v>
                </c:pt>
                <c:pt idx="5">
                  <c:v>40969</c:v>
                </c:pt>
                <c:pt idx="6">
                  <c:v>41061</c:v>
                </c:pt>
                <c:pt idx="7">
                  <c:v>41153</c:v>
                </c:pt>
                <c:pt idx="8">
                  <c:v>41244</c:v>
                </c:pt>
                <c:pt idx="9">
                  <c:v>41334</c:v>
                </c:pt>
                <c:pt idx="10">
                  <c:v>41426</c:v>
                </c:pt>
                <c:pt idx="11">
                  <c:v>41518</c:v>
                </c:pt>
                <c:pt idx="12">
                  <c:v>41609</c:v>
                </c:pt>
                <c:pt idx="13">
                  <c:v>41699</c:v>
                </c:pt>
                <c:pt idx="14">
                  <c:v>41791</c:v>
                </c:pt>
                <c:pt idx="15">
                  <c:v>41883</c:v>
                </c:pt>
                <c:pt idx="16">
                  <c:v>41974</c:v>
                </c:pt>
                <c:pt idx="17">
                  <c:v>42064</c:v>
                </c:pt>
                <c:pt idx="18">
                  <c:v>42156</c:v>
                </c:pt>
                <c:pt idx="19">
                  <c:v>42248</c:v>
                </c:pt>
                <c:pt idx="20">
                  <c:v>42339</c:v>
                </c:pt>
                <c:pt idx="21">
                  <c:v>42430</c:v>
                </c:pt>
                <c:pt idx="22">
                  <c:v>42522</c:v>
                </c:pt>
                <c:pt idx="23">
                  <c:v>42614</c:v>
                </c:pt>
                <c:pt idx="24">
                  <c:v>42705</c:v>
                </c:pt>
                <c:pt idx="25">
                  <c:v>42795</c:v>
                </c:pt>
                <c:pt idx="26">
                  <c:v>42887</c:v>
                </c:pt>
                <c:pt idx="27">
                  <c:v>42979</c:v>
                </c:pt>
                <c:pt idx="28">
                  <c:v>43070</c:v>
                </c:pt>
                <c:pt idx="29">
                  <c:v>43160</c:v>
                </c:pt>
                <c:pt idx="30">
                  <c:v>43252</c:v>
                </c:pt>
                <c:pt idx="31">
                  <c:v>43344</c:v>
                </c:pt>
                <c:pt idx="32">
                  <c:v>43435</c:v>
                </c:pt>
                <c:pt idx="33">
                  <c:v>43525</c:v>
                </c:pt>
                <c:pt idx="34">
                  <c:v>43617</c:v>
                </c:pt>
                <c:pt idx="35">
                  <c:v>43709</c:v>
                </c:pt>
                <c:pt idx="36">
                  <c:v>43800</c:v>
                </c:pt>
                <c:pt idx="37">
                  <c:v>43891</c:v>
                </c:pt>
                <c:pt idx="38">
                  <c:v>43983</c:v>
                </c:pt>
                <c:pt idx="39">
                  <c:v>44075</c:v>
                </c:pt>
                <c:pt idx="40">
                  <c:v>44166</c:v>
                </c:pt>
                <c:pt idx="41">
                  <c:v>44256</c:v>
                </c:pt>
                <c:pt idx="42">
                  <c:v>44348</c:v>
                </c:pt>
                <c:pt idx="43">
                  <c:v>44440</c:v>
                </c:pt>
                <c:pt idx="44">
                  <c:v>44531</c:v>
                </c:pt>
                <c:pt idx="45">
                  <c:v>44621</c:v>
                </c:pt>
                <c:pt idx="46">
                  <c:v>44713</c:v>
                </c:pt>
                <c:pt idx="47">
                  <c:v>44805</c:v>
                </c:pt>
                <c:pt idx="48">
                  <c:v>44896</c:v>
                </c:pt>
              </c:numCache>
            </c:numRef>
          </c:cat>
          <c:val>
            <c:numRef>
              <c:f>'Dec 2022'!$S$129:$S$177</c:f>
              <c:numCache>
                <c:formatCode>0;\-0;0;@</c:formatCode>
                <c:ptCount val="49"/>
                <c:pt idx="0">
                  <c:v>7833</c:v>
                </c:pt>
                <c:pt idx="1">
                  <c:v>11206</c:v>
                </c:pt>
                <c:pt idx="2">
                  <c:v>8708</c:v>
                </c:pt>
                <c:pt idx="3">
                  <c:v>11922</c:v>
                </c:pt>
                <c:pt idx="4">
                  <c:v>11441</c:v>
                </c:pt>
                <c:pt idx="5">
                  <c:v>15822</c:v>
                </c:pt>
                <c:pt idx="6">
                  <c:v>11595</c:v>
                </c:pt>
                <c:pt idx="7">
                  <c:v>13087</c:v>
                </c:pt>
                <c:pt idx="8">
                  <c:v>9461</c:v>
                </c:pt>
                <c:pt idx="9">
                  <c:v>12339</c:v>
                </c:pt>
                <c:pt idx="10">
                  <c:v>7251</c:v>
                </c:pt>
                <c:pt idx="11">
                  <c:v>6300</c:v>
                </c:pt>
                <c:pt idx="12">
                  <c:v>3171</c:v>
                </c:pt>
                <c:pt idx="13">
                  <c:v>7143</c:v>
                </c:pt>
                <c:pt idx="14">
                  <c:v>2136</c:v>
                </c:pt>
                <c:pt idx="15">
                  <c:v>3936</c:v>
                </c:pt>
                <c:pt idx="16">
                  <c:v>2297</c:v>
                </c:pt>
                <c:pt idx="17">
                  <c:v>5620</c:v>
                </c:pt>
                <c:pt idx="18">
                  <c:v>2218</c:v>
                </c:pt>
                <c:pt idx="19">
                  <c:v>3304</c:v>
                </c:pt>
                <c:pt idx="20">
                  <c:v>1599</c:v>
                </c:pt>
                <c:pt idx="21">
                  <c:v>5362</c:v>
                </c:pt>
                <c:pt idx="22">
                  <c:v>1356</c:v>
                </c:pt>
                <c:pt idx="23">
                  <c:v>3803</c:v>
                </c:pt>
                <c:pt idx="24">
                  <c:v>1442</c:v>
                </c:pt>
                <c:pt idx="25">
                  <c:v>5141</c:v>
                </c:pt>
                <c:pt idx="26">
                  <c:v>1623</c:v>
                </c:pt>
                <c:pt idx="27">
                  <c:v>3720</c:v>
                </c:pt>
                <c:pt idx="28">
                  <c:v>1218</c:v>
                </c:pt>
                <c:pt idx="29">
                  <c:v>4733</c:v>
                </c:pt>
                <c:pt idx="30">
                  <c:v>2309</c:v>
                </c:pt>
                <c:pt idx="31">
                  <c:v>4361</c:v>
                </c:pt>
                <c:pt idx="32">
                  <c:v>3147</c:v>
                </c:pt>
                <c:pt idx="33">
                  <c:v>6632</c:v>
                </c:pt>
                <c:pt idx="34">
                  <c:v>3344</c:v>
                </c:pt>
                <c:pt idx="35">
                  <c:v>7901</c:v>
                </c:pt>
                <c:pt idx="36">
                  <c:v>7628</c:v>
                </c:pt>
                <c:pt idx="37">
                  <c:v>9991</c:v>
                </c:pt>
                <c:pt idx="38">
                  <c:v>-363</c:v>
                </c:pt>
                <c:pt idx="39">
                  <c:v>-2317</c:v>
                </c:pt>
                <c:pt idx="40">
                  <c:v>-2155</c:v>
                </c:pt>
                <c:pt idx="41">
                  <c:v>-633</c:v>
                </c:pt>
                <c:pt idx="42">
                  <c:v>12</c:v>
                </c:pt>
                <c:pt idx="43">
                  <c:v>-701</c:v>
                </c:pt>
                <c:pt idx="44">
                  <c:v>110</c:v>
                </c:pt>
                <c:pt idx="45">
                  <c:v>6602</c:v>
                </c:pt>
                <c:pt idx="46">
                  <c:v>7254</c:v>
                </c:pt>
                <c:pt idx="47">
                  <c:v>12327</c:v>
                </c:pt>
                <c:pt idx="48">
                  <c:v>11727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8-42CC-9181-06854EBD3462}"/>
            </c:ext>
          </c:extLst>
        </c:ser>
        <c:ser>
          <c:idx val="2"/>
          <c:order val="2"/>
          <c:tx>
            <c:strRef>
              <c:f>'Dec 2021'!$T$175</c:f>
              <c:strCache>
                <c:ptCount val="1"/>
                <c:pt idx="0">
                  <c:v>Net Interstate Migration</c:v>
                </c:pt>
              </c:strCache>
            </c:strRef>
          </c:tx>
          <c:spPr>
            <a:solidFill>
              <a:srgbClr val="F6B413"/>
            </a:solidFill>
            <a:ln w="25400">
              <a:noFill/>
            </a:ln>
          </c:spPr>
          <c:invertIfNegative val="0"/>
          <c:cat>
            <c:numRef>
              <c:f>'Dec 2022'!$A$129:$A$177</c:f>
              <c:numCache>
                <c:formatCode>mmm\-yyyy</c:formatCode>
                <c:ptCount val="49"/>
                <c:pt idx="0">
                  <c:v>40513</c:v>
                </c:pt>
                <c:pt idx="1">
                  <c:v>40603</c:v>
                </c:pt>
                <c:pt idx="2">
                  <c:v>40695</c:v>
                </c:pt>
                <c:pt idx="3">
                  <c:v>40787</c:v>
                </c:pt>
                <c:pt idx="4">
                  <c:v>40878</c:v>
                </c:pt>
                <c:pt idx="5">
                  <c:v>40969</c:v>
                </c:pt>
                <c:pt idx="6">
                  <c:v>41061</c:v>
                </c:pt>
                <c:pt idx="7">
                  <c:v>41153</c:v>
                </c:pt>
                <c:pt idx="8">
                  <c:v>41244</c:v>
                </c:pt>
                <c:pt idx="9">
                  <c:v>41334</c:v>
                </c:pt>
                <c:pt idx="10">
                  <c:v>41426</c:v>
                </c:pt>
                <c:pt idx="11">
                  <c:v>41518</c:v>
                </c:pt>
                <c:pt idx="12">
                  <c:v>41609</c:v>
                </c:pt>
                <c:pt idx="13">
                  <c:v>41699</c:v>
                </c:pt>
                <c:pt idx="14">
                  <c:v>41791</c:v>
                </c:pt>
                <c:pt idx="15">
                  <c:v>41883</c:v>
                </c:pt>
                <c:pt idx="16">
                  <c:v>41974</c:v>
                </c:pt>
                <c:pt idx="17">
                  <c:v>42064</c:v>
                </c:pt>
                <c:pt idx="18">
                  <c:v>42156</c:v>
                </c:pt>
                <c:pt idx="19">
                  <c:v>42248</c:v>
                </c:pt>
                <c:pt idx="20">
                  <c:v>42339</c:v>
                </c:pt>
                <c:pt idx="21">
                  <c:v>42430</c:v>
                </c:pt>
                <c:pt idx="22">
                  <c:v>42522</c:v>
                </c:pt>
                <c:pt idx="23">
                  <c:v>42614</c:v>
                </c:pt>
                <c:pt idx="24">
                  <c:v>42705</c:v>
                </c:pt>
                <c:pt idx="25">
                  <c:v>42795</c:v>
                </c:pt>
                <c:pt idx="26">
                  <c:v>42887</c:v>
                </c:pt>
                <c:pt idx="27">
                  <c:v>42979</c:v>
                </c:pt>
                <c:pt idx="28">
                  <c:v>43070</c:v>
                </c:pt>
                <c:pt idx="29">
                  <c:v>43160</c:v>
                </c:pt>
                <c:pt idx="30">
                  <c:v>43252</c:v>
                </c:pt>
                <c:pt idx="31">
                  <c:v>43344</c:v>
                </c:pt>
                <c:pt idx="32">
                  <c:v>43435</c:v>
                </c:pt>
                <c:pt idx="33">
                  <c:v>43525</c:v>
                </c:pt>
                <c:pt idx="34">
                  <c:v>43617</c:v>
                </c:pt>
                <c:pt idx="35">
                  <c:v>43709</c:v>
                </c:pt>
                <c:pt idx="36">
                  <c:v>43800</c:v>
                </c:pt>
                <c:pt idx="37">
                  <c:v>43891</c:v>
                </c:pt>
                <c:pt idx="38">
                  <c:v>43983</c:v>
                </c:pt>
                <c:pt idx="39">
                  <c:v>44075</c:v>
                </c:pt>
                <c:pt idx="40">
                  <c:v>44166</c:v>
                </c:pt>
                <c:pt idx="41">
                  <c:v>44256</c:v>
                </c:pt>
                <c:pt idx="42">
                  <c:v>44348</c:v>
                </c:pt>
                <c:pt idx="43">
                  <c:v>44440</c:v>
                </c:pt>
                <c:pt idx="44">
                  <c:v>44531</c:v>
                </c:pt>
                <c:pt idx="45">
                  <c:v>44621</c:v>
                </c:pt>
                <c:pt idx="46">
                  <c:v>44713</c:v>
                </c:pt>
                <c:pt idx="47">
                  <c:v>44805</c:v>
                </c:pt>
                <c:pt idx="48">
                  <c:v>44896</c:v>
                </c:pt>
              </c:numCache>
            </c:numRef>
          </c:cat>
          <c:val>
            <c:numRef>
              <c:f>'Dec 2022'!$T$129:$T$177</c:f>
              <c:numCache>
                <c:formatCode>0;\-0;0;@</c:formatCode>
                <c:ptCount val="49"/>
                <c:pt idx="0">
                  <c:v>1557</c:v>
                </c:pt>
                <c:pt idx="1">
                  <c:v>2038</c:v>
                </c:pt>
                <c:pt idx="2">
                  <c:v>2041</c:v>
                </c:pt>
                <c:pt idx="3">
                  <c:v>1444</c:v>
                </c:pt>
                <c:pt idx="4">
                  <c:v>2137</c:v>
                </c:pt>
                <c:pt idx="5">
                  <c:v>2672</c:v>
                </c:pt>
                <c:pt idx="6">
                  <c:v>2356</c:v>
                </c:pt>
                <c:pt idx="7">
                  <c:v>1484</c:v>
                </c:pt>
                <c:pt idx="8">
                  <c:v>1592</c:v>
                </c:pt>
                <c:pt idx="9">
                  <c:v>1601</c:v>
                </c:pt>
                <c:pt idx="10">
                  <c:v>999</c:v>
                </c:pt>
                <c:pt idx="11">
                  <c:v>-32</c:v>
                </c:pt>
                <c:pt idx="12">
                  <c:v>-459</c:v>
                </c:pt>
                <c:pt idx="13">
                  <c:v>-570</c:v>
                </c:pt>
                <c:pt idx="14">
                  <c:v>-663</c:v>
                </c:pt>
                <c:pt idx="15">
                  <c:v>-696</c:v>
                </c:pt>
                <c:pt idx="16">
                  <c:v>-1058</c:v>
                </c:pt>
                <c:pt idx="17">
                  <c:v>-1188</c:v>
                </c:pt>
                <c:pt idx="18">
                  <c:v>-1336</c:v>
                </c:pt>
                <c:pt idx="19">
                  <c:v>-1425</c:v>
                </c:pt>
                <c:pt idx="20">
                  <c:v>-2651</c:v>
                </c:pt>
                <c:pt idx="21">
                  <c:v>-2511</c:v>
                </c:pt>
                <c:pt idx="22">
                  <c:v>-3423</c:v>
                </c:pt>
                <c:pt idx="23">
                  <c:v>-2395</c:v>
                </c:pt>
                <c:pt idx="24">
                  <c:v>-3669</c:v>
                </c:pt>
                <c:pt idx="25">
                  <c:v>-3088</c:v>
                </c:pt>
                <c:pt idx="26">
                  <c:v>-2749</c:v>
                </c:pt>
                <c:pt idx="27">
                  <c:v>-2288</c:v>
                </c:pt>
                <c:pt idx="28">
                  <c:v>-2746</c:v>
                </c:pt>
                <c:pt idx="29">
                  <c:v>-1861</c:v>
                </c:pt>
                <c:pt idx="30">
                  <c:v>-1878</c:v>
                </c:pt>
                <c:pt idx="31">
                  <c:v>-847</c:v>
                </c:pt>
                <c:pt idx="32">
                  <c:v>-1913</c:v>
                </c:pt>
                <c:pt idx="33">
                  <c:v>-453</c:v>
                </c:pt>
                <c:pt idx="34">
                  <c:v>-194</c:v>
                </c:pt>
                <c:pt idx="35">
                  <c:v>-195</c:v>
                </c:pt>
                <c:pt idx="36">
                  <c:v>-304</c:v>
                </c:pt>
                <c:pt idx="37">
                  <c:v>505</c:v>
                </c:pt>
                <c:pt idx="38">
                  <c:v>262</c:v>
                </c:pt>
                <c:pt idx="39">
                  <c:v>2831</c:v>
                </c:pt>
                <c:pt idx="40">
                  <c:v>3941</c:v>
                </c:pt>
                <c:pt idx="41">
                  <c:v>4062</c:v>
                </c:pt>
                <c:pt idx="42">
                  <c:v>3169</c:v>
                </c:pt>
                <c:pt idx="43">
                  <c:v>312</c:v>
                </c:pt>
                <c:pt idx="44">
                  <c:v>5181</c:v>
                </c:pt>
                <c:pt idx="45">
                  <c:v>2647</c:v>
                </c:pt>
                <c:pt idx="46">
                  <c:v>2199</c:v>
                </c:pt>
                <c:pt idx="47">
                  <c:v>2634</c:v>
                </c:pt>
                <c:pt idx="48">
                  <c:v>3113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38-42CC-9181-06854EBD34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243529375"/>
        <c:axId val="1"/>
      </c:barChart>
      <c:dateAx>
        <c:axId val="1243529375"/>
        <c:scaling>
          <c:orientation val="minMax"/>
          <c:min val="41334"/>
        </c:scaling>
        <c:delete val="0"/>
        <c:axPos val="b"/>
        <c:numFmt formatCode="yyyy" sourceLinked="0"/>
        <c:majorTickMark val="none"/>
        <c:minorTickMark val="none"/>
        <c:tickLblPos val="low"/>
        <c:spPr>
          <a:noFill/>
          <a:ln w="15875" cap="flat" cmpd="sng" algn="ctr">
            <a:solidFill>
              <a:schemeClr val="tx2"/>
            </a:solidFill>
            <a:round/>
          </a:ln>
          <a:effectLst/>
        </c:spPr>
        <c:txPr>
          <a:bodyPr rot="0" vert="horz"/>
          <a:lstStyle/>
          <a:p>
            <a:pPr algn="ctr">
              <a:defRPr lang="en-US" sz="1000" b="0" i="0" u="none" strike="noStrike" kern="1200" baseline="0">
                <a:solidFill>
                  <a:schemeClr val="tx2"/>
                </a:solidFill>
                <a:latin typeface="Open Sans"/>
                <a:ea typeface="Open Sans"/>
                <a:cs typeface="Open Sans"/>
              </a:defRPr>
            </a:pPr>
            <a:endParaRPr lang="en-US"/>
          </a:p>
        </c:txPr>
        <c:crossAx val="1"/>
        <c:crosses val="autoZero"/>
        <c:auto val="1"/>
        <c:lblOffset val="100"/>
        <c:baseTimeUnit val="months"/>
        <c:majorUnit val="1"/>
        <c:majorTimeUnit val="years"/>
      </c:dateAx>
      <c:valAx>
        <c:axId val="1"/>
        <c:scaling>
          <c:orientation val="minMax"/>
          <c:max val="20000"/>
          <c:min val="-5000"/>
        </c:scaling>
        <c:delete val="0"/>
        <c:axPos val="l"/>
        <c:numFmt formatCode="0;\-0;0;@" sourceLinked="1"/>
        <c:majorTickMark val="none"/>
        <c:minorTickMark val="none"/>
        <c:tickLblPos val="nextTo"/>
        <c:spPr>
          <a:noFill/>
          <a:ln w="19050">
            <a:solidFill>
              <a:schemeClr val="tx2"/>
            </a:solidFill>
          </a:ln>
          <a:effectLst/>
        </c:spPr>
        <c:txPr>
          <a:bodyPr rot="0" vert="horz"/>
          <a:lstStyle/>
          <a:p>
            <a:pPr>
              <a:defRPr lang="en-US" sz="1000" b="0" i="0" u="none" strike="noStrike" kern="1800" baseline="0">
                <a:solidFill>
                  <a:schemeClr val="tx2"/>
                </a:solidFill>
                <a:latin typeface="Open Sans"/>
                <a:ea typeface="Open Sans"/>
                <a:cs typeface="Open Sans"/>
              </a:defRPr>
            </a:pPr>
            <a:endParaRPr lang="en-US"/>
          </a:p>
        </c:txPr>
        <c:crossAx val="1243529375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679275998159537"/>
          <c:y val="0.14653577598791698"/>
          <c:w val="0.68263199165311161"/>
          <c:h val="9.2750047001822142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lang="en-US" sz="900" b="0" i="0" u="none" strike="noStrike" kern="1200" baseline="0">
              <a:solidFill>
                <a:schemeClr val="tx2"/>
              </a:solidFill>
              <a:latin typeface="Open Sans"/>
              <a:ea typeface="Open Sans"/>
              <a:cs typeface="Open San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3366"/>
          </a:solidFill>
          <a:latin typeface="Open Sans"/>
          <a:ea typeface="Open Sans"/>
          <a:cs typeface="Open Sans"/>
        </a:defRPr>
      </a:pPr>
      <a:endParaRPr lang="en-US"/>
    </a:p>
  </c:txPr>
  <c:externalData r:id="rId2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chemeClr val="accent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Western</a:t>
            </a:r>
            <a:r>
              <a:rPr lang="en-US" sz="2400" baseline="0">
                <a:solidFill>
                  <a:schemeClr val="accent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r>
              <a:rPr lang="en-US" sz="2400">
                <a:solidFill>
                  <a:schemeClr val="accent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Australia's Population  </a:t>
            </a:r>
          </a:p>
        </c:rich>
      </c:tx>
      <c:layout>
        <c:manualLayout>
          <c:xMode val="edge"/>
          <c:yMode val="edge"/>
          <c:x val="0.30989501204917896"/>
          <c:y val="5.87970841731301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63615870385816E-2"/>
          <c:y val="0.18602318063422668"/>
          <c:w val="0.84175918005907246"/>
          <c:h val="0.65484667689223308"/>
        </c:manualLayout>
      </c:layout>
      <c:lineChart>
        <c:grouping val="standard"/>
        <c:varyColors val="0"/>
        <c:ser>
          <c:idx val="0"/>
          <c:order val="0"/>
          <c:tx>
            <c:strRef>
              <c:f>'ECONOMY SHEET'!$AE$43:$AF$43</c:f>
              <c:strCache>
                <c:ptCount val="1"/>
                <c:pt idx="0">
                  <c:v>Pre-COVID Estimate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'ECONOMY SHEET'!$L$30:$L$40</c:f>
              <c:strCache>
                <c:ptCount val="11"/>
                <c:pt idx="0">
                  <c:v>2016-17</c:v>
                </c:pt>
                <c:pt idx="1">
                  <c:v>2017-18</c:v>
                </c:pt>
                <c:pt idx="2">
                  <c:v>2018-19</c:v>
                </c:pt>
                <c:pt idx="3">
                  <c:v>2019-20</c:v>
                </c:pt>
                <c:pt idx="4">
                  <c:v>2020-21</c:v>
                </c:pt>
                <c:pt idx="5">
                  <c:v>2021-22</c:v>
                </c:pt>
                <c:pt idx="6">
                  <c:v>2022-23</c:v>
                </c:pt>
                <c:pt idx="7">
                  <c:v>2023-24</c:v>
                </c:pt>
                <c:pt idx="8">
                  <c:v>2024-25</c:v>
                </c:pt>
                <c:pt idx="9">
                  <c:v>2025-26</c:v>
                </c:pt>
                <c:pt idx="10">
                  <c:v>2026-27</c:v>
                </c:pt>
              </c:strCache>
            </c:strRef>
          </c:cat>
          <c:val>
            <c:numRef>
              <c:f>'ECONOMY SHEET'!$AE$30:$AE$37</c:f>
              <c:numCache>
                <c:formatCode>0</c:formatCode>
                <c:ptCount val="8"/>
                <c:pt idx="0">
                  <c:v>2587577</c:v>
                </c:pt>
                <c:pt idx="1">
                  <c:v>2621052</c:v>
                </c:pt>
                <c:pt idx="2">
                  <c:v>2663795</c:v>
                </c:pt>
                <c:pt idx="3">
                  <c:v>2718400</c:v>
                </c:pt>
                <c:pt idx="4">
                  <c:v>2759175.9999999995</c:v>
                </c:pt>
                <c:pt idx="5">
                  <c:v>2803322.8159999996</c:v>
                </c:pt>
                <c:pt idx="6">
                  <c:v>2850979.3038719995</c:v>
                </c:pt>
                <c:pt idx="7">
                  <c:v>2896594.9727339516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63E2-465C-BC19-4DFCEF27EE95}"/>
            </c:ext>
          </c:extLst>
        </c:ser>
        <c:ser>
          <c:idx val="2"/>
          <c:order val="2"/>
          <c:tx>
            <c:strRef>
              <c:f>'Population + House Price'!$T$2</c:f>
              <c:strCache>
                <c:ptCount val="1"/>
                <c:pt idx="0">
                  <c:v>Budget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'ECONOMY SHEET'!$L$30:$L$40</c:f>
              <c:strCache>
                <c:ptCount val="11"/>
                <c:pt idx="0">
                  <c:v>2016-17</c:v>
                </c:pt>
                <c:pt idx="1">
                  <c:v>2017-18</c:v>
                </c:pt>
                <c:pt idx="2">
                  <c:v>2018-19</c:v>
                </c:pt>
                <c:pt idx="3">
                  <c:v>2019-20</c:v>
                </c:pt>
                <c:pt idx="4">
                  <c:v>2020-21</c:v>
                </c:pt>
                <c:pt idx="5">
                  <c:v>2021-22</c:v>
                </c:pt>
                <c:pt idx="6">
                  <c:v>2022-23</c:v>
                </c:pt>
                <c:pt idx="7">
                  <c:v>2023-24</c:v>
                </c:pt>
                <c:pt idx="8">
                  <c:v>2024-25</c:v>
                </c:pt>
                <c:pt idx="9">
                  <c:v>2025-26</c:v>
                </c:pt>
                <c:pt idx="10">
                  <c:v>2026-27</c:v>
                </c:pt>
              </c:strCache>
            </c:strRef>
          </c:cat>
          <c:val>
            <c:numRef>
              <c:f>'ECONOMY SHEET'!$AF$30:$AF$40</c:f>
              <c:numCache>
                <c:formatCode>General</c:formatCode>
                <c:ptCount val="11"/>
                <c:pt idx="5" formatCode="0">
                  <c:v>2789148</c:v>
                </c:pt>
                <c:pt idx="6" formatCode="0">
                  <c:v>2844930.96</c:v>
                </c:pt>
                <c:pt idx="7" formatCode="0">
                  <c:v>2896139.71728</c:v>
                </c:pt>
                <c:pt idx="8" formatCode="0">
                  <c:v>2945374.0924737598</c:v>
                </c:pt>
                <c:pt idx="9" formatCode="0">
                  <c:v>2992500.07795334</c:v>
                </c:pt>
                <c:pt idx="10" formatCode="0">
                  <c:v>3040380.0792005933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63E2-465C-BC19-4DFCEF27EE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4772704"/>
        <c:axId val="714769752"/>
      </c:lineChart>
      <c:lineChart>
        <c:grouping val="standard"/>
        <c:varyColors val="0"/>
        <c:ser>
          <c:idx val="3"/>
          <c:order val="3"/>
          <c:tx>
            <c:strRef>
              <c:f>'Population + House Price'!$S$2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'ECONOMY SHEET'!$AG$30:$AG$35</c:f>
              <c:numCache>
                <c:formatCode>0</c:formatCode>
                <c:ptCount val="6"/>
                <c:pt idx="0">
                  <c:v>2587577</c:v>
                </c:pt>
                <c:pt idx="1">
                  <c:v>2621052</c:v>
                </c:pt>
                <c:pt idx="2">
                  <c:v>2663795</c:v>
                </c:pt>
                <c:pt idx="3">
                  <c:v>2718400</c:v>
                </c:pt>
                <c:pt idx="4">
                  <c:v>2749864</c:v>
                </c:pt>
                <c:pt idx="5">
                  <c:v>2789148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3E2-465C-BC19-4DFCEF27EE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5147896"/>
        <c:axId val="645152816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v>dummy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'ECONOMY SHEET'!$M$30:$M$37</c15:sqref>
                        </c15:formulaRef>
                      </c:ext>
                    </c:extLst>
                    <c:numCache>
                      <c:formatCode>0%</c:formatCode>
                      <c:ptCount val="8"/>
                      <c:pt idx="0">
                        <c:v>0.05</c:v>
                      </c:pt>
                      <c:pt idx="1">
                        <c:v>0.05</c:v>
                      </c:pt>
                      <c:pt idx="2">
                        <c:v>0.05</c:v>
                      </c:pt>
                      <c:pt idx="3">
                        <c:v>0.05</c:v>
                      </c:pt>
                      <c:pt idx="4">
                        <c:v>0.05</c:v>
                      </c:pt>
                      <c:pt idx="5">
                        <c:v>0.05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63E2-465C-BC19-4DFCEF27EE95}"/>
                  </c:ext>
                </c:extLst>
              </c15:ser>
            </c15:filteredLineSeries>
          </c:ext>
        </c:extLst>
      </c:lineChart>
      <c:catAx>
        <c:axId val="71477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714769752"/>
        <c:crosses val="autoZero"/>
        <c:auto val="1"/>
        <c:lblAlgn val="ctr"/>
        <c:lblOffset val="100"/>
        <c:noMultiLvlLbl val="0"/>
      </c:catAx>
      <c:valAx>
        <c:axId val="714769752"/>
        <c:scaling>
          <c:orientation val="minMax"/>
          <c:min val="250000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 w="19050"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714772704"/>
        <c:crosses val="autoZero"/>
        <c:crossBetween val="between"/>
        <c:majorUnit val="100000"/>
      </c:valAx>
      <c:valAx>
        <c:axId val="645152816"/>
        <c:scaling>
          <c:orientation val="minMax"/>
          <c:max val="3100000"/>
          <c:min val="2500000"/>
        </c:scaling>
        <c:delete val="0"/>
        <c:axPos val="r"/>
        <c:numFmt formatCode="#,##0" sourceLinked="0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645147896"/>
        <c:crosses val="max"/>
        <c:crossBetween val="between"/>
        <c:majorUnit val="100000"/>
      </c:valAx>
      <c:catAx>
        <c:axId val="645147896"/>
        <c:scaling>
          <c:orientation val="minMax"/>
        </c:scaling>
        <c:delete val="1"/>
        <c:axPos val="b"/>
        <c:majorTickMark val="out"/>
        <c:minorTickMark val="none"/>
        <c:tickLblPos val="nextTo"/>
        <c:crossAx val="645152816"/>
        <c:crosses val="autoZero"/>
        <c:auto val="1"/>
        <c:lblAlgn val="ctr"/>
        <c:lblOffset val="100"/>
        <c:noMultiLvlLbl val="0"/>
      </c:catAx>
      <c:spPr>
        <a:noFill/>
        <a:ln w="0">
          <a:noFill/>
        </a:ln>
        <a:effectLst/>
      </c:spPr>
    </c:plotArea>
    <c:legend>
      <c:legendPos val="r"/>
      <c:layout>
        <c:manualLayout>
          <c:xMode val="edge"/>
          <c:yMode val="edge"/>
          <c:x val="0.12735769881937481"/>
          <c:y val="0.2123600526576408"/>
          <c:w val="0.43526476039370737"/>
          <c:h val="0.139299588964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 b="1"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 Recession Risk</a:t>
            </a:r>
          </a:p>
          <a:p>
            <a:pPr>
              <a:defRPr/>
            </a:pPr>
            <a:r>
              <a:rPr lang="en-AU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Sahm Rule</a:t>
            </a:r>
            <a:r>
              <a:rPr lang="en-AU" baseline="0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Index</a:t>
            </a:r>
            <a:endParaRPr lang="en-AU">
              <a:solidFill>
                <a:srgbClr val="1127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11274B"/>
              </a:solidFill>
              <a:round/>
            </a:ln>
            <a:effectLst/>
          </c:spPr>
          <c:marker>
            <c:symbol val="none"/>
          </c:marker>
          <c:cat>
            <c:numRef>
              <c:f>'FRED Graph'!$A$30:$A$54</c:f>
              <c:numCache>
                <c:formatCode>yyyy\-mm\-dd</c:formatCode>
                <c:ptCount val="25"/>
                <c:pt idx="0">
                  <c:v>44348</c:v>
                </c:pt>
                <c:pt idx="1">
                  <c:v>44378</c:v>
                </c:pt>
                <c:pt idx="2">
                  <c:v>44409</c:v>
                </c:pt>
                <c:pt idx="3">
                  <c:v>44440</c:v>
                </c:pt>
                <c:pt idx="4">
                  <c:v>44470</c:v>
                </c:pt>
                <c:pt idx="5">
                  <c:v>44501</c:v>
                </c:pt>
                <c:pt idx="6">
                  <c:v>44531</c:v>
                </c:pt>
                <c:pt idx="7">
                  <c:v>44562</c:v>
                </c:pt>
                <c:pt idx="8">
                  <c:v>44593</c:v>
                </c:pt>
                <c:pt idx="9">
                  <c:v>44621</c:v>
                </c:pt>
                <c:pt idx="10">
                  <c:v>44652</c:v>
                </c:pt>
                <c:pt idx="11">
                  <c:v>44682</c:v>
                </c:pt>
                <c:pt idx="12">
                  <c:v>44713</c:v>
                </c:pt>
                <c:pt idx="13">
                  <c:v>44743</c:v>
                </c:pt>
                <c:pt idx="14">
                  <c:v>44774</c:v>
                </c:pt>
                <c:pt idx="15">
                  <c:v>44805</c:v>
                </c:pt>
                <c:pt idx="16">
                  <c:v>44835</c:v>
                </c:pt>
                <c:pt idx="17">
                  <c:v>44866</c:v>
                </c:pt>
                <c:pt idx="18">
                  <c:v>44896</c:v>
                </c:pt>
                <c:pt idx="19">
                  <c:v>44927</c:v>
                </c:pt>
                <c:pt idx="20">
                  <c:v>44958</c:v>
                </c:pt>
                <c:pt idx="21">
                  <c:v>44986</c:v>
                </c:pt>
                <c:pt idx="22">
                  <c:v>45017</c:v>
                </c:pt>
                <c:pt idx="23">
                  <c:v>45047</c:v>
                </c:pt>
                <c:pt idx="24">
                  <c:v>45078</c:v>
                </c:pt>
              </c:numCache>
            </c:numRef>
          </c:cat>
          <c:val>
            <c:numRef>
              <c:f>'FRED Graph'!$B$30:$B$54</c:f>
              <c:numCache>
                <c:formatCode>0.00</c:formatCode>
                <c:ptCount val="25"/>
                <c:pt idx="0">
                  <c:v>-0.03</c:v>
                </c:pt>
                <c:pt idx="1">
                  <c:v>-0.23</c:v>
                </c:pt>
                <c:pt idx="2">
                  <c:v>-0.2</c:v>
                </c:pt>
                <c:pt idx="3">
                  <c:v>-0.37</c:v>
                </c:pt>
                <c:pt idx="4">
                  <c:v>-0.27</c:v>
                </c:pt>
                <c:pt idx="5">
                  <c:v>-0.33</c:v>
                </c:pt>
                <c:pt idx="6">
                  <c:v>-0.27</c:v>
                </c:pt>
                <c:pt idx="7">
                  <c:v>-0.2</c:v>
                </c:pt>
                <c:pt idx="8">
                  <c:v>-0.13</c:v>
                </c:pt>
                <c:pt idx="9">
                  <c:v>-0.1</c:v>
                </c:pt>
                <c:pt idx="10">
                  <c:v>-0.13</c:v>
                </c:pt>
                <c:pt idx="11">
                  <c:v>-7.0000000000000007E-2</c:v>
                </c:pt>
                <c:pt idx="12">
                  <c:v>0</c:v>
                </c:pt>
                <c:pt idx="13">
                  <c:v>-0.03</c:v>
                </c:pt>
                <c:pt idx="14">
                  <c:v>0.03</c:v>
                </c:pt>
                <c:pt idx="15">
                  <c:v>0</c:v>
                </c:pt>
                <c:pt idx="16">
                  <c:v>7.0000000000000007E-2</c:v>
                </c:pt>
                <c:pt idx="17">
                  <c:v>7.0000000000000007E-2</c:v>
                </c:pt>
                <c:pt idx="18">
                  <c:v>0.03</c:v>
                </c:pt>
                <c:pt idx="19">
                  <c:v>-7.0000000000000007E-2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0.03</c:v>
                </c:pt>
                <c:pt idx="24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754-44C8-8DF6-D4B2B84913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64944495"/>
        <c:axId val="1764944015"/>
      </c:lineChart>
      <c:dateAx>
        <c:axId val="1764944495"/>
        <c:scaling>
          <c:orientation val="minMax"/>
        </c:scaling>
        <c:delete val="0"/>
        <c:axPos val="b"/>
        <c:numFmt formatCode="mmm\-yyyy" sourceLinked="0"/>
        <c:majorTickMark val="none"/>
        <c:minorTickMark val="none"/>
        <c:tickLblPos val="low"/>
        <c:spPr>
          <a:noFill/>
          <a:ln w="9525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4944015"/>
        <c:crosses val="autoZero"/>
        <c:auto val="1"/>
        <c:lblOffset val="100"/>
        <c:baseTimeUnit val="months"/>
        <c:majorUnit val="6"/>
        <c:majorTimeUnit val="months"/>
      </c:dateAx>
      <c:valAx>
        <c:axId val="1764944015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4944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Australia's Population</a:t>
            </a:r>
          </a:p>
          <a:p>
            <a:pPr algn="ctr">
              <a:defRPr/>
            </a:pPr>
            <a:r>
              <a:rPr lang="en-US" sz="1600" b="0">
                <a:solidFill>
                  <a:schemeClr val="accent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'000</a:t>
            </a:r>
            <a:r>
              <a:rPr lang="en-US" sz="240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c:rich>
      </c:tx>
      <c:layout>
        <c:manualLayout>
          <c:xMode val="edge"/>
          <c:yMode val="edge"/>
          <c:x val="0.36223968552919494"/>
          <c:y val="3.32330905767783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489879987040832"/>
          <c:y val="0.22436905437666316"/>
          <c:w val="0.84662796732826862"/>
          <c:h val="0.64206471897808737"/>
        </c:manualLayout>
      </c:layout>
      <c:lineChart>
        <c:grouping val="standard"/>
        <c:varyColors val="0"/>
        <c:ser>
          <c:idx val="3"/>
          <c:order val="0"/>
          <c:tx>
            <c:strRef>
              <c:f>Population!$F$5</c:f>
              <c:strCache>
                <c:ptCount val="1"/>
                <c:pt idx="0">
                  <c:v>Budget 2023-24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Population!$C$31:$C$50</c:f>
              <c:strCache>
                <c:ptCount val="20"/>
                <c:pt idx="0">
                  <c:v>2005-06</c:v>
                </c:pt>
                <c:pt idx="1">
                  <c:v>2006-07</c:v>
                </c:pt>
                <c:pt idx="2">
                  <c:v>2007-08</c:v>
                </c:pt>
                <c:pt idx="3">
                  <c:v>2008-09</c:v>
                </c:pt>
                <c:pt idx="4">
                  <c:v>2009-10</c:v>
                </c:pt>
                <c:pt idx="5">
                  <c:v>2010-11</c:v>
                </c:pt>
                <c:pt idx="6">
                  <c:v>2011-12</c:v>
                </c:pt>
                <c:pt idx="7">
                  <c:v>2012-13</c:v>
                </c:pt>
                <c:pt idx="8">
                  <c:v>2013-14</c:v>
                </c:pt>
                <c:pt idx="9">
                  <c:v>2014-15</c:v>
                </c:pt>
                <c:pt idx="10">
                  <c:v>2015-16</c:v>
                </c:pt>
                <c:pt idx="11">
                  <c:v>2016-17</c:v>
                </c:pt>
                <c:pt idx="12">
                  <c:v>2017-18</c:v>
                </c:pt>
                <c:pt idx="13">
                  <c:v>2018-19</c:v>
                </c:pt>
                <c:pt idx="14">
                  <c:v>2019-20</c:v>
                </c:pt>
                <c:pt idx="15">
                  <c:v>2020-21</c:v>
                </c:pt>
                <c:pt idx="16">
                  <c:v>2021-22</c:v>
                </c:pt>
                <c:pt idx="17">
                  <c:v>2022-23</c:v>
                </c:pt>
                <c:pt idx="18">
                  <c:v>2023-24</c:v>
                </c:pt>
                <c:pt idx="19">
                  <c:v>2024-25</c:v>
                </c:pt>
              </c:strCache>
            </c:strRef>
          </c:cat>
          <c:val>
            <c:numRef>
              <c:f>Population!$F$31:$F$50</c:f>
              <c:numCache>
                <c:formatCode>General</c:formatCode>
                <c:ptCount val="20"/>
                <c:pt idx="16" formatCode="0.0">
                  <c:v>25996.1</c:v>
                </c:pt>
                <c:pt idx="17" formatCode="0.0">
                  <c:v>26516.021999999997</c:v>
                </c:pt>
                <c:pt idx="18" formatCode="0.0">
                  <c:v>26966.794373999994</c:v>
                </c:pt>
                <c:pt idx="19" formatCode="0.0">
                  <c:v>27371.296289609993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FB-44B3-BDE7-97F66FDA99BA}"/>
            </c:ext>
          </c:extLst>
        </c:ser>
        <c:ser>
          <c:idx val="0"/>
          <c:order val="1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Population!$C$31:$C$50</c:f>
              <c:strCache>
                <c:ptCount val="20"/>
                <c:pt idx="0">
                  <c:v>2005-06</c:v>
                </c:pt>
                <c:pt idx="1">
                  <c:v>2006-07</c:v>
                </c:pt>
                <c:pt idx="2">
                  <c:v>2007-08</c:v>
                </c:pt>
                <c:pt idx="3">
                  <c:v>2008-09</c:v>
                </c:pt>
                <c:pt idx="4">
                  <c:v>2009-10</c:v>
                </c:pt>
                <c:pt idx="5">
                  <c:v>2010-11</c:v>
                </c:pt>
                <c:pt idx="6">
                  <c:v>2011-12</c:v>
                </c:pt>
                <c:pt idx="7">
                  <c:v>2012-13</c:v>
                </c:pt>
                <c:pt idx="8">
                  <c:v>2013-14</c:v>
                </c:pt>
                <c:pt idx="9">
                  <c:v>2014-15</c:v>
                </c:pt>
                <c:pt idx="10">
                  <c:v>2015-16</c:v>
                </c:pt>
                <c:pt idx="11">
                  <c:v>2016-17</c:v>
                </c:pt>
                <c:pt idx="12">
                  <c:v>2017-18</c:v>
                </c:pt>
                <c:pt idx="13">
                  <c:v>2018-19</c:v>
                </c:pt>
                <c:pt idx="14">
                  <c:v>2019-20</c:v>
                </c:pt>
                <c:pt idx="15">
                  <c:v>2020-21</c:v>
                </c:pt>
                <c:pt idx="16">
                  <c:v>2021-22</c:v>
                </c:pt>
                <c:pt idx="17">
                  <c:v>2022-23</c:v>
                </c:pt>
                <c:pt idx="18">
                  <c:v>2023-24</c:v>
                </c:pt>
                <c:pt idx="19">
                  <c:v>2024-25</c:v>
                </c:pt>
              </c:strCache>
            </c:strRef>
          </c:cat>
          <c:val>
            <c:numRef>
              <c:f>Population!$D$31:$D$50</c:f>
              <c:numCache>
                <c:formatCode>0.0;\-0.0;0.0;@</c:formatCode>
                <c:ptCount val="20"/>
                <c:pt idx="0">
                  <c:v>20451</c:v>
                </c:pt>
                <c:pt idx="1">
                  <c:v>20827.599999999999</c:v>
                </c:pt>
                <c:pt idx="2">
                  <c:v>21249.200000000001</c:v>
                </c:pt>
                <c:pt idx="3">
                  <c:v>21691.7</c:v>
                </c:pt>
                <c:pt idx="4">
                  <c:v>22031.8</c:v>
                </c:pt>
                <c:pt idx="5">
                  <c:v>22340</c:v>
                </c:pt>
                <c:pt idx="6">
                  <c:v>22733.5</c:v>
                </c:pt>
                <c:pt idx="7">
                  <c:v>23128.1</c:v>
                </c:pt>
                <c:pt idx="8">
                  <c:v>23475.7</c:v>
                </c:pt>
                <c:pt idx="9">
                  <c:v>23816</c:v>
                </c:pt>
                <c:pt idx="10">
                  <c:v>24190.9</c:v>
                </c:pt>
                <c:pt idx="11">
                  <c:v>24594.2</c:v>
                </c:pt>
                <c:pt idx="12">
                  <c:v>24966.6</c:v>
                </c:pt>
                <c:pt idx="13">
                  <c:v>25340.2</c:v>
                </c:pt>
                <c:pt idx="14">
                  <c:v>25655.3</c:v>
                </c:pt>
                <c:pt idx="15" formatCode="General">
                  <c:v>25688.1</c:v>
                </c:pt>
                <c:pt idx="16">
                  <c:v>25996.1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FB-44B3-BDE7-97F66FDA99BA}"/>
            </c:ext>
          </c:extLst>
        </c:ser>
        <c:ser>
          <c:idx val="2"/>
          <c:order val="3"/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Population!$C$31:$C$50</c:f>
              <c:strCache>
                <c:ptCount val="20"/>
                <c:pt idx="0">
                  <c:v>2005-06</c:v>
                </c:pt>
                <c:pt idx="1">
                  <c:v>2006-07</c:v>
                </c:pt>
                <c:pt idx="2">
                  <c:v>2007-08</c:v>
                </c:pt>
                <c:pt idx="3">
                  <c:v>2008-09</c:v>
                </c:pt>
                <c:pt idx="4">
                  <c:v>2009-10</c:v>
                </c:pt>
                <c:pt idx="5">
                  <c:v>2010-11</c:v>
                </c:pt>
                <c:pt idx="6">
                  <c:v>2011-12</c:v>
                </c:pt>
                <c:pt idx="7">
                  <c:v>2012-13</c:v>
                </c:pt>
                <c:pt idx="8">
                  <c:v>2013-14</c:v>
                </c:pt>
                <c:pt idx="9">
                  <c:v>2014-15</c:v>
                </c:pt>
                <c:pt idx="10">
                  <c:v>2015-16</c:v>
                </c:pt>
                <c:pt idx="11">
                  <c:v>2016-17</c:v>
                </c:pt>
                <c:pt idx="12">
                  <c:v>2017-18</c:v>
                </c:pt>
                <c:pt idx="13">
                  <c:v>2018-19</c:v>
                </c:pt>
                <c:pt idx="14">
                  <c:v>2019-20</c:v>
                </c:pt>
                <c:pt idx="15">
                  <c:v>2020-21</c:v>
                </c:pt>
                <c:pt idx="16">
                  <c:v>2021-22</c:v>
                </c:pt>
                <c:pt idx="17">
                  <c:v>2022-23</c:v>
                </c:pt>
                <c:pt idx="18">
                  <c:v>2023-24</c:v>
                </c:pt>
                <c:pt idx="19">
                  <c:v>2024-25</c:v>
                </c:pt>
              </c:strCache>
            </c:strRef>
          </c:cat>
          <c:val>
            <c:numRef>
              <c:f>Population!$E$31:$E$50</c:f>
              <c:numCache>
                <c:formatCode>General</c:formatCode>
                <c:ptCount val="20"/>
                <c:pt idx="12" formatCode="0.0;\-0.0;0.0;@">
                  <c:v>24966.6</c:v>
                </c:pt>
                <c:pt idx="13" formatCode="0.0;\-0.0;0.0;@">
                  <c:v>25391.032199999998</c:v>
                </c:pt>
                <c:pt idx="14" formatCode="0.0;\-0.0;0.0;@">
                  <c:v>25822.679747399994</c:v>
                </c:pt>
                <c:pt idx="15" formatCode="0.0;\-0.0;0.0;@">
                  <c:v>26261.66530310579</c:v>
                </c:pt>
                <c:pt idx="16" formatCode="0.0;\-0.0;0.0;@">
                  <c:v>26708.113613258585</c:v>
                </c:pt>
                <c:pt idx="17" formatCode="0.0;\-0.0;0.0;@">
                  <c:v>27162.15154468398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7FB-44B3-BDE7-97F66FDA99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14772704"/>
        <c:axId val="714769752"/>
        <c:extLst>
          <c:ext xmlns:c15="http://schemas.microsoft.com/office/drawing/2012/chart" uri="{02D57815-91ED-43cb-92C2-25804820EDAC}">
            <c15:filteredLineSeries>
              <c15:ser>
                <c:idx val="1"/>
                <c:order val="2"/>
                <c:tx>
                  <c:v>dummy</c:v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Population!$C$31:$C$50</c15:sqref>
                        </c15:formulaRef>
                      </c:ext>
                    </c:extLst>
                    <c:strCache>
                      <c:ptCount val="20"/>
                      <c:pt idx="0">
                        <c:v>2005-06</c:v>
                      </c:pt>
                      <c:pt idx="1">
                        <c:v>2006-07</c:v>
                      </c:pt>
                      <c:pt idx="2">
                        <c:v>2007-08</c:v>
                      </c:pt>
                      <c:pt idx="3">
                        <c:v>2008-09</c:v>
                      </c:pt>
                      <c:pt idx="4">
                        <c:v>2009-10</c:v>
                      </c:pt>
                      <c:pt idx="5">
                        <c:v>2010-11</c:v>
                      </c:pt>
                      <c:pt idx="6">
                        <c:v>2011-12</c:v>
                      </c:pt>
                      <c:pt idx="7">
                        <c:v>2012-13</c:v>
                      </c:pt>
                      <c:pt idx="8">
                        <c:v>2013-14</c:v>
                      </c:pt>
                      <c:pt idx="9">
                        <c:v>2014-15</c:v>
                      </c:pt>
                      <c:pt idx="10">
                        <c:v>2015-16</c:v>
                      </c:pt>
                      <c:pt idx="11">
                        <c:v>2016-17</c:v>
                      </c:pt>
                      <c:pt idx="12">
                        <c:v>2017-18</c:v>
                      </c:pt>
                      <c:pt idx="13">
                        <c:v>2018-19</c:v>
                      </c:pt>
                      <c:pt idx="14">
                        <c:v>2019-20</c:v>
                      </c:pt>
                      <c:pt idx="15">
                        <c:v>2020-21</c:v>
                      </c:pt>
                      <c:pt idx="16">
                        <c:v>2021-22</c:v>
                      </c:pt>
                      <c:pt idx="17">
                        <c:v>2022-23</c:v>
                      </c:pt>
                      <c:pt idx="18">
                        <c:v>2023-24</c:v>
                      </c:pt>
                      <c:pt idx="19">
                        <c:v>2024-25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Population!$D$3:$D$8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2">
                        <c:v>0</c:v>
                      </c:pt>
                      <c:pt idx="3" formatCode="0.0;\-0.0;0.0;@">
                        <c:v>14923.3</c:v>
                      </c:pt>
                      <c:pt idx="4" formatCode="0.0;\-0.0;0.0;@">
                        <c:v>15184.2</c:v>
                      </c:pt>
                      <c:pt idx="5" formatCode="0.0;\-0.0;0.0;@">
                        <c:v>15393.5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47FB-44B3-BDE7-97F66FDA99BA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v>2022-23 Budget (Oct)</c:v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Population!$G$31:$G$50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15" formatCode="0.0;\-0.0;0.0;@">
                        <c:v>25688.1</c:v>
                      </c:pt>
                      <c:pt idx="16" formatCode="0.0">
                        <c:v>25970.669099999996</c:v>
                      </c:pt>
                      <c:pt idx="17" formatCode="0.0">
                        <c:v>26334.258467399995</c:v>
                      </c:pt>
                      <c:pt idx="18" formatCode="0.0">
                        <c:v>26702.938085943595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7FB-44B3-BDE7-97F66FDA99BA}"/>
                  </c:ext>
                </c:extLst>
              </c15:ser>
            </c15:filteredLineSeries>
          </c:ext>
        </c:extLst>
      </c:lineChart>
      <c:catAx>
        <c:axId val="71477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198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714769752"/>
        <c:crosses val="autoZero"/>
        <c:auto val="1"/>
        <c:lblAlgn val="ctr"/>
        <c:lblOffset val="100"/>
        <c:noMultiLvlLbl val="0"/>
      </c:catAx>
      <c:valAx>
        <c:axId val="714769752"/>
        <c:scaling>
          <c:orientation val="minMax"/>
          <c:min val="2000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 w="19050"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50" b="0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714772704"/>
        <c:crosses val="autoZero"/>
        <c:crossBetween val="between"/>
        <c:majorUnit val="1000"/>
      </c:valAx>
      <c:spPr>
        <a:noFill/>
        <a:ln w="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 b="1"/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1600" b="1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IMF 2023 GDP growth</a:t>
            </a:r>
            <a:r>
              <a:rPr lang="en-AU" sz="1600" b="1" baseline="0">
                <a:solidFill>
                  <a:srgbClr val="1127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forecasts (%)</a:t>
            </a:r>
            <a:endParaRPr lang="en-AU" sz="1600" b="1">
              <a:solidFill>
                <a:srgbClr val="1127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11274B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11274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83-4EBC-9C7A-E57B51053EE3}"/>
              </c:ext>
            </c:extLst>
          </c:dPt>
          <c:dPt>
            <c:idx val="1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83-4EBC-9C7A-E57B51053EE3}"/>
              </c:ext>
            </c:extLst>
          </c:dPt>
          <c:dLbls>
            <c:delete val="1"/>
          </c:dLbls>
          <c:cat>
            <c:strRef>
              <c:f>'April Update'!$M$9:$M$27</c:f>
              <c:strCache>
                <c:ptCount val="19"/>
                <c:pt idx="0">
                  <c:v>United Kingdom</c:v>
                </c:pt>
                <c:pt idx="1">
                  <c:v>Germany</c:v>
                </c:pt>
                <c:pt idx="2">
                  <c:v>South Africa</c:v>
                </c:pt>
                <c:pt idx="3">
                  <c:v>Argentina</c:v>
                </c:pt>
                <c:pt idx="4">
                  <c:v>Russia</c:v>
                </c:pt>
                <c:pt idx="5">
                  <c:v>Italy</c:v>
                </c:pt>
                <c:pt idx="6">
                  <c:v>France</c:v>
                </c:pt>
                <c:pt idx="7">
                  <c:v>Brazil</c:v>
                </c:pt>
                <c:pt idx="8">
                  <c:v>Japan</c:v>
                </c:pt>
                <c:pt idx="9">
                  <c:v>Spain</c:v>
                </c:pt>
                <c:pt idx="10">
                  <c:v>Canada</c:v>
                </c:pt>
                <c:pt idx="11">
                  <c:v>Korea</c:v>
                </c:pt>
                <c:pt idx="12">
                  <c:v>United States</c:v>
                </c:pt>
                <c:pt idx="13">
                  <c:v>Australia</c:v>
                </c:pt>
                <c:pt idx="14">
                  <c:v>Mexico</c:v>
                </c:pt>
                <c:pt idx="15">
                  <c:v>Saudi Arabia</c:v>
                </c:pt>
                <c:pt idx="16">
                  <c:v>Indonesia</c:v>
                </c:pt>
                <c:pt idx="17">
                  <c:v>China</c:v>
                </c:pt>
                <c:pt idx="18">
                  <c:v>India</c:v>
                </c:pt>
              </c:strCache>
            </c:strRef>
          </c:cat>
          <c:val>
            <c:numRef>
              <c:f>'April Update'!$N$9:$N$27</c:f>
              <c:numCache>
                <c:formatCode>#,##0.0;"–"#,##0.0</c:formatCode>
                <c:ptCount val="19"/>
                <c:pt idx="0">
                  <c:v>-0.3</c:v>
                </c:pt>
                <c:pt idx="1">
                  <c:v>-0.1</c:v>
                </c:pt>
                <c:pt idx="2">
                  <c:v>0.1</c:v>
                </c:pt>
                <c:pt idx="3">
                  <c:v>0.2</c:v>
                </c:pt>
                <c:pt idx="4">
                  <c:v>0.7</c:v>
                </c:pt>
                <c:pt idx="5">
                  <c:v>0.7</c:v>
                </c:pt>
                <c:pt idx="6">
                  <c:v>0.7</c:v>
                </c:pt>
                <c:pt idx="7">
                  <c:v>0.9</c:v>
                </c:pt>
                <c:pt idx="8">
                  <c:v>1.3</c:v>
                </c:pt>
                <c:pt idx="9">
                  <c:v>1.5</c:v>
                </c:pt>
                <c:pt idx="10">
                  <c:v>1.5</c:v>
                </c:pt>
                <c:pt idx="11">
                  <c:v>1.5</c:v>
                </c:pt>
                <c:pt idx="12">
                  <c:v>1.6</c:v>
                </c:pt>
                <c:pt idx="13">
                  <c:v>1.6</c:v>
                </c:pt>
                <c:pt idx="14">
                  <c:v>1.8</c:v>
                </c:pt>
                <c:pt idx="15">
                  <c:v>3.1</c:v>
                </c:pt>
                <c:pt idx="16">
                  <c:v>5</c:v>
                </c:pt>
                <c:pt idx="17">
                  <c:v>5.2</c:v>
                </c:pt>
                <c:pt idx="18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83-4EBC-9C7A-E57B51053EE3}"/>
            </c:ext>
          </c:extLst>
        </c:ser>
        <c:ser>
          <c:idx val="1"/>
          <c:order val="1"/>
          <c:spPr>
            <a:solidFill>
              <a:srgbClr val="F1F2F2"/>
            </a:solidFill>
            <a:ln>
              <a:solidFill>
                <a:srgbClr val="F1F2F2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0.71997174199021086"/>
                  <c:y val="1.8921633664996825E-2"/>
                </c:manualLayout>
              </c:layout>
              <c:tx>
                <c:rich>
                  <a:bodyPr/>
                  <a:lstStyle/>
                  <a:p>
                    <a:fld id="{3FFCA835-8E28-482D-84E6-E64275C6DEF5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683-4EBC-9C7A-E57B51053EE3}"/>
                </c:ext>
              </c:extLst>
            </c:dLbl>
            <c:dLbl>
              <c:idx val="1"/>
              <c:layout>
                <c:manualLayout>
                  <c:x val="-0.71557583170609385"/>
                  <c:y val="2.4311046973435078E-2"/>
                </c:manualLayout>
              </c:layout>
              <c:tx>
                <c:rich>
                  <a:bodyPr/>
                  <a:lstStyle/>
                  <a:p>
                    <a:fld id="{38ECAB16-BD10-46C1-B8B1-D60FF0DF749C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683-4EBC-9C7A-E57B51053EE3}"/>
                </c:ext>
              </c:extLst>
            </c:dLbl>
            <c:dLbl>
              <c:idx val="2"/>
              <c:layout>
                <c:manualLayout>
                  <c:x val="-4.6907702594341232E-2"/>
                  <c:y val="1.7926142250823906E-2"/>
                </c:manualLayout>
              </c:layout>
              <c:tx>
                <c:rich>
                  <a:bodyPr/>
                  <a:lstStyle/>
                  <a:p>
                    <a:fld id="{462D853C-501B-4B14-9942-887130A02D52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683-4EBC-9C7A-E57B51053EE3}"/>
                </c:ext>
              </c:extLst>
            </c:dLbl>
            <c:dLbl>
              <c:idx val="3"/>
              <c:layout>
                <c:manualLayout>
                  <c:x val="-5.675601037886005E-2"/>
                  <c:y val="1.55763655536204E-2"/>
                </c:manualLayout>
              </c:layout>
              <c:tx>
                <c:rich>
                  <a:bodyPr/>
                  <a:lstStyle/>
                  <a:p>
                    <a:fld id="{579C16D8-B5D8-40FE-9EC5-4227C90AB75A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E683-4EBC-9C7A-E57B51053EE3}"/>
                </c:ext>
              </c:extLst>
            </c:dLbl>
            <c:dLbl>
              <c:idx val="4"/>
              <c:layout>
                <c:manualLayout>
                  <c:x val="-5.4187700436303513E-2"/>
                  <c:y val="1.2461059190031152E-2"/>
                </c:manualLayout>
              </c:layout>
              <c:tx>
                <c:rich>
                  <a:bodyPr/>
                  <a:lstStyle/>
                  <a:p>
                    <a:fld id="{DECEEF67-C0E8-4ECB-99AA-BCCBA5F5A209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683-4EBC-9C7A-E57B51053EE3}"/>
                </c:ext>
              </c:extLst>
            </c:dLbl>
            <c:dLbl>
              <c:idx val="5"/>
              <c:layout>
                <c:manualLayout>
                  <c:x val="-5.418770043630354E-2"/>
                  <c:y val="1.5576323987538826E-2"/>
                </c:manualLayout>
              </c:layout>
              <c:tx>
                <c:rich>
                  <a:bodyPr/>
                  <a:lstStyle/>
                  <a:p>
                    <a:fld id="{DADDA64F-0F10-4D13-B6A8-31A9529D31DA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683-4EBC-9C7A-E57B51053EE3}"/>
                </c:ext>
              </c:extLst>
            </c:dLbl>
            <c:dLbl>
              <c:idx val="6"/>
              <c:layout>
                <c:manualLayout>
                  <c:x val="-5.418770043630354E-2"/>
                  <c:y val="1.8691588785046728E-2"/>
                </c:manualLayout>
              </c:layout>
              <c:tx>
                <c:rich>
                  <a:bodyPr/>
                  <a:lstStyle/>
                  <a:p>
                    <a:fld id="{ED23B329-C68C-4794-A953-5107C1EDF559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683-4EBC-9C7A-E57B51053EE3}"/>
                </c:ext>
              </c:extLst>
            </c:dLbl>
            <c:dLbl>
              <c:idx val="7"/>
              <c:layout>
                <c:manualLayout>
                  <c:x val="-5.4187486352134204E-2"/>
                  <c:y val="1.5576323987538941E-2"/>
                </c:manualLayout>
              </c:layout>
              <c:tx>
                <c:rich>
                  <a:bodyPr/>
                  <a:lstStyle/>
                  <a:p>
                    <a:fld id="{6473CB24-52BE-436D-AB5F-CA1AB3C56457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E683-4EBC-9C7A-E57B51053EE3}"/>
                </c:ext>
              </c:extLst>
            </c:dLbl>
            <c:dLbl>
              <c:idx val="8"/>
              <c:layout>
                <c:manualLayout>
                  <c:x val="-5.418770043630354E-2"/>
                  <c:y val="1.8691588785046728E-2"/>
                </c:manualLayout>
              </c:layout>
              <c:tx>
                <c:rich>
                  <a:bodyPr/>
                  <a:lstStyle/>
                  <a:p>
                    <a:fld id="{057BFD6F-B9B2-4796-8568-0313E7C1EE57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E683-4EBC-9C7A-E57B51053EE3}"/>
                </c:ext>
              </c:extLst>
            </c:dLbl>
            <c:dLbl>
              <c:idx val="9"/>
              <c:layout>
                <c:manualLayout>
                  <c:x val="-5.418770043630354E-2"/>
                  <c:y val="1.8691588785046728E-2"/>
                </c:manualLayout>
              </c:layout>
              <c:tx>
                <c:rich>
                  <a:bodyPr/>
                  <a:lstStyle/>
                  <a:p>
                    <a:fld id="{82BEFBD4-DFC7-4E62-B7D4-9477653B6180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E683-4EBC-9C7A-E57B51053EE3}"/>
                </c:ext>
              </c:extLst>
            </c:dLbl>
            <c:dLbl>
              <c:idx val="10"/>
              <c:layout>
                <c:manualLayout>
                  <c:x val="-5.4187486352134204E-2"/>
                  <c:y val="2.1806853582554516E-2"/>
                </c:manualLayout>
              </c:layout>
              <c:tx>
                <c:rich>
                  <a:bodyPr/>
                  <a:lstStyle/>
                  <a:p>
                    <a:fld id="{41172D3F-9A85-48DA-BE08-285F156BCAAB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E683-4EBC-9C7A-E57B51053EE3}"/>
                </c:ext>
              </c:extLst>
            </c:dLbl>
            <c:dLbl>
              <c:idx val="11"/>
              <c:layout>
                <c:manualLayout>
                  <c:x val="-5.418770043630354E-2"/>
                  <c:y val="1.8691588785046672E-2"/>
                </c:manualLayout>
              </c:layout>
              <c:tx>
                <c:rich>
                  <a:bodyPr/>
                  <a:lstStyle/>
                  <a:p>
                    <a:fld id="{53EEFEF0-9F64-4A7C-9DC9-C2E8B23B0A42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E683-4EBC-9C7A-E57B51053EE3}"/>
                </c:ext>
              </c:extLst>
            </c:dLbl>
            <c:dLbl>
              <c:idx val="12"/>
              <c:layout>
                <c:manualLayout>
                  <c:x val="-3.9093325089581542E-2"/>
                  <c:y val="2.0828599102785953E-2"/>
                </c:manualLayout>
              </c:layout>
              <c:tx>
                <c:rich>
                  <a:bodyPr/>
                  <a:lstStyle/>
                  <a:p>
                    <a:fld id="{105D9ACF-2A70-4536-B461-E5FE2EC1C888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E683-4EBC-9C7A-E57B51053EE3}"/>
                </c:ext>
              </c:extLst>
            </c:dLbl>
            <c:dLbl>
              <c:idx val="13"/>
              <c:layout>
                <c:manualLayout>
                  <c:x val="-5.3597762225953686E-2"/>
                  <c:y val="1.792614225082376E-2"/>
                </c:manualLayout>
              </c:layout>
              <c:tx>
                <c:rich>
                  <a:bodyPr/>
                  <a:lstStyle/>
                  <a:p>
                    <a:fld id="{2F9BF26A-731F-4E74-90A2-C71099F1CDF1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E683-4EBC-9C7A-E57B51053EE3}"/>
                </c:ext>
              </c:extLst>
            </c:dLbl>
            <c:dLbl>
              <c:idx val="14"/>
              <c:layout>
                <c:manualLayout>
                  <c:x val="-5.4187700436303513E-2"/>
                  <c:y val="1.2461059190031095E-2"/>
                </c:manualLayout>
              </c:layout>
              <c:tx>
                <c:rich>
                  <a:bodyPr/>
                  <a:lstStyle/>
                  <a:p>
                    <a:fld id="{F8EF05F2-1057-4262-B9E0-5E4DA016E1B0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E683-4EBC-9C7A-E57B51053EE3}"/>
                </c:ext>
              </c:extLst>
            </c:dLbl>
            <c:dLbl>
              <c:idx val="15"/>
              <c:layout>
                <c:manualLayout>
                  <c:x val="-4.4041115272319742E-2"/>
                  <c:y val="1.5576365553620351E-2"/>
                </c:manualLayout>
              </c:layout>
              <c:tx>
                <c:rich>
                  <a:bodyPr/>
                  <a:lstStyle/>
                  <a:p>
                    <a:fld id="{0F248C5C-FB90-4CD7-8A9E-89108CD9228F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E683-4EBC-9C7A-E57B51053EE3}"/>
                </c:ext>
              </c:extLst>
            </c:dLbl>
            <c:dLbl>
              <c:idx val="16"/>
              <c:layout>
                <c:manualLayout>
                  <c:x val="-5.8152090624396038E-2"/>
                  <c:y val="1.5576365553620351E-2"/>
                </c:manualLayout>
              </c:layout>
              <c:tx>
                <c:rich>
                  <a:bodyPr/>
                  <a:lstStyle/>
                  <a:p>
                    <a:fld id="{C7BA0433-0530-4AB1-BD80-AD552D5A0D99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E683-4EBC-9C7A-E57B51053EE3}"/>
                </c:ext>
              </c:extLst>
            </c:dLbl>
            <c:dLbl>
              <c:idx val="17"/>
              <c:layout>
                <c:manualLayout>
                  <c:x val="-5.418770043630354E-2"/>
                  <c:y val="1.2461059190031152E-2"/>
                </c:manualLayout>
              </c:layout>
              <c:tx>
                <c:rich>
                  <a:bodyPr/>
                  <a:lstStyle/>
                  <a:p>
                    <a:fld id="{8AA04B06-9EFE-4F8C-9A4F-9A84CB730C6B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E683-4EBC-9C7A-E57B51053EE3}"/>
                </c:ext>
              </c:extLst>
            </c:dLbl>
            <c:dLbl>
              <c:idx val="18"/>
              <c:layout>
                <c:manualLayout>
                  <c:x val="-5.418770043630354E-2"/>
                  <c:y val="1.2461059190031152E-2"/>
                </c:manualLayout>
              </c:layout>
              <c:tx>
                <c:rich>
                  <a:bodyPr/>
                  <a:lstStyle/>
                  <a:p>
                    <a:fld id="{497ABAEA-90C5-464E-879C-5E50A2238F89}" type="CELLRANGE">
                      <a:rPr lang="en-US"/>
                      <a:pPr/>
                      <a:t>[CELLRANGE]</a:t>
                    </a:fld>
                    <a:endParaRPr lang="en-AU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E683-4EBC-9C7A-E57B51053E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11274B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'April Update'!$M$9:$M$27</c:f>
              <c:strCache>
                <c:ptCount val="19"/>
                <c:pt idx="0">
                  <c:v>United Kingdom</c:v>
                </c:pt>
                <c:pt idx="1">
                  <c:v>Germany</c:v>
                </c:pt>
                <c:pt idx="2">
                  <c:v>South Africa</c:v>
                </c:pt>
                <c:pt idx="3">
                  <c:v>Argentina</c:v>
                </c:pt>
                <c:pt idx="4">
                  <c:v>Russia</c:v>
                </c:pt>
                <c:pt idx="5">
                  <c:v>Italy</c:v>
                </c:pt>
                <c:pt idx="6">
                  <c:v>France</c:v>
                </c:pt>
                <c:pt idx="7">
                  <c:v>Brazil</c:v>
                </c:pt>
                <c:pt idx="8">
                  <c:v>Japan</c:v>
                </c:pt>
                <c:pt idx="9">
                  <c:v>Spain</c:v>
                </c:pt>
                <c:pt idx="10">
                  <c:v>Canada</c:v>
                </c:pt>
                <c:pt idx="11">
                  <c:v>Korea</c:v>
                </c:pt>
                <c:pt idx="12">
                  <c:v>United States</c:v>
                </c:pt>
                <c:pt idx="13">
                  <c:v>Australia</c:v>
                </c:pt>
                <c:pt idx="14">
                  <c:v>Mexico</c:v>
                </c:pt>
                <c:pt idx="15">
                  <c:v>Saudi Arabia</c:v>
                </c:pt>
                <c:pt idx="16">
                  <c:v>Indonesia</c:v>
                </c:pt>
                <c:pt idx="17">
                  <c:v>China</c:v>
                </c:pt>
                <c:pt idx="18">
                  <c:v>India</c:v>
                </c:pt>
              </c:strCache>
            </c:strRef>
          </c:cat>
          <c:val>
            <c:numRef>
              <c:f>'April Update'!$P$9:$P$27</c:f>
              <c:numCache>
                <c:formatCode>#,##0.0;"–"#,##0.0</c:formatCode>
                <c:ptCount val="19"/>
                <c:pt idx="0">
                  <c:v>6.1</c:v>
                </c:pt>
                <c:pt idx="1">
                  <c:v>6.1</c:v>
                </c:pt>
                <c:pt idx="2">
                  <c:v>-0.6</c:v>
                </c:pt>
                <c:pt idx="3">
                  <c:v>-0.6</c:v>
                </c:pt>
                <c:pt idx="4">
                  <c:v>-0.6</c:v>
                </c:pt>
                <c:pt idx="5">
                  <c:v>-0.6</c:v>
                </c:pt>
                <c:pt idx="6">
                  <c:v>-0.6</c:v>
                </c:pt>
                <c:pt idx="7">
                  <c:v>-0.6</c:v>
                </c:pt>
                <c:pt idx="8">
                  <c:v>-0.6</c:v>
                </c:pt>
                <c:pt idx="9">
                  <c:v>-0.6</c:v>
                </c:pt>
                <c:pt idx="10">
                  <c:v>-0.6</c:v>
                </c:pt>
                <c:pt idx="11">
                  <c:v>-0.6</c:v>
                </c:pt>
                <c:pt idx="12">
                  <c:v>-0.6</c:v>
                </c:pt>
                <c:pt idx="13">
                  <c:v>-0.6</c:v>
                </c:pt>
                <c:pt idx="14">
                  <c:v>-0.6</c:v>
                </c:pt>
                <c:pt idx="15">
                  <c:v>-0.6</c:v>
                </c:pt>
                <c:pt idx="16">
                  <c:v>-0.6</c:v>
                </c:pt>
                <c:pt idx="17">
                  <c:v>-0.6</c:v>
                </c:pt>
                <c:pt idx="18">
                  <c:v>-0.6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'April Update'!$M$9:$M$27</c15:f>
                <c15:dlblRangeCache>
                  <c:ptCount val="19"/>
                  <c:pt idx="0">
                    <c:v>United Kingdom</c:v>
                  </c:pt>
                  <c:pt idx="1">
                    <c:v>Germany</c:v>
                  </c:pt>
                  <c:pt idx="2">
                    <c:v>South Africa</c:v>
                  </c:pt>
                  <c:pt idx="3">
                    <c:v>Argentina</c:v>
                  </c:pt>
                  <c:pt idx="4">
                    <c:v>Russia</c:v>
                  </c:pt>
                  <c:pt idx="5">
                    <c:v>Italy</c:v>
                  </c:pt>
                  <c:pt idx="6">
                    <c:v>France</c:v>
                  </c:pt>
                  <c:pt idx="7">
                    <c:v>Brazil</c:v>
                  </c:pt>
                  <c:pt idx="8">
                    <c:v>Japan</c:v>
                  </c:pt>
                  <c:pt idx="9">
                    <c:v>Spain</c:v>
                  </c:pt>
                  <c:pt idx="10">
                    <c:v>Canada</c:v>
                  </c:pt>
                  <c:pt idx="11">
                    <c:v>Korea</c:v>
                  </c:pt>
                  <c:pt idx="12">
                    <c:v>United States</c:v>
                  </c:pt>
                  <c:pt idx="13">
                    <c:v>Australia</c:v>
                  </c:pt>
                  <c:pt idx="14">
                    <c:v>Mexico</c:v>
                  </c:pt>
                  <c:pt idx="15">
                    <c:v>Saudi Arabia</c:v>
                  </c:pt>
                  <c:pt idx="16">
                    <c:v>Indonesia</c:v>
                  </c:pt>
                  <c:pt idx="17">
                    <c:v>China</c:v>
                  </c:pt>
                  <c:pt idx="18">
                    <c:v>India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8-E683-4EBC-9C7A-E57B51053EE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1169184943"/>
        <c:axId val="1169185359"/>
      </c:barChart>
      <c:catAx>
        <c:axId val="1169184943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69185359"/>
        <c:crosses val="autoZero"/>
        <c:auto val="1"/>
        <c:lblAlgn val="ctr"/>
        <c:lblOffset val="100"/>
        <c:noMultiLvlLbl val="0"/>
      </c:catAx>
      <c:valAx>
        <c:axId val="1169185359"/>
        <c:scaling>
          <c:orientation val="minMax"/>
          <c:max val="7"/>
          <c:min val="-1"/>
        </c:scaling>
        <c:delete val="0"/>
        <c:axPos val="b"/>
        <c:numFmt formatCode="#,##0" sourceLinked="0"/>
        <c:majorTickMark val="out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127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184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400" b="1" dirty="0">
                <a:solidFill>
                  <a:srgbClr val="11274B"/>
                </a:solidFill>
                <a:latin typeface="+mj-lt"/>
              </a:rPr>
              <a:t>Size of WA's Domestic Economy</a:t>
            </a:r>
          </a:p>
        </c:rich>
      </c:tx>
      <c:layout>
        <c:manualLayout>
          <c:xMode val="edge"/>
          <c:yMode val="edge"/>
          <c:x val="0.32779937334449327"/>
          <c:y val="2.91835878667045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578653828609622"/>
          <c:y val="0.17046046002341594"/>
          <c:w val="0.87173581345836715"/>
          <c:h val="0.73772644703779067"/>
        </c:manualLayout>
      </c:layout>
      <c:areaChart>
        <c:grouping val="standar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'Mar 23'!$A$113:$A$169</c:f>
              <c:numCache>
                <c:formatCode>mmm\-yyyy</c:formatCode>
                <c:ptCount val="57"/>
                <c:pt idx="0">
                  <c:v>39873</c:v>
                </c:pt>
                <c:pt idx="1">
                  <c:v>39965</c:v>
                </c:pt>
                <c:pt idx="2">
                  <c:v>40057</c:v>
                </c:pt>
                <c:pt idx="3">
                  <c:v>40148</c:v>
                </c:pt>
                <c:pt idx="4">
                  <c:v>40238</c:v>
                </c:pt>
                <c:pt idx="5">
                  <c:v>40330</c:v>
                </c:pt>
                <c:pt idx="6">
                  <c:v>40422</c:v>
                </c:pt>
                <c:pt idx="7">
                  <c:v>40513</c:v>
                </c:pt>
                <c:pt idx="8">
                  <c:v>40603</c:v>
                </c:pt>
                <c:pt idx="9">
                  <c:v>40695</c:v>
                </c:pt>
                <c:pt idx="10">
                  <c:v>40787</c:v>
                </c:pt>
                <c:pt idx="11">
                  <c:v>40878</c:v>
                </c:pt>
                <c:pt idx="12">
                  <c:v>40969</c:v>
                </c:pt>
                <c:pt idx="13">
                  <c:v>41061</c:v>
                </c:pt>
                <c:pt idx="14">
                  <c:v>41153</c:v>
                </c:pt>
                <c:pt idx="15">
                  <c:v>41244</c:v>
                </c:pt>
                <c:pt idx="16">
                  <c:v>41334</c:v>
                </c:pt>
                <c:pt idx="17">
                  <c:v>41426</c:v>
                </c:pt>
                <c:pt idx="18">
                  <c:v>41518</c:v>
                </c:pt>
                <c:pt idx="19">
                  <c:v>41609</c:v>
                </c:pt>
                <c:pt idx="20">
                  <c:v>41699</c:v>
                </c:pt>
                <c:pt idx="21">
                  <c:v>41791</c:v>
                </c:pt>
                <c:pt idx="22">
                  <c:v>41883</c:v>
                </c:pt>
                <c:pt idx="23">
                  <c:v>41974</c:v>
                </c:pt>
                <c:pt idx="24">
                  <c:v>42064</c:v>
                </c:pt>
                <c:pt idx="25">
                  <c:v>42156</c:v>
                </c:pt>
                <c:pt idx="26">
                  <c:v>42248</c:v>
                </c:pt>
                <c:pt idx="27">
                  <c:v>42339</c:v>
                </c:pt>
                <c:pt idx="28">
                  <c:v>42430</c:v>
                </c:pt>
                <c:pt idx="29">
                  <c:v>42522</c:v>
                </c:pt>
                <c:pt idx="30">
                  <c:v>42614</c:v>
                </c:pt>
                <c:pt idx="31">
                  <c:v>42705</c:v>
                </c:pt>
                <c:pt idx="32">
                  <c:v>42795</c:v>
                </c:pt>
                <c:pt idx="33">
                  <c:v>42887</c:v>
                </c:pt>
                <c:pt idx="34">
                  <c:v>42979</c:v>
                </c:pt>
                <c:pt idx="35">
                  <c:v>43070</c:v>
                </c:pt>
                <c:pt idx="36">
                  <c:v>43160</c:v>
                </c:pt>
                <c:pt idx="37">
                  <c:v>43252</c:v>
                </c:pt>
                <c:pt idx="38">
                  <c:v>43344</c:v>
                </c:pt>
                <c:pt idx="39">
                  <c:v>43435</c:v>
                </c:pt>
                <c:pt idx="40">
                  <c:v>43525</c:v>
                </c:pt>
                <c:pt idx="41">
                  <c:v>43617</c:v>
                </c:pt>
                <c:pt idx="42">
                  <c:v>43709</c:v>
                </c:pt>
                <c:pt idx="43">
                  <c:v>43800</c:v>
                </c:pt>
                <c:pt idx="44">
                  <c:v>43891</c:v>
                </c:pt>
                <c:pt idx="45">
                  <c:v>43983</c:v>
                </c:pt>
                <c:pt idx="46">
                  <c:v>44075</c:v>
                </c:pt>
                <c:pt idx="47">
                  <c:v>44166</c:v>
                </c:pt>
                <c:pt idx="48">
                  <c:v>44256</c:v>
                </c:pt>
                <c:pt idx="49">
                  <c:v>44348</c:v>
                </c:pt>
                <c:pt idx="50">
                  <c:v>44440</c:v>
                </c:pt>
                <c:pt idx="51">
                  <c:v>44531</c:v>
                </c:pt>
                <c:pt idx="52">
                  <c:v>44621</c:v>
                </c:pt>
                <c:pt idx="53">
                  <c:v>44713</c:v>
                </c:pt>
                <c:pt idx="54">
                  <c:v>44805</c:v>
                </c:pt>
                <c:pt idx="55">
                  <c:v>44896</c:v>
                </c:pt>
                <c:pt idx="56">
                  <c:v>44986</c:v>
                </c:pt>
              </c:numCache>
            </c:numRef>
          </c:cat>
          <c:val>
            <c:numRef>
              <c:f>'Mar 23'!$K$113:$K$169</c:f>
              <c:numCache>
                <c:formatCode>0;\-0;0;@</c:formatCode>
                <c:ptCount val="57"/>
                <c:pt idx="0">
                  <c:v>45406</c:v>
                </c:pt>
                <c:pt idx="1">
                  <c:v>46616</c:v>
                </c:pt>
                <c:pt idx="2">
                  <c:v>46051</c:v>
                </c:pt>
                <c:pt idx="3">
                  <c:v>46819</c:v>
                </c:pt>
                <c:pt idx="4">
                  <c:v>46903</c:v>
                </c:pt>
                <c:pt idx="5">
                  <c:v>47665</c:v>
                </c:pt>
                <c:pt idx="6">
                  <c:v>47896</c:v>
                </c:pt>
                <c:pt idx="7">
                  <c:v>49081</c:v>
                </c:pt>
                <c:pt idx="8">
                  <c:v>51528</c:v>
                </c:pt>
                <c:pt idx="9">
                  <c:v>52053</c:v>
                </c:pt>
                <c:pt idx="10">
                  <c:v>56449</c:v>
                </c:pt>
                <c:pt idx="11">
                  <c:v>54535</c:v>
                </c:pt>
                <c:pt idx="12">
                  <c:v>59691</c:v>
                </c:pt>
                <c:pt idx="13">
                  <c:v>61477</c:v>
                </c:pt>
                <c:pt idx="14">
                  <c:v>62057</c:v>
                </c:pt>
                <c:pt idx="15">
                  <c:v>61387</c:v>
                </c:pt>
                <c:pt idx="16">
                  <c:v>59139</c:v>
                </c:pt>
                <c:pt idx="17">
                  <c:v>59963</c:v>
                </c:pt>
                <c:pt idx="18">
                  <c:v>60667</c:v>
                </c:pt>
                <c:pt idx="19">
                  <c:v>59637</c:v>
                </c:pt>
                <c:pt idx="20">
                  <c:v>60283</c:v>
                </c:pt>
                <c:pt idx="21">
                  <c:v>58599</c:v>
                </c:pt>
                <c:pt idx="22">
                  <c:v>58309</c:v>
                </c:pt>
                <c:pt idx="23">
                  <c:v>58737</c:v>
                </c:pt>
                <c:pt idx="24">
                  <c:v>58108</c:v>
                </c:pt>
                <c:pt idx="25">
                  <c:v>58670</c:v>
                </c:pt>
                <c:pt idx="26">
                  <c:v>57852</c:v>
                </c:pt>
                <c:pt idx="27">
                  <c:v>55916</c:v>
                </c:pt>
                <c:pt idx="28">
                  <c:v>55333</c:v>
                </c:pt>
                <c:pt idx="29">
                  <c:v>53377</c:v>
                </c:pt>
                <c:pt idx="30">
                  <c:v>51428</c:v>
                </c:pt>
                <c:pt idx="31">
                  <c:v>51797</c:v>
                </c:pt>
                <c:pt idx="32">
                  <c:v>51755</c:v>
                </c:pt>
                <c:pt idx="33">
                  <c:v>51574</c:v>
                </c:pt>
                <c:pt idx="34">
                  <c:v>52045</c:v>
                </c:pt>
                <c:pt idx="35">
                  <c:v>52282</c:v>
                </c:pt>
                <c:pt idx="36">
                  <c:v>51829</c:v>
                </c:pt>
                <c:pt idx="37">
                  <c:v>51423</c:v>
                </c:pt>
                <c:pt idx="38">
                  <c:v>51490</c:v>
                </c:pt>
                <c:pt idx="39">
                  <c:v>51151</c:v>
                </c:pt>
                <c:pt idx="40">
                  <c:v>50614</c:v>
                </c:pt>
                <c:pt idx="41">
                  <c:v>51754</c:v>
                </c:pt>
                <c:pt idx="42">
                  <c:v>52454</c:v>
                </c:pt>
                <c:pt idx="43">
                  <c:v>52897</c:v>
                </c:pt>
                <c:pt idx="44">
                  <c:v>53087</c:v>
                </c:pt>
                <c:pt idx="45">
                  <c:v>49943</c:v>
                </c:pt>
                <c:pt idx="46">
                  <c:v>53455</c:v>
                </c:pt>
                <c:pt idx="47">
                  <c:v>54683</c:v>
                </c:pt>
                <c:pt idx="48">
                  <c:v>56272</c:v>
                </c:pt>
                <c:pt idx="49">
                  <c:v>56859</c:v>
                </c:pt>
                <c:pt idx="50">
                  <c:v>57579</c:v>
                </c:pt>
                <c:pt idx="51">
                  <c:v>58002</c:v>
                </c:pt>
                <c:pt idx="52">
                  <c:v>58914</c:v>
                </c:pt>
                <c:pt idx="53">
                  <c:v>59097</c:v>
                </c:pt>
                <c:pt idx="54">
                  <c:v>59746</c:v>
                </c:pt>
                <c:pt idx="55">
                  <c:v>60072</c:v>
                </c:pt>
                <c:pt idx="56">
                  <c:v>60566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17-4578-9AAA-4EAC1563E2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2579872"/>
        <c:axId val="1642836832"/>
      </c:areaChart>
      <c:dateAx>
        <c:axId val="652579872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nextTo"/>
        <c:spPr>
          <a:noFill/>
          <a:ln w="15875" cap="flat" cmpd="sng" algn="ctr">
            <a:solidFill>
              <a:srgbClr val="11274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2836832"/>
        <c:crosses val="autoZero"/>
        <c:auto val="1"/>
        <c:lblOffset val="100"/>
        <c:baseTimeUnit val="months"/>
        <c:majorUnit val="12"/>
        <c:majorTimeUnit val="months"/>
      </c:dateAx>
      <c:valAx>
        <c:axId val="1642836832"/>
        <c:scaling>
          <c:orientation val="minMax"/>
          <c:min val="40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>
                    <a:solidFill>
                      <a:schemeClr val="tx1"/>
                    </a:solidFill>
                  </a:rPr>
                  <a:t>$ millions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5875">
            <a:solidFill>
              <a:srgbClr val="11274B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5798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>
                <a:solidFill>
                  <a:schemeClr val="tx1"/>
                </a:solidFill>
                <a:latin typeface="+mj-lt"/>
              </a:rPr>
              <a:t>What makes up WA's economy?</a:t>
            </a:r>
          </a:p>
          <a:p>
            <a:pPr>
              <a:defRPr/>
            </a:pPr>
            <a:r>
              <a:rPr lang="en-AU" sz="1400">
                <a:solidFill>
                  <a:schemeClr val="tx1"/>
                </a:solidFill>
                <a:latin typeface="+mn-lt"/>
              </a:rPr>
              <a:t>2021-22, nominal</a:t>
            </a:r>
            <a:r>
              <a:rPr lang="en-AU" sz="1400" baseline="0">
                <a:solidFill>
                  <a:schemeClr val="tx1"/>
                </a:solidFill>
                <a:latin typeface="+mn-lt"/>
              </a:rPr>
              <a:t> GVA</a:t>
            </a:r>
            <a:endParaRPr lang="en-AU" sz="2000">
              <a:solidFill>
                <a:schemeClr val="tx1"/>
              </a:solidFill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8B-4945-92BA-810C7FB61CE8}"/>
              </c:ext>
            </c:extLst>
          </c:dPt>
          <c:dPt>
            <c:idx val="1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8B-4945-92BA-810C7FB61CE8}"/>
              </c:ext>
            </c:extLst>
          </c:dPt>
          <c:cat>
            <c:strRef>
              <c:f>'GVA WA'!$E$49:$E$67</c:f>
              <c:strCache>
                <c:ptCount val="19"/>
                <c:pt idx="0">
                  <c:v>Mining</c:v>
                </c:pt>
                <c:pt idx="1">
                  <c:v>Construction</c:v>
                </c:pt>
                <c:pt idx="2">
                  <c:v>Manufacturing</c:v>
                </c:pt>
                <c:pt idx="3">
                  <c:v>Health care</c:v>
                </c:pt>
                <c:pt idx="4">
                  <c:v>Professional</c:v>
                </c:pt>
                <c:pt idx="5">
                  <c:v>Finance</c:v>
                </c:pt>
                <c:pt idx="6">
                  <c:v>Public admin</c:v>
                </c:pt>
                <c:pt idx="7">
                  <c:v>Transport</c:v>
                </c:pt>
                <c:pt idx="8">
                  <c:v>Agriculture</c:v>
                </c:pt>
                <c:pt idx="9">
                  <c:v>Education</c:v>
                </c:pt>
                <c:pt idx="10">
                  <c:v>Retail</c:v>
                </c:pt>
                <c:pt idx="11">
                  <c:v>Wholesale trade</c:v>
                </c:pt>
                <c:pt idx="12">
                  <c:v>Admininstration</c:v>
                </c:pt>
                <c:pt idx="13">
                  <c:v>Real estate</c:v>
                </c:pt>
                <c:pt idx="14">
                  <c:v>Utilities</c:v>
                </c:pt>
                <c:pt idx="15">
                  <c:v>Other services</c:v>
                </c:pt>
                <c:pt idx="16">
                  <c:v>Accom &amp; food</c:v>
                </c:pt>
                <c:pt idx="17">
                  <c:v>ICT</c:v>
                </c:pt>
                <c:pt idx="18">
                  <c:v>Arts &amp; Rec</c:v>
                </c:pt>
              </c:strCache>
            </c:strRef>
          </c:cat>
          <c:val>
            <c:numRef>
              <c:f>'GVA WA'!$F$49:$F$67</c:f>
              <c:numCache>
                <c:formatCode>0.0%</c:formatCode>
                <c:ptCount val="19"/>
                <c:pt idx="0">
                  <c:v>0.46185227491877939</c:v>
                </c:pt>
                <c:pt idx="1">
                  <c:v>5.1993551800699214E-2</c:v>
                </c:pt>
                <c:pt idx="2">
                  <c:v>4.6556592344246812E-2</c:v>
                </c:pt>
                <c:pt idx="3">
                  <c:v>4.6163469764175902E-2</c:v>
                </c:pt>
                <c:pt idx="4">
                  <c:v>4.3456116146706421E-2</c:v>
                </c:pt>
                <c:pt idx="5">
                  <c:v>3.0149287681664663E-2</c:v>
                </c:pt>
                <c:pt idx="6">
                  <c:v>2.7568029986104723E-2</c:v>
                </c:pt>
                <c:pt idx="7">
                  <c:v>2.7558140109876526E-2</c:v>
                </c:pt>
                <c:pt idx="8">
                  <c:v>2.6774367418791755E-2</c:v>
                </c:pt>
                <c:pt idx="9">
                  <c:v>2.6225479288126709E-2</c:v>
                </c:pt>
                <c:pt idx="10">
                  <c:v>2.4722218101440461E-2</c:v>
                </c:pt>
                <c:pt idx="11">
                  <c:v>2.2086566086625428E-2</c:v>
                </c:pt>
                <c:pt idx="12">
                  <c:v>1.9623986905803872E-2</c:v>
                </c:pt>
                <c:pt idx="13">
                  <c:v>1.6145222942534874E-2</c:v>
                </c:pt>
                <c:pt idx="14">
                  <c:v>1.2686238731722272E-2</c:v>
                </c:pt>
                <c:pt idx="15">
                  <c:v>1.2191744920312322E-2</c:v>
                </c:pt>
                <c:pt idx="16">
                  <c:v>1.152417827490889E-2</c:v>
                </c:pt>
                <c:pt idx="17">
                  <c:v>7.3209808779243126E-3</c:v>
                </c:pt>
                <c:pt idx="18">
                  <c:v>3.5974424780073878E-3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8B-4945-92BA-810C7FB61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-27"/>
        <c:axId val="394759007"/>
        <c:axId val="394743199"/>
      </c:barChart>
      <c:catAx>
        <c:axId val="394759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743199"/>
        <c:crosses val="autoZero"/>
        <c:auto val="1"/>
        <c:lblAlgn val="ctr"/>
        <c:lblOffset val="100"/>
        <c:noMultiLvlLbl val="0"/>
      </c:catAx>
      <c:valAx>
        <c:axId val="394743199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 w="19050">
            <a:solidFill>
              <a:schemeClr val="tx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759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000" b="1" i="0" u="none" strike="noStrike" kern="1200" spc="0" baseline="0">
                <a:solidFill>
                  <a:schemeClr val="accent1"/>
                </a:solidFill>
                <a:latin typeface="+mj-lt"/>
                <a:ea typeface="Open Sans SemiBold" panose="020B0604020202020204" charset="0"/>
                <a:cs typeface="Open Sans SemiBold" panose="020B0604020202020204" charset="0"/>
              </a:defRPr>
            </a:pPr>
            <a:r>
              <a:rPr lang="en-US" sz="2000" b="1" i="0" u="none" strike="noStrike" kern="1200" spc="0" baseline="0">
                <a:solidFill>
                  <a:schemeClr val="accent1"/>
                </a:solidFill>
                <a:latin typeface="+mj-lt"/>
                <a:ea typeface="Open Sans SemiBold" panose="020B0604020202020204" charset="0"/>
                <a:cs typeface="Open Sans SemiBold" panose="020B0604020202020204" charset="0"/>
              </a:rPr>
              <a:t>Industries most reliant on mining</a:t>
            </a:r>
          </a:p>
          <a:p>
            <a:pPr>
              <a:defRPr lang="en-US" sz="2000" b="1">
                <a:solidFill>
                  <a:schemeClr val="accent1"/>
                </a:solidFill>
                <a:latin typeface="+mj-lt"/>
                <a:ea typeface="Open Sans SemiBold" panose="020B0604020202020204" charset="0"/>
                <a:cs typeface="Open Sans SemiBold" panose="020B0604020202020204" charset="0"/>
              </a:defRPr>
            </a:pPr>
            <a:r>
              <a:rPr lang="en-US" sz="1600" b="0" i="0" u="none" strike="noStrike" kern="1200" spc="0" baseline="0">
                <a:solidFill>
                  <a:schemeClr val="accent1"/>
                </a:solidFill>
                <a:latin typeface="+mj-lt"/>
                <a:ea typeface="Open Sans SemiBold" panose="020B0604020202020204" charset="0"/>
                <a:cs typeface="Open Sans SemiBold" panose="020B0604020202020204" charset="0"/>
              </a:rPr>
              <a:t>Proportion reliant to a 'high' extent </a:t>
            </a:r>
          </a:p>
        </c:rich>
      </c:tx>
      <c:layout>
        <c:manualLayout>
          <c:xMode val="edge"/>
          <c:yMode val="edge"/>
          <c:x val="0.19601012266213858"/>
          <c:y val="2.67988161879869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1" i="0" u="none" strike="noStrike" kern="1200" spc="0" baseline="0">
              <a:solidFill>
                <a:schemeClr val="accent1"/>
              </a:solidFill>
              <a:latin typeface="+mj-lt"/>
              <a:ea typeface="Open Sans SemiBold" panose="020B0604020202020204" charset="0"/>
              <a:cs typeface="Open Sans SemiBold" panose="020B060402020202020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4758576303157807E-2"/>
          <c:y val="0.21133841842002013"/>
          <c:w val="0.90373464580045171"/>
          <c:h val="0.581946169120269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'Mining reliance'!$B$33</c:f>
              <c:strCache>
                <c:ptCount val="1"/>
                <c:pt idx="0">
                  <c:v>High extent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B69-429E-8DF2-B53BD1727326}"/>
              </c:ext>
            </c:extLst>
          </c:dPt>
          <c:cat>
            <c:strRef>
              <c:f>'Mining reliance'!$A$35:$A$41</c:f>
              <c:strCache>
                <c:ptCount val="7"/>
                <c:pt idx="0">
                  <c:v>Construction</c:v>
                </c:pt>
                <c:pt idx="1">
                  <c:v>Retail Trade</c:v>
                </c:pt>
                <c:pt idx="2">
                  <c:v>Real Estate </c:v>
                </c:pt>
                <c:pt idx="3">
                  <c:v>Manufacturing</c:v>
                </c:pt>
                <c:pt idx="4">
                  <c:v>Professional</c:v>
                </c:pt>
                <c:pt idx="5">
                  <c:v>Accom &amp; Food</c:v>
                </c:pt>
                <c:pt idx="6">
                  <c:v>Health Care </c:v>
                </c:pt>
              </c:strCache>
            </c:strRef>
          </c:cat>
          <c:val>
            <c:numRef>
              <c:f>'Mining reliance'!$B$35:$B$41</c:f>
              <c:numCache>
                <c:formatCode>0%</c:formatCode>
                <c:ptCount val="7"/>
                <c:pt idx="0">
                  <c:v>0.66666666666666663</c:v>
                </c:pt>
                <c:pt idx="1">
                  <c:v>0.66666666666666663</c:v>
                </c:pt>
                <c:pt idx="2">
                  <c:v>0.61904761904761907</c:v>
                </c:pt>
                <c:pt idx="3">
                  <c:v>0.58823529411764697</c:v>
                </c:pt>
                <c:pt idx="4">
                  <c:v>0.41666666666666669</c:v>
                </c:pt>
                <c:pt idx="5">
                  <c:v>0.33333333333333331</c:v>
                </c:pt>
                <c:pt idx="6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69-429E-8DF2-B53BD17273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838336960"/>
        <c:axId val="838322400"/>
      </c:barChart>
      <c:catAx>
        <c:axId val="83833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5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8322400"/>
        <c:crosses val="autoZero"/>
        <c:auto val="1"/>
        <c:lblAlgn val="ctr"/>
        <c:lblOffset val="100"/>
        <c:noMultiLvlLbl val="0"/>
      </c:catAx>
      <c:valAx>
        <c:axId val="83832240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19050">
            <a:solidFill>
              <a:schemeClr val="tx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8336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>
                <a:solidFill>
                  <a:srgbClr val="11274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Proportion of income reliant on mining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299486152642964"/>
          <c:y val="0.1868236775300342"/>
          <c:w val="0.50285063725808388"/>
          <c:h val="0.6533599816756845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7B-41E8-BB83-ED5F3D027113}"/>
              </c:ext>
            </c:extLst>
          </c:dPt>
          <c:dPt>
            <c:idx val="1"/>
            <c:bubble3D val="0"/>
            <c:spPr>
              <a:solidFill>
                <a:srgbClr val="3698C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47B-41E8-BB83-ED5F3D027113}"/>
              </c:ext>
            </c:extLst>
          </c:dPt>
          <c:dLbls>
            <c:dLbl>
              <c:idx val="0"/>
              <c:layout>
                <c:manualLayout>
                  <c:x val="-5.8657032340519284E-2"/>
                  <c:y val="7.641945045594850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7B-41E8-BB83-ED5F3D027113}"/>
                </c:ext>
              </c:extLst>
            </c:dLbl>
            <c:dLbl>
              <c:idx val="1"/>
              <c:layout>
                <c:manualLayout>
                  <c:x val="7.4764729539688338E-2"/>
                  <c:y val="-8.938847119267913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7B-41E8-BB83-ED5F3D02711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'Q2.9. Taking  by BANNER'!$B$9:$C$9</c:f>
              <c:strCache>
                <c:ptCount val="2"/>
                <c:pt idx="0">
                  <c:v>Mining</c:v>
                </c:pt>
                <c:pt idx="1">
                  <c:v>Non-mining</c:v>
                </c:pt>
              </c:strCache>
            </c:strRef>
          </c:cat>
          <c:val>
            <c:numRef>
              <c:f>'Q2.9. Taking  by BANNER'!$B$12:$C$12</c:f>
              <c:numCache>
                <c:formatCode>0.0</c:formatCode>
                <c:ptCount val="2"/>
                <c:pt idx="0">
                  <c:v>23.176940162289998</c:v>
                </c:pt>
                <c:pt idx="1">
                  <c:v>76.823059837710005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7B-41E8-BB83-ED5F3D02711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2"/>
              </a:solidFill>
              <a:latin typeface="Open Sans (Body)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0.07485</cdr:x>
      <cdr:y>0.302</cdr:y>
    </cdr:from>
    <cdr:to>
      <cdr:x>0.96971</cdr:x>
      <cdr:y>0.302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51885BAB-B716-438A-B237-575D66EA13C9}"/>
            </a:ext>
          </a:extLst>
        </cdr:cNvPr>
        <cdr:cNvCxnSpPr/>
      </cdr:nvCxnSpPr>
      <cdr:spPr>
        <a:xfrm xmlns:a="http://schemas.openxmlformats.org/drawingml/2006/main">
          <a:off x="674131" y="1357333"/>
          <a:ext cx="8059930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bg1">
              <a:lumMod val="75000"/>
            </a:schemeClr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0.14904</cdr:x>
      <cdr:y>0.13538</cdr:y>
    </cdr:from>
    <cdr:to>
      <cdr:x>0.28141</cdr:x>
      <cdr:y>0.22515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30C05495-257C-41C5-A043-8CF6803B27FF}"/>
            </a:ext>
          </a:extLst>
        </cdr:cNvPr>
        <cdr:cNvSpPr txBox="1"/>
      </cdr:nvSpPr>
      <cdr:spPr>
        <a:xfrm xmlns:a="http://schemas.openxmlformats.org/drawingml/2006/main">
          <a:off x="1342415" y="608450"/>
          <a:ext cx="1192245" cy="4034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AU" sz="1000" b="1" dirty="0">
              <a:latin typeface="+mj-lt"/>
            </a:rPr>
            <a:t>RBA Official Cash Rate</a:t>
          </a:r>
        </a:p>
      </cdr:txBody>
    </cdr:sp>
  </cdr:relSizeAnchor>
  <cdr:relSizeAnchor xmlns:cdr="http://schemas.openxmlformats.org/drawingml/2006/chartDrawing">
    <cdr:from>
      <cdr:x>0.22057</cdr:x>
      <cdr:y>0.18488</cdr:y>
    </cdr:from>
    <cdr:to>
      <cdr:x>0.23967</cdr:x>
      <cdr:y>0.284</cdr:y>
    </cdr:to>
    <cdr:cxnSp macro="">
      <cdr:nvCxnSpPr>
        <cdr:cNvPr id="9" name="Straight Arrow Connector 8">
          <a:extLst xmlns:a="http://schemas.openxmlformats.org/drawingml/2006/main">
            <a:ext uri="{FF2B5EF4-FFF2-40B4-BE49-F238E27FC236}">
              <a16:creationId xmlns:a16="http://schemas.microsoft.com/office/drawing/2014/main" id="{9527CB35-4A11-487E-9F91-44C770A2F7CD}"/>
            </a:ext>
          </a:extLst>
        </cdr:cNvPr>
        <cdr:cNvCxnSpPr/>
      </cdr:nvCxnSpPr>
      <cdr:spPr>
        <a:xfrm xmlns:a="http://schemas.openxmlformats.org/drawingml/2006/main" flipH="1">
          <a:off x="1986644" y="830951"/>
          <a:ext cx="172032" cy="44549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0.04742</cdr:x>
      <cdr:y>0.93835</cdr:y>
    </cdr:from>
    <cdr:to>
      <cdr:x>0.28869</cdr:x>
      <cdr:y>0.97806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AD1BCB9E-B2B1-4F93-B8A1-CF12BAA61C69}"/>
            </a:ext>
          </a:extLst>
        </cdr:cNvPr>
        <cdr:cNvSpPr txBox="1"/>
      </cdr:nvSpPr>
      <cdr:spPr>
        <a:xfrm xmlns:a="http://schemas.openxmlformats.org/drawingml/2006/main">
          <a:off x="441287" y="5702295"/>
          <a:ext cx="2245240" cy="2413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10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Source:</a:t>
          </a:r>
          <a:r>
            <a:rPr lang="en-AU" sz="1100" baseline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ABS, WA State Budgets [2023]</a:t>
          </a:r>
          <a:endParaRPr lang="en-AU" sz="1100">
            <a:solidFill>
              <a:schemeClr val="accent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0.0161</cdr:x>
      <cdr:y>0.91658</cdr:y>
    </cdr:from>
    <cdr:to>
      <cdr:x>0.25737</cdr:x>
      <cdr:y>0.95712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C7C96B8-5549-49CF-9F30-03DEE9FBF7F2}"/>
            </a:ext>
          </a:extLst>
        </cdr:cNvPr>
        <cdr:cNvSpPr txBox="1"/>
      </cdr:nvSpPr>
      <cdr:spPr>
        <a:xfrm xmlns:a="http://schemas.openxmlformats.org/drawingml/2006/main">
          <a:off x="137391" y="4553528"/>
          <a:ext cx="2058374" cy="2013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100">
              <a:effectLst/>
              <a:latin typeface="+mn-lt"/>
              <a:ea typeface="+mn-ea"/>
              <a:cs typeface="+mn-cs"/>
            </a:rPr>
            <a:t>Source:</a:t>
          </a:r>
          <a:r>
            <a:rPr lang="en-AU" sz="1100" baseline="0">
              <a:effectLst/>
              <a:latin typeface="+mn-lt"/>
              <a:ea typeface="+mn-ea"/>
              <a:cs typeface="+mn-cs"/>
            </a:rPr>
            <a:t> ABS, WA State Budget Papers [2023]</a:t>
          </a:r>
          <a:endParaRPr lang="en-AU">
            <a:effectLst/>
          </a:endParaRPr>
        </a:p>
        <a:p xmlns:a="http://schemas.openxmlformats.org/drawingml/2006/main">
          <a:endParaRPr lang="en-AU" sz="1100">
            <a:solidFill>
              <a:schemeClr val="accent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0.19352</cdr:x>
      <cdr:y>0.16386</cdr:y>
    </cdr:from>
    <cdr:to>
      <cdr:x>0.46851</cdr:x>
      <cdr:y>0.33189</cdr:y>
    </cdr:to>
    <cdr:grpSp>
      <cdr:nvGrpSpPr>
        <cdr:cNvPr id="4" name="Group 3">
          <a:extLst xmlns:a="http://schemas.openxmlformats.org/drawingml/2006/main">
            <a:ext uri="{FF2B5EF4-FFF2-40B4-BE49-F238E27FC236}">
              <a16:creationId xmlns:a16="http://schemas.microsoft.com/office/drawing/2014/main" id="{99673E1C-D01D-4609-A1FD-3DA0B432AAF2}"/>
            </a:ext>
          </a:extLst>
        </cdr:cNvPr>
        <cdr:cNvGrpSpPr/>
      </cdr:nvGrpSpPr>
      <cdr:grpSpPr>
        <a:xfrm xmlns:a="http://schemas.openxmlformats.org/drawingml/2006/main">
          <a:off x="1983368" y="837133"/>
          <a:ext cx="2818347" cy="858437"/>
          <a:chOff x="3051175" y="766432"/>
          <a:chExt cx="2346036" cy="834728"/>
        </a:xfrm>
      </cdr:grpSpPr>
      <cdr:cxnSp macro="">
        <cdr:nvCxnSpPr>
          <cdr:cNvPr id="9" name="Straight Connector 8">
            <a:extLst xmlns:a="http://schemas.openxmlformats.org/drawingml/2006/main">
              <a:ext uri="{FF2B5EF4-FFF2-40B4-BE49-F238E27FC236}">
                <a16:creationId xmlns:a16="http://schemas.microsoft.com/office/drawing/2014/main" id="{B4EB2FED-B7D1-4AF6-8307-A827F641D480}"/>
              </a:ext>
            </a:extLst>
          </cdr:cNvPr>
          <cdr:cNvCxnSpPr/>
        </cdr:nvCxnSpPr>
        <cdr:spPr>
          <a:xfrm xmlns:a="http://schemas.openxmlformats.org/drawingml/2006/main">
            <a:off x="3051175" y="1450975"/>
            <a:ext cx="476424" cy="3238"/>
          </a:xfrm>
          <a:prstGeom xmlns:a="http://schemas.openxmlformats.org/drawingml/2006/main" prst="line">
            <a:avLst/>
          </a:prstGeom>
          <a:ln xmlns:a="http://schemas.openxmlformats.org/drawingml/2006/main" w="28575">
            <a:solidFill>
              <a:schemeClr val="accent4"/>
            </a:solidFill>
            <a:prstDash val="solid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grpSp>
        <cdr:nvGrpSpPr>
          <cdr:cNvPr id="2" name="Group 1">
            <a:extLst xmlns:a="http://schemas.openxmlformats.org/drawingml/2006/main">
              <a:ext uri="{FF2B5EF4-FFF2-40B4-BE49-F238E27FC236}">
                <a16:creationId xmlns:a16="http://schemas.microsoft.com/office/drawing/2014/main" id="{DB8558E9-9957-47DD-B9F0-7150185E427E}"/>
              </a:ext>
            </a:extLst>
          </cdr:cNvPr>
          <cdr:cNvGrpSpPr/>
        </cdr:nvGrpSpPr>
        <cdr:grpSpPr>
          <a:xfrm xmlns:a="http://schemas.openxmlformats.org/drawingml/2006/main">
            <a:off x="3058837" y="766432"/>
            <a:ext cx="2338374" cy="834728"/>
            <a:chOff x="3058837" y="766432"/>
            <a:chExt cx="2338374" cy="834728"/>
          </a:xfrm>
        </cdr:grpSpPr>
        <cdr:cxnSp macro="">
          <cdr:nvCxnSpPr>
            <cdr:cNvPr id="5" name="Straight Connector 4">
              <a:extLst xmlns:a="http://schemas.openxmlformats.org/drawingml/2006/main">
                <a:ext uri="{FF2B5EF4-FFF2-40B4-BE49-F238E27FC236}">
                  <a16:creationId xmlns:a16="http://schemas.microsoft.com/office/drawing/2014/main" id="{101AFD4A-9308-4333-938E-042ADCAF3020}"/>
                </a:ext>
              </a:extLst>
            </cdr:cNvPr>
            <cdr:cNvCxnSpPr/>
          </cdr:nvCxnSpPr>
          <cdr:spPr>
            <a:xfrm xmlns:a="http://schemas.openxmlformats.org/drawingml/2006/main">
              <a:off x="3058837" y="1200147"/>
              <a:ext cx="476424" cy="3238"/>
            </a:xfrm>
            <a:prstGeom xmlns:a="http://schemas.openxmlformats.org/drawingml/2006/main" prst="line">
              <a:avLst/>
            </a:prstGeom>
            <a:ln xmlns:a="http://schemas.openxmlformats.org/drawingml/2006/main" w="28575">
              <a:solidFill>
                <a:schemeClr val="tx1"/>
              </a:solidFill>
              <a:prstDash val="solid"/>
            </a:ln>
          </cdr:spPr>
          <cdr:style>
            <a:lnRef xmlns:a="http://schemas.openxmlformats.org/drawingml/2006/main" idx="1">
              <a:schemeClr val="accent1"/>
            </a:lnRef>
            <a:fillRef xmlns:a="http://schemas.openxmlformats.org/drawingml/2006/main" idx="0">
              <a:schemeClr val="accent1"/>
            </a:fillRef>
            <a:effectRef xmlns:a="http://schemas.openxmlformats.org/drawingml/2006/main" idx="0">
              <a:schemeClr val="accent1"/>
            </a:effectRef>
            <a:fontRef xmlns:a="http://schemas.openxmlformats.org/drawingml/2006/main" idx="minor">
              <a:schemeClr val="tx1"/>
            </a:fontRef>
          </cdr:style>
        </cdr:cxnSp>
        <cdr:sp macro="" textlink="">
          <cdr:nvSpPr>
            <cdr:cNvPr id="6" name="TextBox 1">
              <a:extLst xmlns:a="http://schemas.openxmlformats.org/drawingml/2006/main">
                <a:ext uri="{FF2B5EF4-FFF2-40B4-BE49-F238E27FC236}">
                  <a16:creationId xmlns:a16="http://schemas.microsoft.com/office/drawing/2014/main" id="{C5CA0EC9-8990-48CE-BA5C-81CC2FCE698D}"/>
                </a:ext>
              </a:extLst>
            </cdr:cNvPr>
            <cdr:cNvSpPr txBox="1"/>
          </cdr:nvSpPr>
          <cdr:spPr>
            <a:xfrm xmlns:a="http://schemas.openxmlformats.org/drawingml/2006/main">
              <a:off x="3530554" y="766432"/>
              <a:ext cx="1088744" cy="302583"/>
            </a:xfrm>
            <a:prstGeom xmlns:a="http://schemas.openxmlformats.org/drawingml/2006/main" prst="rect">
              <a:avLst/>
            </a:prstGeom>
          </cdr:spPr>
          <cdr:txBody>
            <a:bodyPr xmlns:a="http://schemas.openxmlformats.org/drawingml/2006/main" wrap="none" rtlCol="0" anchor="t"/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l"/>
              <a:r>
                <a:rPr lang="en-AU" sz="1100" b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Pre-COVID</a:t>
              </a:r>
              <a:r>
                <a:rPr lang="en-AU" sz="1100" b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Trajectory</a:t>
              </a:r>
              <a:endParaRPr lang="en-AU" sz="1100" b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cdr:txBody>
        </cdr:sp>
        <cdr:sp macro="" textlink="">
          <cdr:nvSpPr>
            <cdr:cNvPr id="7" name="TextBox 1">
              <a:extLst xmlns:a="http://schemas.openxmlformats.org/drawingml/2006/main">
                <a:ext uri="{FF2B5EF4-FFF2-40B4-BE49-F238E27FC236}">
                  <a16:creationId xmlns:a16="http://schemas.microsoft.com/office/drawing/2014/main" id="{E9EB4752-B285-49EC-8C2D-0E9CE551B5D2}"/>
                </a:ext>
              </a:extLst>
            </cdr:cNvPr>
            <cdr:cNvSpPr txBox="1"/>
          </cdr:nvSpPr>
          <cdr:spPr>
            <a:xfrm xmlns:a="http://schemas.openxmlformats.org/drawingml/2006/main">
              <a:off x="3520553" y="1069015"/>
              <a:ext cx="1876658" cy="302585"/>
            </a:xfrm>
            <a:prstGeom xmlns:a="http://schemas.openxmlformats.org/drawingml/2006/main" prst="rect">
              <a:avLst/>
            </a:prstGeom>
          </cdr:spPr>
          <cdr:txBody>
            <a:bodyPr xmlns:a="http://schemas.openxmlformats.org/drawingml/2006/main" wrap="none" rtlCol="0" anchor="t"/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l"/>
              <a:r>
                <a:rPr lang="en-AU" sz="1100" b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Actual</a:t>
              </a:r>
            </a:p>
          </cdr:txBody>
        </cdr:sp>
        <cdr:cxnSp macro="">
          <cdr:nvCxnSpPr>
            <cdr:cNvPr id="8" name="Straight Connector 7">
              <a:extLst xmlns:a="http://schemas.openxmlformats.org/drawingml/2006/main">
                <a:ext uri="{FF2B5EF4-FFF2-40B4-BE49-F238E27FC236}">
                  <a16:creationId xmlns:a16="http://schemas.microsoft.com/office/drawing/2014/main" id="{EF1C2A9E-4A9F-4882-8247-7F907CC6B155}"/>
                </a:ext>
              </a:extLst>
            </cdr:cNvPr>
            <cdr:cNvCxnSpPr/>
          </cdr:nvCxnSpPr>
          <cdr:spPr>
            <a:xfrm xmlns:a="http://schemas.openxmlformats.org/drawingml/2006/main">
              <a:off x="3062269" y="906684"/>
              <a:ext cx="476424" cy="3238"/>
            </a:xfrm>
            <a:prstGeom xmlns:a="http://schemas.openxmlformats.org/drawingml/2006/main" prst="line">
              <a:avLst/>
            </a:prstGeom>
            <a:ln xmlns:a="http://schemas.openxmlformats.org/drawingml/2006/main" w="28575">
              <a:solidFill>
                <a:srgbClr val="FF0000"/>
              </a:solidFill>
              <a:prstDash val="dash"/>
            </a:ln>
          </cdr:spPr>
          <cdr:style>
            <a:lnRef xmlns:a="http://schemas.openxmlformats.org/drawingml/2006/main" idx="1">
              <a:schemeClr val="accent1"/>
            </a:lnRef>
            <a:fillRef xmlns:a="http://schemas.openxmlformats.org/drawingml/2006/main" idx="0">
              <a:schemeClr val="accent1"/>
            </a:fillRef>
            <a:effectRef xmlns:a="http://schemas.openxmlformats.org/drawingml/2006/main" idx="0">
              <a:schemeClr val="accent1"/>
            </a:effectRef>
            <a:fontRef xmlns:a="http://schemas.openxmlformats.org/drawingml/2006/main" idx="minor">
              <a:schemeClr val="tx1"/>
            </a:fontRef>
          </cdr:style>
        </cdr:cxnSp>
        <cdr:sp macro="" textlink="">
          <cdr:nvSpPr>
            <cdr:cNvPr id="10" name="TextBox 1">
              <a:extLst xmlns:a="http://schemas.openxmlformats.org/drawingml/2006/main">
                <a:ext uri="{FF2B5EF4-FFF2-40B4-BE49-F238E27FC236}">
                  <a16:creationId xmlns:a16="http://schemas.microsoft.com/office/drawing/2014/main" id="{6D6CBDCD-7D4E-4563-861B-19598F9F0BE7}"/>
                </a:ext>
              </a:extLst>
            </cdr:cNvPr>
            <cdr:cNvSpPr txBox="1"/>
          </cdr:nvSpPr>
          <cdr:spPr>
            <a:xfrm xmlns:a="http://schemas.openxmlformats.org/drawingml/2006/main">
              <a:off x="3517900" y="1298575"/>
              <a:ext cx="1876658" cy="302585"/>
            </a:xfrm>
            <a:prstGeom xmlns:a="http://schemas.openxmlformats.org/drawingml/2006/main" prst="rect">
              <a:avLst/>
            </a:prstGeom>
          </cdr:spPr>
          <cdr:txBody>
            <a:bodyPr xmlns:a="http://schemas.openxmlformats.org/drawingml/2006/main" wrap="none" rtlCol="0" anchor="t"/>
            <a:lstStyle xmlns:a="http://schemas.openxmlformats.org/drawingml/2006/main"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l"/>
              <a:r>
                <a:rPr lang="en-AU" sz="1100" b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2023-24 Budget Trajectory</a:t>
              </a:r>
            </a:p>
          </cdr:txBody>
        </cdr:sp>
      </cdr:grp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 Condensed Light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 Condensed Light" panose="020B0604020202020204" pitchFamily="34" charset="0"/>
              </a:defRPr>
            </a:lvl1pPr>
          </a:lstStyle>
          <a:p>
            <a:fld id="{B6659933-B74B-4AB3-9099-B51777DD3137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 Condensed Light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 Condensed Light" panose="020B0604020202020204" pitchFamily="34" charset="0"/>
              </a:defRPr>
            </a:lvl1pPr>
          </a:lstStyle>
          <a:p>
            <a:fld id="{AA9CE82D-71C1-40BB-9F9F-BFC8B0CAA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8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en Sans Condensed Light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en Sans Condensed Light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en Sans Condensed Light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en Sans Condensed Light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en Sans Condensed Light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CE82D-71C1-40BB-9F9F-BFC8B0CAA11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62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CE82D-71C1-40BB-9F9F-BFC8B0CAA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267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CE82D-71C1-40BB-9F9F-BFC8B0CAA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91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CE82D-71C1-40BB-9F9F-BFC8B0CAA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415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CE82D-71C1-40BB-9F9F-BFC8B0CAA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288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CE82D-71C1-40BB-9F9F-BFC8B0CAA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901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CE82D-71C1-40BB-9F9F-BFC8B0CAA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845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CE82D-71C1-40BB-9F9F-BFC8B0CAA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491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CE82D-71C1-40BB-9F9F-BFC8B0CAA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531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CE82D-71C1-40BB-9F9F-BFC8B0CAA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864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CE82D-71C1-40BB-9F9F-BFC8B0CAA11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04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CE82D-71C1-40BB-9F9F-BFC8B0CAA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788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8552EF-9EC5-4103-9BAC-3D6BCB2055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2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81A89-5246-41E7-BC60-CF27AABF3B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0"/>
            <a:ext cx="12192000" cy="6858000"/>
          </a:xfrm>
          <a:solidFill>
            <a:schemeClr val="accent1">
              <a:alpha val="7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>
                <a:noFill/>
              </a:defRPr>
            </a:lvl1pPr>
            <a:lvl2pPr marL="266700" indent="0">
              <a:buNone/>
              <a:defRPr sz="800">
                <a:noFill/>
              </a:defRPr>
            </a:lvl2pPr>
            <a:lvl3pPr marL="914400" indent="0">
              <a:buNone/>
              <a:defRPr sz="800">
                <a:noFill/>
              </a:defRPr>
            </a:lvl3pPr>
            <a:lvl4pPr marL="1371600" indent="0">
              <a:buNone/>
              <a:defRPr sz="800">
                <a:noFill/>
              </a:defRPr>
            </a:lvl4pPr>
            <a:lvl5pPr marL="1828800" indent="0">
              <a:buNone/>
              <a:defRPr sz="800">
                <a:noFill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5BCD2C-72E2-4903-B449-A3BB79EE632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_big_white">
            <a:extLst>
              <a:ext uri="{FF2B5EF4-FFF2-40B4-BE49-F238E27FC236}">
                <a16:creationId xmlns:a16="http://schemas.microsoft.com/office/drawing/2014/main" id="{73E9991A-B5B6-4FDF-AB1D-16975DCD3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59" y="2242484"/>
            <a:ext cx="11117083" cy="800219"/>
          </a:xfrm>
        </p:spPr>
        <p:txBody>
          <a:bodyPr anchor="t" anchorCtr="0"/>
          <a:lstStyle>
            <a:lvl1pPr algn="ctr">
              <a:lnSpc>
                <a:spcPct val="100000"/>
              </a:lnSpc>
              <a:defRPr sz="4600" b="1" spc="0" baseline="0">
                <a:solidFill>
                  <a:srgbClr val="FFFFFF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28D7897-9CB4-4C0C-9B4F-EE97F0A429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1803400" y="6399463"/>
            <a:ext cx="9403576" cy="0"/>
          </a:xfrm>
          <a:custGeom>
            <a:avLst/>
            <a:gdLst>
              <a:gd name="connsiteX0" fmla="*/ 0 w 10579100"/>
              <a:gd name="connsiteY0" fmla="*/ 0 h 914400"/>
              <a:gd name="connsiteX1" fmla="*/ 10579100 w 10579100"/>
              <a:gd name="connsiteY1" fmla="*/ 0 h 914400"/>
              <a:gd name="connsiteX2" fmla="*/ 10579100 w 10579100"/>
              <a:gd name="connsiteY2" fmla="*/ 914400 h 914400"/>
              <a:gd name="connsiteX3" fmla="*/ 0 w 10579100"/>
              <a:gd name="connsiteY3" fmla="*/ 914400 h 914400"/>
              <a:gd name="connsiteX4" fmla="*/ 0 w 10579100"/>
              <a:gd name="connsiteY4" fmla="*/ 0 h 914400"/>
              <a:gd name="connsiteX0" fmla="*/ 10579100 w 10670540"/>
              <a:gd name="connsiteY0" fmla="*/ 914400 h 1005840"/>
              <a:gd name="connsiteX1" fmla="*/ 0 w 10670540"/>
              <a:gd name="connsiteY1" fmla="*/ 914400 h 1005840"/>
              <a:gd name="connsiteX2" fmla="*/ 0 w 10670540"/>
              <a:gd name="connsiteY2" fmla="*/ 0 h 1005840"/>
              <a:gd name="connsiteX3" fmla="*/ 10579100 w 10670540"/>
              <a:gd name="connsiteY3" fmla="*/ 0 h 1005840"/>
              <a:gd name="connsiteX4" fmla="*/ 10670540 w 10670540"/>
              <a:gd name="connsiteY4" fmla="*/ 1005840 h 1005840"/>
              <a:gd name="connsiteX0" fmla="*/ 10579100 w 10579100"/>
              <a:gd name="connsiteY0" fmla="*/ 914400 h 914400"/>
              <a:gd name="connsiteX1" fmla="*/ 0 w 10579100"/>
              <a:gd name="connsiteY1" fmla="*/ 914400 h 914400"/>
              <a:gd name="connsiteX2" fmla="*/ 0 w 10579100"/>
              <a:gd name="connsiteY2" fmla="*/ 0 h 914400"/>
              <a:gd name="connsiteX3" fmla="*/ 10579100 w 10579100"/>
              <a:gd name="connsiteY3" fmla="*/ 0 h 914400"/>
              <a:gd name="connsiteX0" fmla="*/ 0 w 10579100"/>
              <a:gd name="connsiteY0" fmla="*/ 914400 h 914400"/>
              <a:gd name="connsiteX1" fmla="*/ 0 w 10579100"/>
              <a:gd name="connsiteY1" fmla="*/ 0 h 914400"/>
              <a:gd name="connsiteX2" fmla="*/ 10579100 w 10579100"/>
              <a:gd name="connsiteY2" fmla="*/ 0 h 914400"/>
              <a:gd name="connsiteX0" fmla="*/ 0 w 10579100"/>
              <a:gd name="connsiteY0" fmla="*/ 0 h 0"/>
              <a:gd name="connsiteX1" fmla="*/ 10579100 w 1057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100">
                <a:moveTo>
                  <a:pt x="0" y="0"/>
                </a:moveTo>
                <a:lnTo>
                  <a:pt x="10579100" y="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F97BE5-5248-C649-B7DB-96C9ACB871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6163084"/>
            <a:ext cx="1098550" cy="4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79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 with backgrou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0BDA9A5-DEAD-44A6-9EF9-630C3E33D1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0"/>
            <a:ext cx="12192000" cy="6858000"/>
          </a:xfrm>
          <a:solidFill>
            <a:schemeClr val="accent2">
              <a:alpha val="8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>
                <a:noFill/>
              </a:defRPr>
            </a:lvl1pPr>
            <a:lvl2pPr marL="266700" indent="0">
              <a:buNone/>
              <a:defRPr sz="800">
                <a:noFill/>
              </a:defRPr>
            </a:lvl2pPr>
            <a:lvl3pPr marL="914400" indent="0">
              <a:buNone/>
              <a:defRPr sz="800">
                <a:noFill/>
              </a:defRPr>
            </a:lvl3pPr>
            <a:lvl4pPr marL="1371600" indent="0">
              <a:buNone/>
              <a:defRPr sz="800">
                <a:noFill/>
              </a:defRPr>
            </a:lvl4pPr>
            <a:lvl5pPr marL="1828800" indent="0">
              <a:buNone/>
              <a:defRPr sz="800">
                <a:noFill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_whit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_white"/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105200"/>
            <a:ext cx="11001375" cy="327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B27E0-DF6A-4260-B70C-AFF5BAFFBEB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511C881-370E-4AE6-801C-C5D200328D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1803400" y="6399463"/>
            <a:ext cx="9403576" cy="0"/>
          </a:xfrm>
          <a:custGeom>
            <a:avLst/>
            <a:gdLst>
              <a:gd name="connsiteX0" fmla="*/ 0 w 10579100"/>
              <a:gd name="connsiteY0" fmla="*/ 0 h 914400"/>
              <a:gd name="connsiteX1" fmla="*/ 10579100 w 10579100"/>
              <a:gd name="connsiteY1" fmla="*/ 0 h 914400"/>
              <a:gd name="connsiteX2" fmla="*/ 10579100 w 10579100"/>
              <a:gd name="connsiteY2" fmla="*/ 914400 h 914400"/>
              <a:gd name="connsiteX3" fmla="*/ 0 w 10579100"/>
              <a:gd name="connsiteY3" fmla="*/ 914400 h 914400"/>
              <a:gd name="connsiteX4" fmla="*/ 0 w 10579100"/>
              <a:gd name="connsiteY4" fmla="*/ 0 h 914400"/>
              <a:gd name="connsiteX0" fmla="*/ 10579100 w 10670540"/>
              <a:gd name="connsiteY0" fmla="*/ 914400 h 1005840"/>
              <a:gd name="connsiteX1" fmla="*/ 0 w 10670540"/>
              <a:gd name="connsiteY1" fmla="*/ 914400 h 1005840"/>
              <a:gd name="connsiteX2" fmla="*/ 0 w 10670540"/>
              <a:gd name="connsiteY2" fmla="*/ 0 h 1005840"/>
              <a:gd name="connsiteX3" fmla="*/ 10579100 w 10670540"/>
              <a:gd name="connsiteY3" fmla="*/ 0 h 1005840"/>
              <a:gd name="connsiteX4" fmla="*/ 10670540 w 10670540"/>
              <a:gd name="connsiteY4" fmla="*/ 1005840 h 1005840"/>
              <a:gd name="connsiteX0" fmla="*/ 10579100 w 10579100"/>
              <a:gd name="connsiteY0" fmla="*/ 914400 h 914400"/>
              <a:gd name="connsiteX1" fmla="*/ 0 w 10579100"/>
              <a:gd name="connsiteY1" fmla="*/ 914400 h 914400"/>
              <a:gd name="connsiteX2" fmla="*/ 0 w 10579100"/>
              <a:gd name="connsiteY2" fmla="*/ 0 h 914400"/>
              <a:gd name="connsiteX3" fmla="*/ 10579100 w 10579100"/>
              <a:gd name="connsiteY3" fmla="*/ 0 h 914400"/>
              <a:gd name="connsiteX0" fmla="*/ 0 w 10579100"/>
              <a:gd name="connsiteY0" fmla="*/ 914400 h 914400"/>
              <a:gd name="connsiteX1" fmla="*/ 0 w 10579100"/>
              <a:gd name="connsiteY1" fmla="*/ 0 h 914400"/>
              <a:gd name="connsiteX2" fmla="*/ 10579100 w 10579100"/>
              <a:gd name="connsiteY2" fmla="*/ 0 h 914400"/>
              <a:gd name="connsiteX0" fmla="*/ 0 w 10579100"/>
              <a:gd name="connsiteY0" fmla="*/ 0 h 0"/>
              <a:gd name="connsiteX1" fmla="*/ 10579100 w 1057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100">
                <a:moveTo>
                  <a:pt x="0" y="0"/>
                </a:moveTo>
                <a:lnTo>
                  <a:pt x="10579100" y="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5A8D94-3889-2048-B882-7C3DA81A57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6163084"/>
            <a:ext cx="1098550" cy="4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84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background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_big_white"/>
          <p:cNvSpPr>
            <a:spLocks noGrp="1"/>
          </p:cNvSpPr>
          <p:nvPr>
            <p:ph type="title"/>
          </p:nvPr>
        </p:nvSpPr>
        <p:spPr>
          <a:xfrm>
            <a:off x="537459" y="515462"/>
            <a:ext cx="11117083" cy="800219"/>
          </a:xfrm>
        </p:spPr>
        <p:txBody>
          <a:bodyPr/>
          <a:lstStyle>
            <a:lvl1pPr>
              <a:defRPr sz="46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BD84F-B20A-4A1F-99D8-32390B2E79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9DC9F33-8772-4E1B-9AD6-5BCAC32AEA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1803400" y="6399463"/>
            <a:ext cx="9403576" cy="0"/>
          </a:xfrm>
          <a:custGeom>
            <a:avLst/>
            <a:gdLst>
              <a:gd name="connsiteX0" fmla="*/ 0 w 10579100"/>
              <a:gd name="connsiteY0" fmla="*/ 0 h 914400"/>
              <a:gd name="connsiteX1" fmla="*/ 10579100 w 10579100"/>
              <a:gd name="connsiteY1" fmla="*/ 0 h 914400"/>
              <a:gd name="connsiteX2" fmla="*/ 10579100 w 10579100"/>
              <a:gd name="connsiteY2" fmla="*/ 914400 h 914400"/>
              <a:gd name="connsiteX3" fmla="*/ 0 w 10579100"/>
              <a:gd name="connsiteY3" fmla="*/ 914400 h 914400"/>
              <a:gd name="connsiteX4" fmla="*/ 0 w 10579100"/>
              <a:gd name="connsiteY4" fmla="*/ 0 h 914400"/>
              <a:gd name="connsiteX0" fmla="*/ 10579100 w 10670540"/>
              <a:gd name="connsiteY0" fmla="*/ 914400 h 1005840"/>
              <a:gd name="connsiteX1" fmla="*/ 0 w 10670540"/>
              <a:gd name="connsiteY1" fmla="*/ 914400 h 1005840"/>
              <a:gd name="connsiteX2" fmla="*/ 0 w 10670540"/>
              <a:gd name="connsiteY2" fmla="*/ 0 h 1005840"/>
              <a:gd name="connsiteX3" fmla="*/ 10579100 w 10670540"/>
              <a:gd name="connsiteY3" fmla="*/ 0 h 1005840"/>
              <a:gd name="connsiteX4" fmla="*/ 10670540 w 10670540"/>
              <a:gd name="connsiteY4" fmla="*/ 1005840 h 1005840"/>
              <a:gd name="connsiteX0" fmla="*/ 10579100 w 10579100"/>
              <a:gd name="connsiteY0" fmla="*/ 914400 h 914400"/>
              <a:gd name="connsiteX1" fmla="*/ 0 w 10579100"/>
              <a:gd name="connsiteY1" fmla="*/ 914400 h 914400"/>
              <a:gd name="connsiteX2" fmla="*/ 0 w 10579100"/>
              <a:gd name="connsiteY2" fmla="*/ 0 h 914400"/>
              <a:gd name="connsiteX3" fmla="*/ 10579100 w 10579100"/>
              <a:gd name="connsiteY3" fmla="*/ 0 h 914400"/>
              <a:gd name="connsiteX0" fmla="*/ 0 w 10579100"/>
              <a:gd name="connsiteY0" fmla="*/ 914400 h 914400"/>
              <a:gd name="connsiteX1" fmla="*/ 0 w 10579100"/>
              <a:gd name="connsiteY1" fmla="*/ 0 h 914400"/>
              <a:gd name="connsiteX2" fmla="*/ 10579100 w 10579100"/>
              <a:gd name="connsiteY2" fmla="*/ 0 h 914400"/>
              <a:gd name="connsiteX0" fmla="*/ 0 w 10579100"/>
              <a:gd name="connsiteY0" fmla="*/ 0 h 0"/>
              <a:gd name="connsiteX1" fmla="*/ 10579100 w 1057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100">
                <a:moveTo>
                  <a:pt x="0" y="0"/>
                </a:moveTo>
                <a:lnTo>
                  <a:pt x="10579100" y="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509B5B-82EB-034E-B6B0-1B6DADF05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6163084"/>
            <a:ext cx="1098550" cy="4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16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ottom with backgrou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_big_bottom"/>
          <p:cNvSpPr>
            <a:spLocks noGrp="1"/>
          </p:cNvSpPr>
          <p:nvPr>
            <p:ph type="title"/>
          </p:nvPr>
        </p:nvSpPr>
        <p:spPr>
          <a:xfrm>
            <a:off x="537459" y="4376267"/>
            <a:ext cx="11117083" cy="800219"/>
          </a:xfrm>
        </p:spPr>
        <p:txBody>
          <a:bodyPr/>
          <a:lstStyle>
            <a:lvl1pPr>
              <a:defRPr sz="4600">
                <a:solidFill>
                  <a:srgbClr val="FFFFFF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E1D0A-549C-4087-A771-7521B3247A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59A906F-0D1F-497E-A351-0F6B8F90AC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1803400" y="6399463"/>
            <a:ext cx="9403576" cy="0"/>
          </a:xfrm>
          <a:custGeom>
            <a:avLst/>
            <a:gdLst>
              <a:gd name="connsiteX0" fmla="*/ 0 w 10579100"/>
              <a:gd name="connsiteY0" fmla="*/ 0 h 914400"/>
              <a:gd name="connsiteX1" fmla="*/ 10579100 w 10579100"/>
              <a:gd name="connsiteY1" fmla="*/ 0 h 914400"/>
              <a:gd name="connsiteX2" fmla="*/ 10579100 w 10579100"/>
              <a:gd name="connsiteY2" fmla="*/ 914400 h 914400"/>
              <a:gd name="connsiteX3" fmla="*/ 0 w 10579100"/>
              <a:gd name="connsiteY3" fmla="*/ 914400 h 914400"/>
              <a:gd name="connsiteX4" fmla="*/ 0 w 10579100"/>
              <a:gd name="connsiteY4" fmla="*/ 0 h 914400"/>
              <a:gd name="connsiteX0" fmla="*/ 10579100 w 10670540"/>
              <a:gd name="connsiteY0" fmla="*/ 914400 h 1005840"/>
              <a:gd name="connsiteX1" fmla="*/ 0 w 10670540"/>
              <a:gd name="connsiteY1" fmla="*/ 914400 h 1005840"/>
              <a:gd name="connsiteX2" fmla="*/ 0 w 10670540"/>
              <a:gd name="connsiteY2" fmla="*/ 0 h 1005840"/>
              <a:gd name="connsiteX3" fmla="*/ 10579100 w 10670540"/>
              <a:gd name="connsiteY3" fmla="*/ 0 h 1005840"/>
              <a:gd name="connsiteX4" fmla="*/ 10670540 w 10670540"/>
              <a:gd name="connsiteY4" fmla="*/ 1005840 h 1005840"/>
              <a:gd name="connsiteX0" fmla="*/ 10579100 w 10579100"/>
              <a:gd name="connsiteY0" fmla="*/ 914400 h 914400"/>
              <a:gd name="connsiteX1" fmla="*/ 0 w 10579100"/>
              <a:gd name="connsiteY1" fmla="*/ 914400 h 914400"/>
              <a:gd name="connsiteX2" fmla="*/ 0 w 10579100"/>
              <a:gd name="connsiteY2" fmla="*/ 0 h 914400"/>
              <a:gd name="connsiteX3" fmla="*/ 10579100 w 10579100"/>
              <a:gd name="connsiteY3" fmla="*/ 0 h 914400"/>
              <a:gd name="connsiteX0" fmla="*/ 0 w 10579100"/>
              <a:gd name="connsiteY0" fmla="*/ 914400 h 914400"/>
              <a:gd name="connsiteX1" fmla="*/ 0 w 10579100"/>
              <a:gd name="connsiteY1" fmla="*/ 0 h 914400"/>
              <a:gd name="connsiteX2" fmla="*/ 10579100 w 10579100"/>
              <a:gd name="connsiteY2" fmla="*/ 0 h 914400"/>
              <a:gd name="connsiteX0" fmla="*/ 0 w 10579100"/>
              <a:gd name="connsiteY0" fmla="*/ 0 h 0"/>
              <a:gd name="connsiteX1" fmla="*/ 10579100 w 1057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100">
                <a:moveTo>
                  <a:pt x="0" y="0"/>
                </a:moveTo>
                <a:lnTo>
                  <a:pt x="10579100" y="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6079C8-7547-A84B-A1EC-0A0FEF7610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6163084"/>
            <a:ext cx="1098550" cy="4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92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enter with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4" name="Title_big_white"/>
          <p:cNvSpPr>
            <a:spLocks noGrp="1"/>
          </p:cNvSpPr>
          <p:nvPr>
            <p:ph type="title"/>
          </p:nvPr>
        </p:nvSpPr>
        <p:spPr>
          <a:xfrm>
            <a:off x="537459" y="2242484"/>
            <a:ext cx="11117083" cy="800219"/>
          </a:xfrm>
        </p:spPr>
        <p:txBody>
          <a:bodyPr anchor="t" anchorCtr="0"/>
          <a:lstStyle>
            <a:lvl1pPr algn="ctr">
              <a:lnSpc>
                <a:spcPct val="100000"/>
              </a:lnSpc>
              <a:defRPr sz="4600" b="1" spc="0" baseline="0">
                <a:solidFill>
                  <a:srgbClr val="FFFFFF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C1570B-393C-453E-BB44-02571CB6932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39FBFD0-C9CB-446B-91AA-DFBD6AACBE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1803400" y="6399463"/>
            <a:ext cx="9403576" cy="0"/>
          </a:xfrm>
          <a:custGeom>
            <a:avLst/>
            <a:gdLst>
              <a:gd name="connsiteX0" fmla="*/ 0 w 10579100"/>
              <a:gd name="connsiteY0" fmla="*/ 0 h 914400"/>
              <a:gd name="connsiteX1" fmla="*/ 10579100 w 10579100"/>
              <a:gd name="connsiteY1" fmla="*/ 0 h 914400"/>
              <a:gd name="connsiteX2" fmla="*/ 10579100 w 10579100"/>
              <a:gd name="connsiteY2" fmla="*/ 914400 h 914400"/>
              <a:gd name="connsiteX3" fmla="*/ 0 w 10579100"/>
              <a:gd name="connsiteY3" fmla="*/ 914400 h 914400"/>
              <a:gd name="connsiteX4" fmla="*/ 0 w 10579100"/>
              <a:gd name="connsiteY4" fmla="*/ 0 h 914400"/>
              <a:gd name="connsiteX0" fmla="*/ 10579100 w 10670540"/>
              <a:gd name="connsiteY0" fmla="*/ 914400 h 1005840"/>
              <a:gd name="connsiteX1" fmla="*/ 0 w 10670540"/>
              <a:gd name="connsiteY1" fmla="*/ 914400 h 1005840"/>
              <a:gd name="connsiteX2" fmla="*/ 0 w 10670540"/>
              <a:gd name="connsiteY2" fmla="*/ 0 h 1005840"/>
              <a:gd name="connsiteX3" fmla="*/ 10579100 w 10670540"/>
              <a:gd name="connsiteY3" fmla="*/ 0 h 1005840"/>
              <a:gd name="connsiteX4" fmla="*/ 10670540 w 10670540"/>
              <a:gd name="connsiteY4" fmla="*/ 1005840 h 1005840"/>
              <a:gd name="connsiteX0" fmla="*/ 10579100 w 10579100"/>
              <a:gd name="connsiteY0" fmla="*/ 914400 h 914400"/>
              <a:gd name="connsiteX1" fmla="*/ 0 w 10579100"/>
              <a:gd name="connsiteY1" fmla="*/ 914400 h 914400"/>
              <a:gd name="connsiteX2" fmla="*/ 0 w 10579100"/>
              <a:gd name="connsiteY2" fmla="*/ 0 h 914400"/>
              <a:gd name="connsiteX3" fmla="*/ 10579100 w 10579100"/>
              <a:gd name="connsiteY3" fmla="*/ 0 h 914400"/>
              <a:gd name="connsiteX0" fmla="*/ 0 w 10579100"/>
              <a:gd name="connsiteY0" fmla="*/ 914400 h 914400"/>
              <a:gd name="connsiteX1" fmla="*/ 0 w 10579100"/>
              <a:gd name="connsiteY1" fmla="*/ 0 h 914400"/>
              <a:gd name="connsiteX2" fmla="*/ 10579100 w 10579100"/>
              <a:gd name="connsiteY2" fmla="*/ 0 h 914400"/>
              <a:gd name="connsiteX0" fmla="*/ 0 w 10579100"/>
              <a:gd name="connsiteY0" fmla="*/ 0 h 0"/>
              <a:gd name="connsiteX1" fmla="*/ 10579100 w 1057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100">
                <a:moveTo>
                  <a:pt x="0" y="0"/>
                </a:moveTo>
                <a:lnTo>
                  <a:pt x="10579100" y="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1F977C-04FD-CF43-B808-2937CC468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6163084"/>
            <a:ext cx="1098550" cy="4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86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middle with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4" name="Title_big_white"/>
          <p:cNvSpPr>
            <a:spLocks noGrp="1"/>
          </p:cNvSpPr>
          <p:nvPr>
            <p:ph type="title"/>
          </p:nvPr>
        </p:nvSpPr>
        <p:spPr>
          <a:xfrm>
            <a:off x="537459" y="2995024"/>
            <a:ext cx="11117083" cy="800219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4600" b="1" spc="0" baseline="0">
                <a:solidFill>
                  <a:srgbClr val="FFFFFF"/>
                </a:solidFill>
                <a:latin typeface="+mj-lt"/>
                <a:ea typeface="Open Sans Condensed Light" panose="020B0706030804020204" pitchFamily="34" charset="0"/>
                <a:cs typeface="Open Sans Condensed Light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8F68D6-9EAC-4B7B-8B79-6E136DF29A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1B13E82-7A22-41C3-93B7-4B0E3A98D7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1803400" y="6399463"/>
            <a:ext cx="9403576" cy="0"/>
          </a:xfrm>
          <a:custGeom>
            <a:avLst/>
            <a:gdLst>
              <a:gd name="connsiteX0" fmla="*/ 0 w 10579100"/>
              <a:gd name="connsiteY0" fmla="*/ 0 h 914400"/>
              <a:gd name="connsiteX1" fmla="*/ 10579100 w 10579100"/>
              <a:gd name="connsiteY1" fmla="*/ 0 h 914400"/>
              <a:gd name="connsiteX2" fmla="*/ 10579100 w 10579100"/>
              <a:gd name="connsiteY2" fmla="*/ 914400 h 914400"/>
              <a:gd name="connsiteX3" fmla="*/ 0 w 10579100"/>
              <a:gd name="connsiteY3" fmla="*/ 914400 h 914400"/>
              <a:gd name="connsiteX4" fmla="*/ 0 w 10579100"/>
              <a:gd name="connsiteY4" fmla="*/ 0 h 914400"/>
              <a:gd name="connsiteX0" fmla="*/ 10579100 w 10670540"/>
              <a:gd name="connsiteY0" fmla="*/ 914400 h 1005840"/>
              <a:gd name="connsiteX1" fmla="*/ 0 w 10670540"/>
              <a:gd name="connsiteY1" fmla="*/ 914400 h 1005840"/>
              <a:gd name="connsiteX2" fmla="*/ 0 w 10670540"/>
              <a:gd name="connsiteY2" fmla="*/ 0 h 1005840"/>
              <a:gd name="connsiteX3" fmla="*/ 10579100 w 10670540"/>
              <a:gd name="connsiteY3" fmla="*/ 0 h 1005840"/>
              <a:gd name="connsiteX4" fmla="*/ 10670540 w 10670540"/>
              <a:gd name="connsiteY4" fmla="*/ 1005840 h 1005840"/>
              <a:gd name="connsiteX0" fmla="*/ 10579100 w 10579100"/>
              <a:gd name="connsiteY0" fmla="*/ 914400 h 914400"/>
              <a:gd name="connsiteX1" fmla="*/ 0 w 10579100"/>
              <a:gd name="connsiteY1" fmla="*/ 914400 h 914400"/>
              <a:gd name="connsiteX2" fmla="*/ 0 w 10579100"/>
              <a:gd name="connsiteY2" fmla="*/ 0 h 914400"/>
              <a:gd name="connsiteX3" fmla="*/ 10579100 w 10579100"/>
              <a:gd name="connsiteY3" fmla="*/ 0 h 914400"/>
              <a:gd name="connsiteX0" fmla="*/ 0 w 10579100"/>
              <a:gd name="connsiteY0" fmla="*/ 914400 h 914400"/>
              <a:gd name="connsiteX1" fmla="*/ 0 w 10579100"/>
              <a:gd name="connsiteY1" fmla="*/ 0 h 914400"/>
              <a:gd name="connsiteX2" fmla="*/ 10579100 w 10579100"/>
              <a:gd name="connsiteY2" fmla="*/ 0 h 914400"/>
              <a:gd name="connsiteX0" fmla="*/ 0 w 10579100"/>
              <a:gd name="connsiteY0" fmla="*/ 0 h 0"/>
              <a:gd name="connsiteX1" fmla="*/ 10579100 w 1057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100">
                <a:moveTo>
                  <a:pt x="0" y="0"/>
                </a:moveTo>
                <a:lnTo>
                  <a:pt x="10579100" y="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66DE8-37EB-DF40-BFF1-BD82C3A3A8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6163084"/>
            <a:ext cx="1098550" cy="4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96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enter with background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4" name="Title_big_white"/>
          <p:cNvSpPr>
            <a:spLocks noGrp="1"/>
          </p:cNvSpPr>
          <p:nvPr>
            <p:ph type="title"/>
          </p:nvPr>
        </p:nvSpPr>
        <p:spPr>
          <a:xfrm>
            <a:off x="537459" y="1188800"/>
            <a:ext cx="11117083" cy="800219"/>
          </a:xfrm>
        </p:spPr>
        <p:txBody>
          <a:bodyPr anchor="t" anchorCtr="0"/>
          <a:lstStyle>
            <a:lvl1pPr algn="ctr">
              <a:lnSpc>
                <a:spcPct val="100000"/>
              </a:lnSpc>
              <a:defRPr sz="4600" b="1" spc="0" baseline="0">
                <a:solidFill>
                  <a:srgbClr val="FFFFFF"/>
                </a:solidFill>
                <a:latin typeface="+mj-lt"/>
                <a:ea typeface="Open Sans Condensed Light" panose="020B0706030804020204" pitchFamily="34" charset="0"/>
                <a:cs typeface="Open Sans Condensed Light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46C07-9EF3-4A96-AF25-AD200391DCA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84E272F-685B-48FA-B9E5-FCE3B5D5ED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1803400" y="6399463"/>
            <a:ext cx="9403576" cy="0"/>
          </a:xfrm>
          <a:custGeom>
            <a:avLst/>
            <a:gdLst>
              <a:gd name="connsiteX0" fmla="*/ 0 w 10579100"/>
              <a:gd name="connsiteY0" fmla="*/ 0 h 914400"/>
              <a:gd name="connsiteX1" fmla="*/ 10579100 w 10579100"/>
              <a:gd name="connsiteY1" fmla="*/ 0 h 914400"/>
              <a:gd name="connsiteX2" fmla="*/ 10579100 w 10579100"/>
              <a:gd name="connsiteY2" fmla="*/ 914400 h 914400"/>
              <a:gd name="connsiteX3" fmla="*/ 0 w 10579100"/>
              <a:gd name="connsiteY3" fmla="*/ 914400 h 914400"/>
              <a:gd name="connsiteX4" fmla="*/ 0 w 10579100"/>
              <a:gd name="connsiteY4" fmla="*/ 0 h 914400"/>
              <a:gd name="connsiteX0" fmla="*/ 10579100 w 10670540"/>
              <a:gd name="connsiteY0" fmla="*/ 914400 h 1005840"/>
              <a:gd name="connsiteX1" fmla="*/ 0 w 10670540"/>
              <a:gd name="connsiteY1" fmla="*/ 914400 h 1005840"/>
              <a:gd name="connsiteX2" fmla="*/ 0 w 10670540"/>
              <a:gd name="connsiteY2" fmla="*/ 0 h 1005840"/>
              <a:gd name="connsiteX3" fmla="*/ 10579100 w 10670540"/>
              <a:gd name="connsiteY3" fmla="*/ 0 h 1005840"/>
              <a:gd name="connsiteX4" fmla="*/ 10670540 w 10670540"/>
              <a:gd name="connsiteY4" fmla="*/ 1005840 h 1005840"/>
              <a:gd name="connsiteX0" fmla="*/ 10579100 w 10579100"/>
              <a:gd name="connsiteY0" fmla="*/ 914400 h 914400"/>
              <a:gd name="connsiteX1" fmla="*/ 0 w 10579100"/>
              <a:gd name="connsiteY1" fmla="*/ 914400 h 914400"/>
              <a:gd name="connsiteX2" fmla="*/ 0 w 10579100"/>
              <a:gd name="connsiteY2" fmla="*/ 0 h 914400"/>
              <a:gd name="connsiteX3" fmla="*/ 10579100 w 10579100"/>
              <a:gd name="connsiteY3" fmla="*/ 0 h 914400"/>
              <a:gd name="connsiteX0" fmla="*/ 0 w 10579100"/>
              <a:gd name="connsiteY0" fmla="*/ 914400 h 914400"/>
              <a:gd name="connsiteX1" fmla="*/ 0 w 10579100"/>
              <a:gd name="connsiteY1" fmla="*/ 0 h 914400"/>
              <a:gd name="connsiteX2" fmla="*/ 10579100 w 10579100"/>
              <a:gd name="connsiteY2" fmla="*/ 0 h 914400"/>
              <a:gd name="connsiteX0" fmla="*/ 0 w 10579100"/>
              <a:gd name="connsiteY0" fmla="*/ 0 h 0"/>
              <a:gd name="connsiteX1" fmla="*/ 10579100 w 1057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100">
                <a:moveTo>
                  <a:pt x="0" y="0"/>
                </a:moveTo>
                <a:lnTo>
                  <a:pt x="10579100" y="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E0DDFB-3826-654F-A45D-94FF459C38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6163084"/>
            <a:ext cx="1098550" cy="4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3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enter with background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4" name="Title_big_white"/>
          <p:cNvSpPr>
            <a:spLocks noGrp="1"/>
          </p:cNvSpPr>
          <p:nvPr>
            <p:ph type="title"/>
          </p:nvPr>
        </p:nvSpPr>
        <p:spPr>
          <a:xfrm>
            <a:off x="537459" y="1843561"/>
            <a:ext cx="11117083" cy="800219"/>
          </a:xfrm>
        </p:spPr>
        <p:txBody>
          <a:bodyPr anchor="t" anchorCtr="0"/>
          <a:lstStyle>
            <a:lvl1pPr algn="ctr">
              <a:lnSpc>
                <a:spcPct val="100000"/>
              </a:lnSpc>
              <a:defRPr sz="4600" b="1" spc="0" baseline="0">
                <a:solidFill>
                  <a:srgbClr val="FFFFFF"/>
                </a:solidFill>
                <a:latin typeface="+mj-lt"/>
                <a:ea typeface="Open Sans Condensed Light" panose="020B0706030804020204" pitchFamily="34" charset="0"/>
                <a:cs typeface="Open Sans Condensed Light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93484D-72AE-429C-9C19-B2D4B5E8F3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96D94A-2675-4866-8F3D-AF0AE04FC13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1803400" y="6399463"/>
            <a:ext cx="9403576" cy="0"/>
          </a:xfrm>
          <a:custGeom>
            <a:avLst/>
            <a:gdLst>
              <a:gd name="connsiteX0" fmla="*/ 0 w 10579100"/>
              <a:gd name="connsiteY0" fmla="*/ 0 h 914400"/>
              <a:gd name="connsiteX1" fmla="*/ 10579100 w 10579100"/>
              <a:gd name="connsiteY1" fmla="*/ 0 h 914400"/>
              <a:gd name="connsiteX2" fmla="*/ 10579100 w 10579100"/>
              <a:gd name="connsiteY2" fmla="*/ 914400 h 914400"/>
              <a:gd name="connsiteX3" fmla="*/ 0 w 10579100"/>
              <a:gd name="connsiteY3" fmla="*/ 914400 h 914400"/>
              <a:gd name="connsiteX4" fmla="*/ 0 w 10579100"/>
              <a:gd name="connsiteY4" fmla="*/ 0 h 914400"/>
              <a:gd name="connsiteX0" fmla="*/ 10579100 w 10670540"/>
              <a:gd name="connsiteY0" fmla="*/ 914400 h 1005840"/>
              <a:gd name="connsiteX1" fmla="*/ 0 w 10670540"/>
              <a:gd name="connsiteY1" fmla="*/ 914400 h 1005840"/>
              <a:gd name="connsiteX2" fmla="*/ 0 w 10670540"/>
              <a:gd name="connsiteY2" fmla="*/ 0 h 1005840"/>
              <a:gd name="connsiteX3" fmla="*/ 10579100 w 10670540"/>
              <a:gd name="connsiteY3" fmla="*/ 0 h 1005840"/>
              <a:gd name="connsiteX4" fmla="*/ 10670540 w 10670540"/>
              <a:gd name="connsiteY4" fmla="*/ 1005840 h 1005840"/>
              <a:gd name="connsiteX0" fmla="*/ 10579100 w 10579100"/>
              <a:gd name="connsiteY0" fmla="*/ 914400 h 914400"/>
              <a:gd name="connsiteX1" fmla="*/ 0 w 10579100"/>
              <a:gd name="connsiteY1" fmla="*/ 914400 h 914400"/>
              <a:gd name="connsiteX2" fmla="*/ 0 w 10579100"/>
              <a:gd name="connsiteY2" fmla="*/ 0 h 914400"/>
              <a:gd name="connsiteX3" fmla="*/ 10579100 w 10579100"/>
              <a:gd name="connsiteY3" fmla="*/ 0 h 914400"/>
              <a:gd name="connsiteX0" fmla="*/ 0 w 10579100"/>
              <a:gd name="connsiteY0" fmla="*/ 914400 h 914400"/>
              <a:gd name="connsiteX1" fmla="*/ 0 w 10579100"/>
              <a:gd name="connsiteY1" fmla="*/ 0 h 914400"/>
              <a:gd name="connsiteX2" fmla="*/ 10579100 w 10579100"/>
              <a:gd name="connsiteY2" fmla="*/ 0 h 914400"/>
              <a:gd name="connsiteX0" fmla="*/ 0 w 10579100"/>
              <a:gd name="connsiteY0" fmla="*/ 0 h 0"/>
              <a:gd name="connsiteX1" fmla="*/ 10579100 w 1057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100">
                <a:moveTo>
                  <a:pt x="0" y="0"/>
                </a:moveTo>
                <a:lnTo>
                  <a:pt x="10579100" y="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05F0E4-CA56-8A42-A149-AAB79C2DE7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6163084"/>
            <a:ext cx="1098550" cy="4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24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_big_white"/>
          <p:cNvSpPr>
            <a:spLocks noGrp="1"/>
          </p:cNvSpPr>
          <p:nvPr>
            <p:ph type="title"/>
          </p:nvPr>
        </p:nvSpPr>
        <p:spPr>
          <a:xfrm>
            <a:off x="537459" y="3001960"/>
            <a:ext cx="11117083" cy="992579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6500" b="1" spc="0" baseline="0">
                <a:solidFill>
                  <a:srgbClr val="FFFFFF"/>
                </a:solidFill>
                <a:latin typeface="+mj-lt"/>
                <a:ea typeface="Open Sans Condensed Light" panose="020B0706030804020204" pitchFamily="34" charset="0"/>
                <a:cs typeface="Open Sans Condensed Light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D6704B-4C66-47AE-B917-E3E5A783B2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92E1F2-FC7C-4FFF-9113-E257D402E040}"/>
              </a:ext>
            </a:extLst>
          </p:cNvPr>
          <p:cNvCxnSpPr>
            <a:cxnSpLocks/>
          </p:cNvCxnSpPr>
          <p:nvPr userDrawn="1"/>
        </p:nvCxnSpPr>
        <p:spPr>
          <a:xfrm>
            <a:off x="1803400" y="6399463"/>
            <a:ext cx="947105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5A24DCF-5832-1C46-A0F8-2CC0F1C840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6163084"/>
            <a:ext cx="1098550" cy="4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08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&amp; half background 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half_left"/>
          <p:cNvSpPr>
            <a:spLocks noGrp="1"/>
          </p:cNvSpPr>
          <p:nvPr>
            <p:ph type="title"/>
          </p:nvPr>
        </p:nvSpPr>
        <p:spPr>
          <a:xfrm>
            <a:off x="537460" y="515462"/>
            <a:ext cx="5245824" cy="6001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351224" y="0"/>
            <a:ext cx="5840776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Subtitle_half_left"/>
          <p:cNvSpPr>
            <a:spLocks noGrp="1"/>
          </p:cNvSpPr>
          <p:nvPr>
            <p:ph type="body" sz="quarter" idx="14" hasCustomPrompt="1"/>
          </p:nvPr>
        </p:nvSpPr>
        <p:spPr>
          <a:xfrm>
            <a:off x="536401" y="1105200"/>
            <a:ext cx="5258610" cy="3277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33B01D8-AEB6-465F-9707-8E07D0E92AB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AA60295-4E11-41AF-B486-3149CCC0BC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1803400" y="6399463"/>
            <a:ext cx="9403576" cy="0"/>
          </a:xfrm>
          <a:custGeom>
            <a:avLst/>
            <a:gdLst>
              <a:gd name="connsiteX0" fmla="*/ 0 w 10579100"/>
              <a:gd name="connsiteY0" fmla="*/ 0 h 914400"/>
              <a:gd name="connsiteX1" fmla="*/ 10579100 w 10579100"/>
              <a:gd name="connsiteY1" fmla="*/ 0 h 914400"/>
              <a:gd name="connsiteX2" fmla="*/ 10579100 w 10579100"/>
              <a:gd name="connsiteY2" fmla="*/ 914400 h 914400"/>
              <a:gd name="connsiteX3" fmla="*/ 0 w 10579100"/>
              <a:gd name="connsiteY3" fmla="*/ 914400 h 914400"/>
              <a:gd name="connsiteX4" fmla="*/ 0 w 10579100"/>
              <a:gd name="connsiteY4" fmla="*/ 0 h 914400"/>
              <a:gd name="connsiteX0" fmla="*/ 10579100 w 10670540"/>
              <a:gd name="connsiteY0" fmla="*/ 914400 h 1005840"/>
              <a:gd name="connsiteX1" fmla="*/ 0 w 10670540"/>
              <a:gd name="connsiteY1" fmla="*/ 914400 h 1005840"/>
              <a:gd name="connsiteX2" fmla="*/ 0 w 10670540"/>
              <a:gd name="connsiteY2" fmla="*/ 0 h 1005840"/>
              <a:gd name="connsiteX3" fmla="*/ 10579100 w 10670540"/>
              <a:gd name="connsiteY3" fmla="*/ 0 h 1005840"/>
              <a:gd name="connsiteX4" fmla="*/ 10670540 w 10670540"/>
              <a:gd name="connsiteY4" fmla="*/ 1005840 h 1005840"/>
              <a:gd name="connsiteX0" fmla="*/ 10579100 w 10579100"/>
              <a:gd name="connsiteY0" fmla="*/ 914400 h 914400"/>
              <a:gd name="connsiteX1" fmla="*/ 0 w 10579100"/>
              <a:gd name="connsiteY1" fmla="*/ 914400 h 914400"/>
              <a:gd name="connsiteX2" fmla="*/ 0 w 10579100"/>
              <a:gd name="connsiteY2" fmla="*/ 0 h 914400"/>
              <a:gd name="connsiteX3" fmla="*/ 10579100 w 10579100"/>
              <a:gd name="connsiteY3" fmla="*/ 0 h 914400"/>
              <a:gd name="connsiteX0" fmla="*/ 0 w 10579100"/>
              <a:gd name="connsiteY0" fmla="*/ 914400 h 914400"/>
              <a:gd name="connsiteX1" fmla="*/ 0 w 10579100"/>
              <a:gd name="connsiteY1" fmla="*/ 0 h 914400"/>
              <a:gd name="connsiteX2" fmla="*/ 10579100 w 10579100"/>
              <a:gd name="connsiteY2" fmla="*/ 0 h 914400"/>
              <a:gd name="connsiteX0" fmla="*/ 0 w 10579100"/>
              <a:gd name="connsiteY0" fmla="*/ 0 h 0"/>
              <a:gd name="connsiteX1" fmla="*/ 10579100 w 1057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100">
                <a:moveTo>
                  <a:pt x="0" y="0"/>
                </a:moveTo>
                <a:lnTo>
                  <a:pt x="10579100" y="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56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01C351-6309-4A11-9A1D-B44EF0FF57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06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half background lef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half_right"/>
          <p:cNvSpPr>
            <a:spLocks noGrp="1"/>
          </p:cNvSpPr>
          <p:nvPr userDrawn="1">
            <p:ph type="title"/>
          </p:nvPr>
        </p:nvSpPr>
        <p:spPr>
          <a:xfrm>
            <a:off x="6273801" y="2390232"/>
            <a:ext cx="5380741" cy="1415772"/>
          </a:xfrm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42000" cy="6858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F37F0-C466-40E4-AA9C-CE77A0796F0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A5C766B-BD2B-4E9B-91C5-F7A572EFCF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1803400" y="6399463"/>
            <a:ext cx="9403576" cy="0"/>
          </a:xfrm>
          <a:custGeom>
            <a:avLst/>
            <a:gdLst>
              <a:gd name="connsiteX0" fmla="*/ 0 w 10579100"/>
              <a:gd name="connsiteY0" fmla="*/ 0 h 914400"/>
              <a:gd name="connsiteX1" fmla="*/ 10579100 w 10579100"/>
              <a:gd name="connsiteY1" fmla="*/ 0 h 914400"/>
              <a:gd name="connsiteX2" fmla="*/ 10579100 w 10579100"/>
              <a:gd name="connsiteY2" fmla="*/ 914400 h 914400"/>
              <a:gd name="connsiteX3" fmla="*/ 0 w 10579100"/>
              <a:gd name="connsiteY3" fmla="*/ 914400 h 914400"/>
              <a:gd name="connsiteX4" fmla="*/ 0 w 10579100"/>
              <a:gd name="connsiteY4" fmla="*/ 0 h 914400"/>
              <a:gd name="connsiteX0" fmla="*/ 10579100 w 10670540"/>
              <a:gd name="connsiteY0" fmla="*/ 914400 h 1005840"/>
              <a:gd name="connsiteX1" fmla="*/ 0 w 10670540"/>
              <a:gd name="connsiteY1" fmla="*/ 914400 h 1005840"/>
              <a:gd name="connsiteX2" fmla="*/ 0 w 10670540"/>
              <a:gd name="connsiteY2" fmla="*/ 0 h 1005840"/>
              <a:gd name="connsiteX3" fmla="*/ 10579100 w 10670540"/>
              <a:gd name="connsiteY3" fmla="*/ 0 h 1005840"/>
              <a:gd name="connsiteX4" fmla="*/ 10670540 w 10670540"/>
              <a:gd name="connsiteY4" fmla="*/ 1005840 h 1005840"/>
              <a:gd name="connsiteX0" fmla="*/ 10579100 w 10579100"/>
              <a:gd name="connsiteY0" fmla="*/ 914400 h 914400"/>
              <a:gd name="connsiteX1" fmla="*/ 0 w 10579100"/>
              <a:gd name="connsiteY1" fmla="*/ 914400 h 914400"/>
              <a:gd name="connsiteX2" fmla="*/ 0 w 10579100"/>
              <a:gd name="connsiteY2" fmla="*/ 0 h 914400"/>
              <a:gd name="connsiteX3" fmla="*/ 10579100 w 10579100"/>
              <a:gd name="connsiteY3" fmla="*/ 0 h 914400"/>
              <a:gd name="connsiteX0" fmla="*/ 0 w 10579100"/>
              <a:gd name="connsiteY0" fmla="*/ 914400 h 914400"/>
              <a:gd name="connsiteX1" fmla="*/ 0 w 10579100"/>
              <a:gd name="connsiteY1" fmla="*/ 0 h 914400"/>
              <a:gd name="connsiteX2" fmla="*/ 10579100 w 10579100"/>
              <a:gd name="connsiteY2" fmla="*/ 0 h 914400"/>
              <a:gd name="connsiteX0" fmla="*/ 0 w 10579100"/>
              <a:gd name="connsiteY0" fmla="*/ 0 h 0"/>
              <a:gd name="connsiteX1" fmla="*/ 10579100 w 1057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100">
                <a:moveTo>
                  <a:pt x="0" y="0"/>
                </a:moveTo>
                <a:lnTo>
                  <a:pt x="10579100" y="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69275E-E5F8-8B41-A7B7-950AA87ED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6163084"/>
            <a:ext cx="1098550" cy="4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62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 &amp; half background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351224" y="0"/>
            <a:ext cx="5840776" cy="6858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Title_half_left"/>
          <p:cNvSpPr>
            <a:spLocks noGrp="1"/>
          </p:cNvSpPr>
          <p:nvPr>
            <p:ph type="title"/>
          </p:nvPr>
        </p:nvSpPr>
        <p:spPr>
          <a:xfrm>
            <a:off x="605193" y="2178236"/>
            <a:ext cx="5245825" cy="1508105"/>
          </a:xfrm>
        </p:spPr>
        <p:txBody>
          <a:bodyPr anchor="t" anchorCtr="0"/>
          <a:lstStyle>
            <a:lvl1pPr algn="ctr">
              <a:defRPr sz="4600" spc="0" baseline="0">
                <a:solidFill>
                  <a:schemeClr val="tx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EE43E9-A1A1-4599-B316-01481711377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CF2FD6B-19FE-4D0F-8368-E7F308E2094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1803400" y="6399463"/>
            <a:ext cx="9403576" cy="0"/>
          </a:xfrm>
          <a:custGeom>
            <a:avLst/>
            <a:gdLst>
              <a:gd name="connsiteX0" fmla="*/ 0 w 10579100"/>
              <a:gd name="connsiteY0" fmla="*/ 0 h 914400"/>
              <a:gd name="connsiteX1" fmla="*/ 10579100 w 10579100"/>
              <a:gd name="connsiteY1" fmla="*/ 0 h 914400"/>
              <a:gd name="connsiteX2" fmla="*/ 10579100 w 10579100"/>
              <a:gd name="connsiteY2" fmla="*/ 914400 h 914400"/>
              <a:gd name="connsiteX3" fmla="*/ 0 w 10579100"/>
              <a:gd name="connsiteY3" fmla="*/ 914400 h 914400"/>
              <a:gd name="connsiteX4" fmla="*/ 0 w 10579100"/>
              <a:gd name="connsiteY4" fmla="*/ 0 h 914400"/>
              <a:gd name="connsiteX0" fmla="*/ 10579100 w 10670540"/>
              <a:gd name="connsiteY0" fmla="*/ 914400 h 1005840"/>
              <a:gd name="connsiteX1" fmla="*/ 0 w 10670540"/>
              <a:gd name="connsiteY1" fmla="*/ 914400 h 1005840"/>
              <a:gd name="connsiteX2" fmla="*/ 0 w 10670540"/>
              <a:gd name="connsiteY2" fmla="*/ 0 h 1005840"/>
              <a:gd name="connsiteX3" fmla="*/ 10579100 w 10670540"/>
              <a:gd name="connsiteY3" fmla="*/ 0 h 1005840"/>
              <a:gd name="connsiteX4" fmla="*/ 10670540 w 10670540"/>
              <a:gd name="connsiteY4" fmla="*/ 1005840 h 1005840"/>
              <a:gd name="connsiteX0" fmla="*/ 10579100 w 10579100"/>
              <a:gd name="connsiteY0" fmla="*/ 914400 h 914400"/>
              <a:gd name="connsiteX1" fmla="*/ 0 w 10579100"/>
              <a:gd name="connsiteY1" fmla="*/ 914400 h 914400"/>
              <a:gd name="connsiteX2" fmla="*/ 0 w 10579100"/>
              <a:gd name="connsiteY2" fmla="*/ 0 h 914400"/>
              <a:gd name="connsiteX3" fmla="*/ 10579100 w 10579100"/>
              <a:gd name="connsiteY3" fmla="*/ 0 h 914400"/>
              <a:gd name="connsiteX0" fmla="*/ 0 w 10579100"/>
              <a:gd name="connsiteY0" fmla="*/ 914400 h 914400"/>
              <a:gd name="connsiteX1" fmla="*/ 0 w 10579100"/>
              <a:gd name="connsiteY1" fmla="*/ 0 h 914400"/>
              <a:gd name="connsiteX2" fmla="*/ 10579100 w 10579100"/>
              <a:gd name="connsiteY2" fmla="*/ 0 h 914400"/>
              <a:gd name="connsiteX0" fmla="*/ 0 w 10579100"/>
              <a:gd name="connsiteY0" fmla="*/ 0 h 0"/>
              <a:gd name="connsiteX1" fmla="*/ 10579100 w 1057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100">
                <a:moveTo>
                  <a:pt x="0" y="0"/>
                </a:moveTo>
                <a:lnTo>
                  <a:pt x="10579100" y="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23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&amp; half color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half_left"/>
          <p:cNvSpPr>
            <a:spLocks noGrp="1"/>
          </p:cNvSpPr>
          <p:nvPr>
            <p:ph type="title"/>
          </p:nvPr>
        </p:nvSpPr>
        <p:spPr>
          <a:xfrm>
            <a:off x="537460" y="515462"/>
            <a:ext cx="5245824" cy="600164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51223" y="0"/>
            <a:ext cx="5840777" cy="6858000"/>
          </a:xfrm>
          <a:prstGeom prst="rect">
            <a:avLst/>
          </a:prstGeom>
          <a:solidFill>
            <a:schemeClr val="bg2"/>
          </a:solidFill>
          <a:ln w="0">
            <a:solidFill>
              <a:schemeClr val="bg2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8" name="Subtitle_half_left"/>
          <p:cNvSpPr>
            <a:spLocks noGrp="1"/>
          </p:cNvSpPr>
          <p:nvPr>
            <p:ph type="body" sz="quarter" idx="15" hasCustomPrompt="1"/>
          </p:nvPr>
        </p:nvSpPr>
        <p:spPr>
          <a:xfrm>
            <a:off x="536401" y="1105200"/>
            <a:ext cx="5258610" cy="3277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B53C94-8100-4408-A4FE-54EEB019FF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E311139-1657-47A7-9501-3A927D8212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1803400" y="6399463"/>
            <a:ext cx="9403576" cy="0"/>
          </a:xfrm>
          <a:custGeom>
            <a:avLst/>
            <a:gdLst>
              <a:gd name="connsiteX0" fmla="*/ 0 w 10579100"/>
              <a:gd name="connsiteY0" fmla="*/ 0 h 914400"/>
              <a:gd name="connsiteX1" fmla="*/ 10579100 w 10579100"/>
              <a:gd name="connsiteY1" fmla="*/ 0 h 914400"/>
              <a:gd name="connsiteX2" fmla="*/ 10579100 w 10579100"/>
              <a:gd name="connsiteY2" fmla="*/ 914400 h 914400"/>
              <a:gd name="connsiteX3" fmla="*/ 0 w 10579100"/>
              <a:gd name="connsiteY3" fmla="*/ 914400 h 914400"/>
              <a:gd name="connsiteX4" fmla="*/ 0 w 10579100"/>
              <a:gd name="connsiteY4" fmla="*/ 0 h 914400"/>
              <a:gd name="connsiteX0" fmla="*/ 10579100 w 10670540"/>
              <a:gd name="connsiteY0" fmla="*/ 914400 h 1005840"/>
              <a:gd name="connsiteX1" fmla="*/ 0 w 10670540"/>
              <a:gd name="connsiteY1" fmla="*/ 914400 h 1005840"/>
              <a:gd name="connsiteX2" fmla="*/ 0 w 10670540"/>
              <a:gd name="connsiteY2" fmla="*/ 0 h 1005840"/>
              <a:gd name="connsiteX3" fmla="*/ 10579100 w 10670540"/>
              <a:gd name="connsiteY3" fmla="*/ 0 h 1005840"/>
              <a:gd name="connsiteX4" fmla="*/ 10670540 w 10670540"/>
              <a:gd name="connsiteY4" fmla="*/ 1005840 h 1005840"/>
              <a:gd name="connsiteX0" fmla="*/ 10579100 w 10579100"/>
              <a:gd name="connsiteY0" fmla="*/ 914400 h 914400"/>
              <a:gd name="connsiteX1" fmla="*/ 0 w 10579100"/>
              <a:gd name="connsiteY1" fmla="*/ 914400 h 914400"/>
              <a:gd name="connsiteX2" fmla="*/ 0 w 10579100"/>
              <a:gd name="connsiteY2" fmla="*/ 0 h 914400"/>
              <a:gd name="connsiteX3" fmla="*/ 10579100 w 10579100"/>
              <a:gd name="connsiteY3" fmla="*/ 0 h 914400"/>
              <a:gd name="connsiteX0" fmla="*/ 0 w 10579100"/>
              <a:gd name="connsiteY0" fmla="*/ 914400 h 914400"/>
              <a:gd name="connsiteX1" fmla="*/ 0 w 10579100"/>
              <a:gd name="connsiteY1" fmla="*/ 0 h 914400"/>
              <a:gd name="connsiteX2" fmla="*/ 10579100 w 10579100"/>
              <a:gd name="connsiteY2" fmla="*/ 0 h 914400"/>
              <a:gd name="connsiteX0" fmla="*/ 0 w 10579100"/>
              <a:gd name="connsiteY0" fmla="*/ 0 h 0"/>
              <a:gd name="connsiteX1" fmla="*/ 10579100 w 1057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100">
                <a:moveTo>
                  <a:pt x="0" y="0"/>
                </a:moveTo>
                <a:lnTo>
                  <a:pt x="10579100" y="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1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2601913"/>
          </a:xfrm>
          <a:prstGeom prst="rect">
            <a:avLst/>
          </a:prstGeom>
          <a:solidFill>
            <a:schemeClr val="bg1"/>
          </a:solid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45600" y="1678733"/>
            <a:ext cx="2725200" cy="2499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370800" y="1678733"/>
            <a:ext cx="2725200" cy="2499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821200" y="1678733"/>
            <a:ext cx="2725200" cy="2499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1678733"/>
            <a:ext cx="2725200" cy="2499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endParaRPr lang="en-US"/>
          </a:p>
        </p:txBody>
      </p:sp>
      <p:sp>
        <p:nvSpPr>
          <p:cNvPr id="12" name="Subtitle"/>
          <p:cNvSpPr>
            <a:spLocks noGrp="1"/>
          </p:cNvSpPr>
          <p:nvPr>
            <p:ph type="body" sz="quarter" idx="17" hasCustomPrompt="1"/>
          </p:nvPr>
        </p:nvSpPr>
        <p:spPr>
          <a:xfrm>
            <a:off x="536400" y="1105200"/>
            <a:ext cx="11001375" cy="327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EBBCFA-08FD-4680-8F86-2FC99F1AFC4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16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2601913"/>
          </a:xfrm>
          <a:prstGeom prst="rect">
            <a:avLst/>
          </a:prstGeom>
          <a:solidFill>
            <a:schemeClr val="bg1"/>
          </a:solid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59631" y="1683496"/>
            <a:ext cx="2128838" cy="13073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715543" y="1683496"/>
            <a:ext cx="2128838" cy="13073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71455" y="1683496"/>
            <a:ext cx="2128838" cy="13073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endParaRPr lang="en-US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427368" y="1683496"/>
            <a:ext cx="2128838" cy="13073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59631" y="4060424"/>
            <a:ext cx="2128838" cy="13073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3715543" y="4060424"/>
            <a:ext cx="2128838" cy="13073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571455" y="4060424"/>
            <a:ext cx="2128838" cy="13073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endParaRPr lang="en-US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9427368" y="4060424"/>
            <a:ext cx="2128838" cy="13073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endParaRPr lang="en-US"/>
          </a:p>
        </p:txBody>
      </p:sp>
      <p:sp>
        <p:nvSpPr>
          <p:cNvPr id="21" name="Sub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536400" y="1105200"/>
            <a:ext cx="11001375" cy="327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D3E9BA-5A37-40BB-A87C-8B7A0E7F2C3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91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2601913"/>
          </a:xfrm>
          <a:prstGeom prst="rect">
            <a:avLst/>
          </a:prstGeom>
          <a:solidFill>
            <a:schemeClr val="bg1"/>
          </a:solid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45600" y="1678732"/>
            <a:ext cx="3283462" cy="2499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endParaRPr lang="en-US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454268" y="1678732"/>
            <a:ext cx="3283462" cy="2499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8262936" y="1678732"/>
            <a:ext cx="3283462" cy="2499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endParaRPr lang="en-US"/>
          </a:p>
        </p:txBody>
      </p:sp>
      <p:sp>
        <p:nvSpPr>
          <p:cNvPr id="9" name="Sub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536400" y="1105200"/>
            <a:ext cx="11001375" cy="327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33438-AAEE-446E-B50D-960B19D5CA3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94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2601913"/>
          </a:xfrm>
          <a:prstGeom prst="rect">
            <a:avLst/>
          </a:prstGeom>
          <a:solidFill>
            <a:schemeClr val="bg1"/>
          </a:solid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105200"/>
            <a:ext cx="11001375" cy="327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8E4F2A-854C-4A8A-A520-A9A426B1A9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02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nva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3413" y="1679972"/>
            <a:ext cx="2147365" cy="2771775"/>
          </a:xfrm>
          <a:prstGeom prst="rect">
            <a:avLst/>
          </a:prstGeom>
          <a:solidFill>
            <a:schemeClr val="accent2"/>
          </a:solidFill>
          <a:ln w="0"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849563" y="1679972"/>
            <a:ext cx="2122487" cy="1355328"/>
          </a:xfrm>
          <a:prstGeom prst="rect">
            <a:avLst/>
          </a:prstGeom>
          <a:solidFill>
            <a:schemeClr val="accent2"/>
          </a:solidFill>
          <a:ln w="0"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849563" y="3096419"/>
            <a:ext cx="2122487" cy="1355328"/>
          </a:xfrm>
          <a:prstGeom prst="rect">
            <a:avLst/>
          </a:prstGeom>
          <a:solidFill>
            <a:schemeClr val="accent2"/>
          </a:solidFill>
          <a:ln w="0"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040835" y="1679972"/>
            <a:ext cx="2109265" cy="2771775"/>
          </a:xfrm>
          <a:prstGeom prst="rect">
            <a:avLst/>
          </a:prstGeom>
          <a:solidFill>
            <a:schemeClr val="accent3"/>
          </a:solidFill>
          <a:ln w="0">
            <a:solidFill>
              <a:schemeClr val="accent2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7218885" y="1679972"/>
            <a:ext cx="2122487" cy="1355328"/>
          </a:xfrm>
          <a:prstGeom prst="rect">
            <a:avLst/>
          </a:prstGeom>
          <a:solidFill>
            <a:schemeClr val="accent2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218885" y="3096419"/>
            <a:ext cx="2122487" cy="1355328"/>
          </a:xfrm>
          <a:prstGeom prst="rect">
            <a:avLst/>
          </a:prstGeom>
          <a:solidFill>
            <a:schemeClr val="accent2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9412280" y="1679972"/>
            <a:ext cx="2147365" cy="2771775"/>
          </a:xfrm>
          <a:prstGeom prst="rect">
            <a:avLst/>
          </a:prstGeom>
          <a:solidFill>
            <a:schemeClr val="accent2"/>
          </a:solidFill>
          <a:ln w="0">
            <a:solidFill>
              <a:schemeClr val="accent3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33413" y="4514865"/>
            <a:ext cx="5430837" cy="1521985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4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128808" y="4514865"/>
            <a:ext cx="5430837" cy="1521985"/>
          </a:xfrm>
          <a:prstGeom prst="rect">
            <a:avLst/>
          </a:prstGeom>
          <a:solidFill>
            <a:schemeClr val="accent1"/>
          </a:solidFill>
          <a:ln w="0">
            <a:solidFill>
              <a:schemeClr val="accent4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5" name="Sub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536400" y="1105200"/>
            <a:ext cx="11001375" cy="327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08597D-C429-4A0C-9D2E-C97460C302E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767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 &amp; top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251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Title_center_white"/>
          <p:cNvSpPr>
            <a:spLocks noGrp="1"/>
          </p:cNvSpPr>
          <p:nvPr>
            <p:ph type="title"/>
          </p:nvPr>
        </p:nvSpPr>
        <p:spPr>
          <a:xfrm>
            <a:off x="537459" y="1393077"/>
            <a:ext cx="11117083" cy="854080"/>
          </a:xfrm>
        </p:spPr>
        <p:txBody>
          <a:bodyPr/>
          <a:lstStyle>
            <a:lvl1pPr algn="ctr">
              <a:lnSpc>
                <a:spcPct val="90000"/>
              </a:lnSpc>
              <a:defRPr sz="5500">
                <a:solidFill>
                  <a:srgbClr val="FFFFFF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CB5837-926F-41E6-8B76-A9F98B676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17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op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425132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Title_white"/>
          <p:cNvSpPr>
            <a:spLocks noGrp="1"/>
          </p:cNvSpPr>
          <p:nvPr>
            <p:ph type="title"/>
          </p:nvPr>
        </p:nvSpPr>
        <p:spPr>
          <a:xfrm>
            <a:off x="537459" y="515462"/>
            <a:ext cx="11117083" cy="60016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_white"/>
          <p:cNvSpPr>
            <a:spLocks noGrp="1"/>
          </p:cNvSpPr>
          <p:nvPr>
            <p:ph type="body" sz="quarter" idx="14" hasCustomPrompt="1"/>
          </p:nvPr>
        </p:nvSpPr>
        <p:spPr>
          <a:xfrm>
            <a:off x="536400" y="1105200"/>
            <a:ext cx="11001375" cy="327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D40343-A98B-4C92-9E0D-03C9360A50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38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39C6B4-1322-4CB6-BC60-0A748AB61D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63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4251960"/>
          </a:xfrm>
          <a:prstGeom prst="rect">
            <a:avLst/>
          </a:prstGeom>
          <a:solidFill>
            <a:schemeClr val="bg2"/>
          </a:solid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_bottom"/>
          <p:cNvSpPr>
            <a:spLocks noGrp="1"/>
          </p:cNvSpPr>
          <p:nvPr>
            <p:ph type="title"/>
          </p:nvPr>
        </p:nvSpPr>
        <p:spPr>
          <a:xfrm>
            <a:off x="447288" y="4702149"/>
            <a:ext cx="3555570" cy="1107996"/>
          </a:xfrm>
        </p:spPr>
        <p:txBody>
          <a:bodyPr/>
          <a:lstStyle>
            <a:lvl1pPr algn="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0AE3E-680B-49E2-B1FE-7890674CA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12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ttom with vide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bottom"/>
          <p:cNvSpPr>
            <a:spLocks noGrp="1"/>
          </p:cNvSpPr>
          <p:nvPr>
            <p:ph type="title"/>
          </p:nvPr>
        </p:nvSpPr>
        <p:spPr>
          <a:xfrm>
            <a:off x="447288" y="4702149"/>
            <a:ext cx="3555570" cy="1107996"/>
          </a:xfrm>
        </p:spPr>
        <p:txBody>
          <a:bodyPr/>
          <a:lstStyle>
            <a:lvl1pPr algn="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12192000" cy="425132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EF2C6A-4AE7-4C12-8296-1BBE7E6D58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28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459" y="515462"/>
            <a:ext cx="10958541" cy="6001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931000" y="1540800"/>
            <a:ext cx="2790000" cy="47145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440814" y="2440800"/>
            <a:ext cx="1770372" cy="294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141000" y="1539000"/>
            <a:ext cx="2790000" cy="47145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650814" y="2440800"/>
            <a:ext cx="1770372" cy="294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7356000" y="1211170"/>
            <a:ext cx="3150000" cy="532283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931597" y="2217364"/>
            <a:ext cx="1998806" cy="3310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3" name="Subtitle"/>
          <p:cNvSpPr>
            <a:spLocks noGrp="1"/>
          </p:cNvSpPr>
          <p:nvPr>
            <p:ph type="body" sz="quarter" idx="19" hasCustomPrompt="1"/>
          </p:nvPr>
        </p:nvSpPr>
        <p:spPr>
          <a:xfrm>
            <a:off x="536400" y="1105200"/>
            <a:ext cx="11001375" cy="327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B43201-0271-46A5-A8A1-872A159C29F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15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2366964"/>
            <a:ext cx="12192000" cy="1909762"/>
          </a:xfrm>
          <a:prstGeom prst="rect">
            <a:avLst/>
          </a:prstGeom>
          <a:solidFill>
            <a:schemeClr val="bg2"/>
          </a:solid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146000" y="1360800"/>
            <a:ext cx="2295000" cy="39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61000" y="2116800"/>
            <a:ext cx="1461600" cy="246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4926000" y="1360800"/>
            <a:ext cx="2295000" cy="39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346000" y="2116800"/>
            <a:ext cx="1461600" cy="246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8751000" y="1360800"/>
            <a:ext cx="2295000" cy="39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169200" y="2116800"/>
            <a:ext cx="1461600" cy="246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2" name="Subtitle"/>
          <p:cNvSpPr>
            <a:spLocks noGrp="1"/>
          </p:cNvSpPr>
          <p:nvPr>
            <p:ph type="body" sz="quarter" idx="31" hasCustomPrompt="1"/>
          </p:nvPr>
        </p:nvSpPr>
        <p:spPr>
          <a:xfrm>
            <a:off x="536400" y="1105200"/>
            <a:ext cx="11001375" cy="327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69C9E8-1BEC-47D0-855D-752042F33C31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94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441000" y="1224000"/>
            <a:ext cx="3015000" cy="5266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985346" y="2217600"/>
            <a:ext cx="1926309" cy="329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736000" y="1224000"/>
            <a:ext cx="3015000" cy="5266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280346" y="2217600"/>
            <a:ext cx="1926309" cy="329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" name="Subtitle"/>
          <p:cNvSpPr>
            <a:spLocks noGrp="1"/>
          </p:cNvSpPr>
          <p:nvPr>
            <p:ph type="body" sz="quarter" idx="17" hasCustomPrompt="1"/>
          </p:nvPr>
        </p:nvSpPr>
        <p:spPr>
          <a:xfrm>
            <a:off x="536400" y="1105200"/>
            <a:ext cx="11001375" cy="327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037E6-87BD-451D-8559-08410CE20CA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46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e App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874400" y="1134000"/>
            <a:ext cx="2559600" cy="451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3974F8-1466-4A20-A485-A9B40FF4AC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CFED59-F00A-4548-B10C-D14EE6AA9CC8}"/>
              </a:ext>
            </a:extLst>
          </p:cNvPr>
          <p:cNvCxnSpPr>
            <a:cxnSpLocks/>
          </p:cNvCxnSpPr>
          <p:nvPr userDrawn="1"/>
        </p:nvCxnSpPr>
        <p:spPr>
          <a:xfrm>
            <a:off x="1803400" y="6399463"/>
            <a:ext cx="947105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7DD9BED-3BC9-8B47-A658-5695ED7388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6163084"/>
            <a:ext cx="1098550" cy="4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593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 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0"/>
            <a:ext cx="5842000" cy="6858000"/>
          </a:xfrm>
          <a:prstGeom prst="rect">
            <a:avLst/>
          </a:prstGeom>
        </p:spPr>
      </p:pic>
      <p:sp>
        <p:nvSpPr>
          <p:cNvPr id="1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287200" y="1134000"/>
            <a:ext cx="2347200" cy="418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7459" y="515462"/>
            <a:ext cx="5468541" cy="6001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8" name="Subtitle_half_left"/>
          <p:cNvSpPr>
            <a:spLocks noGrp="1"/>
          </p:cNvSpPr>
          <p:nvPr>
            <p:ph type="body" sz="quarter" idx="19" hasCustomPrompt="1"/>
          </p:nvPr>
        </p:nvSpPr>
        <p:spPr>
          <a:xfrm>
            <a:off x="536400" y="1105200"/>
            <a:ext cx="5487209" cy="3277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5D7EEC-A981-4909-A7D1-16E53519A8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2442228-99B9-492D-86F8-F71500076A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flipV="1">
            <a:off x="1803400" y="6399463"/>
            <a:ext cx="9403576" cy="0"/>
          </a:xfrm>
          <a:custGeom>
            <a:avLst/>
            <a:gdLst>
              <a:gd name="connsiteX0" fmla="*/ 0 w 10579100"/>
              <a:gd name="connsiteY0" fmla="*/ 0 h 914400"/>
              <a:gd name="connsiteX1" fmla="*/ 10579100 w 10579100"/>
              <a:gd name="connsiteY1" fmla="*/ 0 h 914400"/>
              <a:gd name="connsiteX2" fmla="*/ 10579100 w 10579100"/>
              <a:gd name="connsiteY2" fmla="*/ 914400 h 914400"/>
              <a:gd name="connsiteX3" fmla="*/ 0 w 10579100"/>
              <a:gd name="connsiteY3" fmla="*/ 914400 h 914400"/>
              <a:gd name="connsiteX4" fmla="*/ 0 w 10579100"/>
              <a:gd name="connsiteY4" fmla="*/ 0 h 914400"/>
              <a:gd name="connsiteX0" fmla="*/ 10579100 w 10670540"/>
              <a:gd name="connsiteY0" fmla="*/ 914400 h 1005840"/>
              <a:gd name="connsiteX1" fmla="*/ 0 w 10670540"/>
              <a:gd name="connsiteY1" fmla="*/ 914400 h 1005840"/>
              <a:gd name="connsiteX2" fmla="*/ 0 w 10670540"/>
              <a:gd name="connsiteY2" fmla="*/ 0 h 1005840"/>
              <a:gd name="connsiteX3" fmla="*/ 10579100 w 10670540"/>
              <a:gd name="connsiteY3" fmla="*/ 0 h 1005840"/>
              <a:gd name="connsiteX4" fmla="*/ 10670540 w 10670540"/>
              <a:gd name="connsiteY4" fmla="*/ 1005840 h 1005840"/>
              <a:gd name="connsiteX0" fmla="*/ 10579100 w 10579100"/>
              <a:gd name="connsiteY0" fmla="*/ 914400 h 914400"/>
              <a:gd name="connsiteX1" fmla="*/ 0 w 10579100"/>
              <a:gd name="connsiteY1" fmla="*/ 914400 h 914400"/>
              <a:gd name="connsiteX2" fmla="*/ 0 w 10579100"/>
              <a:gd name="connsiteY2" fmla="*/ 0 h 914400"/>
              <a:gd name="connsiteX3" fmla="*/ 10579100 w 10579100"/>
              <a:gd name="connsiteY3" fmla="*/ 0 h 914400"/>
              <a:gd name="connsiteX0" fmla="*/ 0 w 10579100"/>
              <a:gd name="connsiteY0" fmla="*/ 914400 h 914400"/>
              <a:gd name="connsiteX1" fmla="*/ 0 w 10579100"/>
              <a:gd name="connsiteY1" fmla="*/ 0 h 914400"/>
              <a:gd name="connsiteX2" fmla="*/ 10579100 w 10579100"/>
              <a:gd name="connsiteY2" fmla="*/ 0 h 914400"/>
              <a:gd name="connsiteX0" fmla="*/ 0 w 10579100"/>
              <a:gd name="connsiteY0" fmla="*/ 0 h 0"/>
              <a:gd name="connsiteX1" fmla="*/ 10579100 w 1057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100">
                <a:moveTo>
                  <a:pt x="0" y="0"/>
                </a:moveTo>
                <a:lnTo>
                  <a:pt x="10579100" y="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06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665600" y="1249200"/>
            <a:ext cx="2862000" cy="5194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88194" y="2242800"/>
            <a:ext cx="1818000" cy="32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" name="Subtitle"/>
          <p:cNvSpPr>
            <a:spLocks noGrp="1"/>
          </p:cNvSpPr>
          <p:nvPr>
            <p:ph type="body" sz="quarter" idx="15" hasCustomPrompt="1"/>
          </p:nvPr>
        </p:nvSpPr>
        <p:spPr>
          <a:xfrm>
            <a:off x="536400" y="1105200"/>
            <a:ext cx="11001375" cy="327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CBEFCD-D451-4F5C-8F8F-A89002245A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696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App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398775" y="0"/>
            <a:ext cx="4784400" cy="6858000"/>
          </a:xfrm>
          <a:prstGeom prst="rect">
            <a:avLst/>
          </a:prstGeom>
          <a:solidFill>
            <a:schemeClr val="bg2"/>
          </a:solid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7459" y="515462"/>
            <a:ext cx="5468541" cy="6001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803000" y="604800"/>
            <a:ext cx="4233600" cy="568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570698" y="1576372"/>
            <a:ext cx="2787605" cy="37502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5770800" y="36000"/>
            <a:ext cx="4784400" cy="6631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541026" y="1169231"/>
            <a:ext cx="3249949" cy="4372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4" name="Subtitle_half_left"/>
          <p:cNvSpPr>
            <a:spLocks noGrp="1"/>
          </p:cNvSpPr>
          <p:nvPr>
            <p:ph type="body" sz="quarter" idx="21" hasCustomPrompt="1"/>
          </p:nvPr>
        </p:nvSpPr>
        <p:spPr>
          <a:xfrm>
            <a:off x="536400" y="1105200"/>
            <a:ext cx="5487209" cy="3277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020693-D68F-4EE4-B374-ADBBA045D93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8FB3A87-B6FE-4475-A143-29144898AAB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flipV="1">
            <a:off x="1803400" y="6399463"/>
            <a:ext cx="9403576" cy="0"/>
          </a:xfrm>
          <a:custGeom>
            <a:avLst/>
            <a:gdLst>
              <a:gd name="connsiteX0" fmla="*/ 0 w 10579100"/>
              <a:gd name="connsiteY0" fmla="*/ 0 h 914400"/>
              <a:gd name="connsiteX1" fmla="*/ 10579100 w 10579100"/>
              <a:gd name="connsiteY1" fmla="*/ 0 h 914400"/>
              <a:gd name="connsiteX2" fmla="*/ 10579100 w 10579100"/>
              <a:gd name="connsiteY2" fmla="*/ 914400 h 914400"/>
              <a:gd name="connsiteX3" fmla="*/ 0 w 10579100"/>
              <a:gd name="connsiteY3" fmla="*/ 914400 h 914400"/>
              <a:gd name="connsiteX4" fmla="*/ 0 w 10579100"/>
              <a:gd name="connsiteY4" fmla="*/ 0 h 914400"/>
              <a:gd name="connsiteX0" fmla="*/ 10579100 w 10670540"/>
              <a:gd name="connsiteY0" fmla="*/ 914400 h 1005840"/>
              <a:gd name="connsiteX1" fmla="*/ 0 w 10670540"/>
              <a:gd name="connsiteY1" fmla="*/ 914400 h 1005840"/>
              <a:gd name="connsiteX2" fmla="*/ 0 w 10670540"/>
              <a:gd name="connsiteY2" fmla="*/ 0 h 1005840"/>
              <a:gd name="connsiteX3" fmla="*/ 10579100 w 10670540"/>
              <a:gd name="connsiteY3" fmla="*/ 0 h 1005840"/>
              <a:gd name="connsiteX4" fmla="*/ 10670540 w 10670540"/>
              <a:gd name="connsiteY4" fmla="*/ 1005840 h 1005840"/>
              <a:gd name="connsiteX0" fmla="*/ 10579100 w 10579100"/>
              <a:gd name="connsiteY0" fmla="*/ 914400 h 914400"/>
              <a:gd name="connsiteX1" fmla="*/ 0 w 10579100"/>
              <a:gd name="connsiteY1" fmla="*/ 914400 h 914400"/>
              <a:gd name="connsiteX2" fmla="*/ 0 w 10579100"/>
              <a:gd name="connsiteY2" fmla="*/ 0 h 914400"/>
              <a:gd name="connsiteX3" fmla="*/ 10579100 w 10579100"/>
              <a:gd name="connsiteY3" fmla="*/ 0 h 914400"/>
              <a:gd name="connsiteX0" fmla="*/ 0 w 10579100"/>
              <a:gd name="connsiteY0" fmla="*/ 914400 h 914400"/>
              <a:gd name="connsiteX1" fmla="*/ 0 w 10579100"/>
              <a:gd name="connsiteY1" fmla="*/ 0 h 914400"/>
              <a:gd name="connsiteX2" fmla="*/ 10579100 w 10579100"/>
              <a:gd name="connsiteY2" fmla="*/ 0 h 914400"/>
              <a:gd name="connsiteX0" fmla="*/ 0 w 10579100"/>
              <a:gd name="connsiteY0" fmla="*/ 0 h 0"/>
              <a:gd name="connsiteX1" fmla="*/ 10579100 w 1057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100">
                <a:moveTo>
                  <a:pt x="0" y="0"/>
                </a:moveTo>
                <a:lnTo>
                  <a:pt x="10579100" y="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498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App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222800" y="1263600"/>
            <a:ext cx="3758400" cy="5209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825585" y="2152650"/>
            <a:ext cx="2553531" cy="3435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105200"/>
            <a:ext cx="11001375" cy="327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F40FBE-C273-4F82-8128-419265B115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5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"/>
          <p:cNvSpPr>
            <a:spLocks noGrp="1"/>
          </p:cNvSpPr>
          <p:nvPr>
            <p:ph type="body" sz="quarter" idx="12" hasCustomPrompt="1"/>
          </p:nvPr>
        </p:nvSpPr>
        <p:spPr>
          <a:xfrm>
            <a:off x="536400" y="1105200"/>
            <a:ext cx="11001375" cy="327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0551D0-4FF7-4050-AC38-A2FFF2F56F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72887" y="6216066"/>
            <a:ext cx="464888" cy="365125"/>
          </a:xfrm>
        </p:spPr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015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App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7459" y="515462"/>
            <a:ext cx="5468541" cy="6001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810400" y="43200"/>
            <a:ext cx="6382800" cy="658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176000" y="909000"/>
            <a:ext cx="5016000" cy="48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Subtitle_half_left"/>
          <p:cNvSpPr>
            <a:spLocks noGrp="1"/>
          </p:cNvSpPr>
          <p:nvPr>
            <p:ph type="body" sz="quarter" idx="19" hasCustomPrompt="1"/>
          </p:nvPr>
        </p:nvSpPr>
        <p:spPr>
          <a:xfrm>
            <a:off x="536400" y="1105200"/>
            <a:ext cx="5487209" cy="3277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CB1989-98D2-45C8-BA6C-DC43EA04CBE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7F352E8-5480-43E9-A5C2-30B0A2160C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flipV="1">
            <a:off x="2430966" y="6404198"/>
            <a:ext cx="8776010" cy="0"/>
          </a:xfrm>
          <a:custGeom>
            <a:avLst/>
            <a:gdLst>
              <a:gd name="connsiteX0" fmla="*/ 0 w 10579100"/>
              <a:gd name="connsiteY0" fmla="*/ 0 h 914400"/>
              <a:gd name="connsiteX1" fmla="*/ 10579100 w 10579100"/>
              <a:gd name="connsiteY1" fmla="*/ 0 h 914400"/>
              <a:gd name="connsiteX2" fmla="*/ 10579100 w 10579100"/>
              <a:gd name="connsiteY2" fmla="*/ 914400 h 914400"/>
              <a:gd name="connsiteX3" fmla="*/ 0 w 10579100"/>
              <a:gd name="connsiteY3" fmla="*/ 914400 h 914400"/>
              <a:gd name="connsiteX4" fmla="*/ 0 w 10579100"/>
              <a:gd name="connsiteY4" fmla="*/ 0 h 914400"/>
              <a:gd name="connsiteX0" fmla="*/ 10579100 w 10670540"/>
              <a:gd name="connsiteY0" fmla="*/ 914400 h 1005840"/>
              <a:gd name="connsiteX1" fmla="*/ 0 w 10670540"/>
              <a:gd name="connsiteY1" fmla="*/ 914400 h 1005840"/>
              <a:gd name="connsiteX2" fmla="*/ 0 w 10670540"/>
              <a:gd name="connsiteY2" fmla="*/ 0 h 1005840"/>
              <a:gd name="connsiteX3" fmla="*/ 10579100 w 10670540"/>
              <a:gd name="connsiteY3" fmla="*/ 0 h 1005840"/>
              <a:gd name="connsiteX4" fmla="*/ 10670540 w 10670540"/>
              <a:gd name="connsiteY4" fmla="*/ 1005840 h 1005840"/>
              <a:gd name="connsiteX0" fmla="*/ 10579100 w 10579100"/>
              <a:gd name="connsiteY0" fmla="*/ 914400 h 914400"/>
              <a:gd name="connsiteX1" fmla="*/ 0 w 10579100"/>
              <a:gd name="connsiteY1" fmla="*/ 914400 h 914400"/>
              <a:gd name="connsiteX2" fmla="*/ 0 w 10579100"/>
              <a:gd name="connsiteY2" fmla="*/ 0 h 914400"/>
              <a:gd name="connsiteX3" fmla="*/ 10579100 w 10579100"/>
              <a:gd name="connsiteY3" fmla="*/ 0 h 914400"/>
              <a:gd name="connsiteX0" fmla="*/ 0 w 10579100"/>
              <a:gd name="connsiteY0" fmla="*/ 914400 h 914400"/>
              <a:gd name="connsiteX1" fmla="*/ 0 w 10579100"/>
              <a:gd name="connsiteY1" fmla="*/ 0 h 914400"/>
              <a:gd name="connsiteX2" fmla="*/ 10579100 w 10579100"/>
              <a:gd name="connsiteY2" fmla="*/ 0 h 914400"/>
              <a:gd name="connsiteX0" fmla="*/ 0 w 10579100"/>
              <a:gd name="connsiteY0" fmla="*/ 0 h 0"/>
              <a:gd name="connsiteX1" fmla="*/ 10579100 w 1057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100">
                <a:moveTo>
                  <a:pt x="0" y="0"/>
                </a:moveTo>
                <a:lnTo>
                  <a:pt x="10579100" y="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814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2601913"/>
          </a:xfrm>
          <a:prstGeom prst="rect">
            <a:avLst/>
          </a:prstGeom>
          <a:solidFill>
            <a:schemeClr val="bg1"/>
          </a:solid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44400" y="349200"/>
            <a:ext cx="6148800" cy="5986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459" y="515462"/>
            <a:ext cx="6028441" cy="6001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493000" y="984250"/>
            <a:ext cx="4699000" cy="4578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Subtitle_half_left"/>
          <p:cNvSpPr>
            <a:spLocks noGrp="1"/>
          </p:cNvSpPr>
          <p:nvPr>
            <p:ph type="body" sz="quarter" idx="15" hasCustomPrompt="1"/>
          </p:nvPr>
        </p:nvSpPr>
        <p:spPr>
          <a:xfrm>
            <a:off x="536400" y="1105200"/>
            <a:ext cx="6058709" cy="3277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41D36F-CBB8-408B-BA68-D816F85892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310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67200" y="1652400"/>
            <a:ext cx="7480800" cy="4384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435100" y="2120901"/>
            <a:ext cx="5340349" cy="3346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" name="Subtitle"/>
          <p:cNvSpPr>
            <a:spLocks noGrp="1"/>
          </p:cNvSpPr>
          <p:nvPr>
            <p:ph type="body" sz="quarter" idx="15" hasCustomPrompt="1"/>
          </p:nvPr>
        </p:nvSpPr>
        <p:spPr>
          <a:xfrm>
            <a:off x="536400" y="1105200"/>
            <a:ext cx="11001375" cy="327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443F6-DA8C-4E75-9D03-412B15A1BC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685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30400" y="1411200"/>
            <a:ext cx="7930800" cy="469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861051" y="1911350"/>
            <a:ext cx="5664200" cy="3581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" name="Subtitle"/>
          <p:cNvSpPr>
            <a:spLocks noGrp="1"/>
          </p:cNvSpPr>
          <p:nvPr>
            <p:ph type="body" sz="quarter" idx="15" hasCustomPrompt="1"/>
          </p:nvPr>
        </p:nvSpPr>
        <p:spPr>
          <a:xfrm>
            <a:off x="536400" y="1105200"/>
            <a:ext cx="11001375" cy="3277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679BD3-7A11-4C96-A7DB-FF912F44DF4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183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droid Tablet App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7B82ED73-1D87-44A5-8F24-F2854EE036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98775" y="0"/>
            <a:ext cx="4784400" cy="6858000"/>
          </a:xfrm>
          <a:prstGeom prst="rect">
            <a:avLst/>
          </a:prstGeom>
          <a:solidFill>
            <a:schemeClr val="bg2"/>
          </a:solid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7459" y="515462"/>
            <a:ext cx="5468541" cy="6001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803000" y="604800"/>
            <a:ext cx="4233600" cy="568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570698" y="1576372"/>
            <a:ext cx="2787605" cy="37502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5770800" y="36000"/>
            <a:ext cx="4784400" cy="6631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541026" y="1169231"/>
            <a:ext cx="3249949" cy="4372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4" name="Subtitle_half_left"/>
          <p:cNvSpPr>
            <a:spLocks noGrp="1"/>
          </p:cNvSpPr>
          <p:nvPr>
            <p:ph type="body" sz="quarter" idx="21" hasCustomPrompt="1"/>
          </p:nvPr>
        </p:nvSpPr>
        <p:spPr>
          <a:xfrm>
            <a:off x="536400" y="1105200"/>
            <a:ext cx="5487209" cy="3277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C7EB67-57FF-4F40-B8DA-F846B538C40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51616CBB-003E-488B-A7F5-62B8E3B332F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flipV="1">
            <a:off x="1803400" y="6399463"/>
            <a:ext cx="9403576" cy="0"/>
          </a:xfrm>
          <a:custGeom>
            <a:avLst/>
            <a:gdLst>
              <a:gd name="connsiteX0" fmla="*/ 0 w 10579100"/>
              <a:gd name="connsiteY0" fmla="*/ 0 h 914400"/>
              <a:gd name="connsiteX1" fmla="*/ 10579100 w 10579100"/>
              <a:gd name="connsiteY1" fmla="*/ 0 h 914400"/>
              <a:gd name="connsiteX2" fmla="*/ 10579100 w 10579100"/>
              <a:gd name="connsiteY2" fmla="*/ 914400 h 914400"/>
              <a:gd name="connsiteX3" fmla="*/ 0 w 10579100"/>
              <a:gd name="connsiteY3" fmla="*/ 914400 h 914400"/>
              <a:gd name="connsiteX4" fmla="*/ 0 w 10579100"/>
              <a:gd name="connsiteY4" fmla="*/ 0 h 914400"/>
              <a:gd name="connsiteX0" fmla="*/ 10579100 w 10670540"/>
              <a:gd name="connsiteY0" fmla="*/ 914400 h 1005840"/>
              <a:gd name="connsiteX1" fmla="*/ 0 w 10670540"/>
              <a:gd name="connsiteY1" fmla="*/ 914400 h 1005840"/>
              <a:gd name="connsiteX2" fmla="*/ 0 w 10670540"/>
              <a:gd name="connsiteY2" fmla="*/ 0 h 1005840"/>
              <a:gd name="connsiteX3" fmla="*/ 10579100 w 10670540"/>
              <a:gd name="connsiteY3" fmla="*/ 0 h 1005840"/>
              <a:gd name="connsiteX4" fmla="*/ 10670540 w 10670540"/>
              <a:gd name="connsiteY4" fmla="*/ 1005840 h 1005840"/>
              <a:gd name="connsiteX0" fmla="*/ 10579100 w 10579100"/>
              <a:gd name="connsiteY0" fmla="*/ 914400 h 914400"/>
              <a:gd name="connsiteX1" fmla="*/ 0 w 10579100"/>
              <a:gd name="connsiteY1" fmla="*/ 914400 h 914400"/>
              <a:gd name="connsiteX2" fmla="*/ 0 w 10579100"/>
              <a:gd name="connsiteY2" fmla="*/ 0 h 914400"/>
              <a:gd name="connsiteX3" fmla="*/ 10579100 w 10579100"/>
              <a:gd name="connsiteY3" fmla="*/ 0 h 914400"/>
              <a:gd name="connsiteX0" fmla="*/ 0 w 10579100"/>
              <a:gd name="connsiteY0" fmla="*/ 914400 h 914400"/>
              <a:gd name="connsiteX1" fmla="*/ 0 w 10579100"/>
              <a:gd name="connsiteY1" fmla="*/ 0 h 914400"/>
              <a:gd name="connsiteX2" fmla="*/ 10579100 w 10579100"/>
              <a:gd name="connsiteY2" fmla="*/ 0 h 914400"/>
              <a:gd name="connsiteX0" fmla="*/ 0 w 10579100"/>
              <a:gd name="connsiteY0" fmla="*/ 0 h 0"/>
              <a:gd name="connsiteX1" fmla="*/ 10579100 w 1057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100">
                <a:moveTo>
                  <a:pt x="0" y="0"/>
                </a:moveTo>
                <a:lnTo>
                  <a:pt x="10579100" y="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847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B4B56-6534-4139-9C20-06CAC355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6178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223" y="174996"/>
            <a:ext cx="1856793" cy="677130"/>
          </a:xfrm>
          <a:prstGeom prst="rect">
            <a:avLst/>
          </a:prstGeom>
        </p:spPr>
      </p:pic>
      <p:sp>
        <p:nvSpPr>
          <p:cNvPr id="11" name="Freeform: Shape 10"/>
          <p:cNvSpPr/>
          <p:nvPr userDrawn="1"/>
        </p:nvSpPr>
        <p:spPr>
          <a:xfrm rot="10800000">
            <a:off x="11671408" y="6528646"/>
            <a:ext cx="520592" cy="329354"/>
          </a:xfrm>
          <a:custGeom>
            <a:avLst/>
            <a:gdLst>
              <a:gd name="connsiteX0" fmla="*/ 0 w 1400175"/>
              <a:gd name="connsiteY0" fmla="*/ 9525 h 885825"/>
              <a:gd name="connsiteX1" fmla="*/ 0 w 1400175"/>
              <a:gd name="connsiteY1" fmla="*/ 885825 h 885825"/>
              <a:gd name="connsiteX2" fmla="*/ 990600 w 1400175"/>
              <a:gd name="connsiteY2" fmla="*/ 885825 h 885825"/>
              <a:gd name="connsiteX3" fmla="*/ 1400175 w 1400175"/>
              <a:gd name="connsiteY3" fmla="*/ 0 h 885825"/>
              <a:gd name="connsiteX4" fmla="*/ 9525 w 1400175"/>
              <a:gd name="connsiteY4" fmla="*/ 0 h 885825"/>
              <a:gd name="connsiteX5" fmla="*/ 9525 w 1400175"/>
              <a:gd name="connsiteY5" fmla="*/ 85725 h 885825"/>
              <a:gd name="connsiteX6" fmla="*/ 0 w 1400175"/>
              <a:gd name="connsiteY6" fmla="*/ 9525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0175" h="885825">
                <a:moveTo>
                  <a:pt x="0" y="9525"/>
                </a:moveTo>
                <a:lnTo>
                  <a:pt x="0" y="885825"/>
                </a:lnTo>
                <a:lnTo>
                  <a:pt x="990600" y="885825"/>
                </a:lnTo>
                <a:lnTo>
                  <a:pt x="1400175" y="0"/>
                </a:lnTo>
                <a:lnTo>
                  <a:pt x="9525" y="0"/>
                </a:lnTo>
                <a:lnTo>
                  <a:pt x="95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4304" y="6518517"/>
            <a:ext cx="11717696" cy="0"/>
          </a:xfrm>
          <a:prstGeom prst="line">
            <a:avLst/>
          </a:prstGeom>
          <a:ln w="6350">
            <a:solidFill>
              <a:srgbClr val="012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4972" y="6472007"/>
            <a:ext cx="44837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CC246E-5F53-4CE2-B7FB-10D783A9DC69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805549" cy="100481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174997"/>
            <a:ext cx="8429625" cy="829821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61975" y="1381124"/>
            <a:ext cx="10858500" cy="4981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42611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223" y="174996"/>
            <a:ext cx="1856793" cy="677130"/>
          </a:xfrm>
          <a:prstGeom prst="rect">
            <a:avLst/>
          </a:prstGeom>
        </p:spPr>
      </p:pic>
      <p:sp>
        <p:nvSpPr>
          <p:cNvPr id="11" name="Freeform: Shape 10"/>
          <p:cNvSpPr/>
          <p:nvPr userDrawn="1"/>
        </p:nvSpPr>
        <p:spPr>
          <a:xfrm rot="10800000">
            <a:off x="11671408" y="6528646"/>
            <a:ext cx="520592" cy="329354"/>
          </a:xfrm>
          <a:custGeom>
            <a:avLst/>
            <a:gdLst>
              <a:gd name="connsiteX0" fmla="*/ 0 w 1400175"/>
              <a:gd name="connsiteY0" fmla="*/ 9525 h 885825"/>
              <a:gd name="connsiteX1" fmla="*/ 0 w 1400175"/>
              <a:gd name="connsiteY1" fmla="*/ 885825 h 885825"/>
              <a:gd name="connsiteX2" fmla="*/ 990600 w 1400175"/>
              <a:gd name="connsiteY2" fmla="*/ 885825 h 885825"/>
              <a:gd name="connsiteX3" fmla="*/ 1400175 w 1400175"/>
              <a:gd name="connsiteY3" fmla="*/ 0 h 885825"/>
              <a:gd name="connsiteX4" fmla="*/ 9525 w 1400175"/>
              <a:gd name="connsiteY4" fmla="*/ 0 h 885825"/>
              <a:gd name="connsiteX5" fmla="*/ 9525 w 1400175"/>
              <a:gd name="connsiteY5" fmla="*/ 85725 h 885825"/>
              <a:gd name="connsiteX6" fmla="*/ 0 w 1400175"/>
              <a:gd name="connsiteY6" fmla="*/ 9525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0175" h="885825">
                <a:moveTo>
                  <a:pt x="0" y="9525"/>
                </a:moveTo>
                <a:lnTo>
                  <a:pt x="0" y="885825"/>
                </a:lnTo>
                <a:lnTo>
                  <a:pt x="990600" y="885825"/>
                </a:lnTo>
                <a:lnTo>
                  <a:pt x="1400175" y="0"/>
                </a:lnTo>
                <a:lnTo>
                  <a:pt x="9525" y="0"/>
                </a:lnTo>
                <a:lnTo>
                  <a:pt x="95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4304" y="6518517"/>
            <a:ext cx="11717696" cy="0"/>
          </a:xfrm>
          <a:prstGeom prst="line">
            <a:avLst/>
          </a:prstGeom>
          <a:ln w="6350">
            <a:solidFill>
              <a:srgbClr val="012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4972" y="6472007"/>
            <a:ext cx="44837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CC246E-5F53-4CE2-B7FB-10D783A9DC69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805549" cy="100481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174997"/>
            <a:ext cx="8429625" cy="829821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61976" y="1381124"/>
            <a:ext cx="5111642" cy="4981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991225" y="1381125"/>
            <a:ext cx="19050" cy="4943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ontent Placeholder 8"/>
          <p:cNvSpPr>
            <a:spLocks noGrp="1"/>
          </p:cNvSpPr>
          <p:nvPr>
            <p:ph sz="quarter" idx="14"/>
          </p:nvPr>
        </p:nvSpPr>
        <p:spPr>
          <a:xfrm>
            <a:off x="6327883" y="1381124"/>
            <a:ext cx="5025917" cy="4981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4123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223" y="174996"/>
            <a:ext cx="1856793" cy="677130"/>
          </a:xfrm>
          <a:prstGeom prst="rect">
            <a:avLst/>
          </a:prstGeom>
        </p:spPr>
      </p:pic>
      <p:sp>
        <p:nvSpPr>
          <p:cNvPr id="11" name="Freeform: Shape 10"/>
          <p:cNvSpPr/>
          <p:nvPr userDrawn="1"/>
        </p:nvSpPr>
        <p:spPr>
          <a:xfrm rot="10800000">
            <a:off x="11671408" y="6528646"/>
            <a:ext cx="520592" cy="329354"/>
          </a:xfrm>
          <a:custGeom>
            <a:avLst/>
            <a:gdLst>
              <a:gd name="connsiteX0" fmla="*/ 0 w 1400175"/>
              <a:gd name="connsiteY0" fmla="*/ 9525 h 885825"/>
              <a:gd name="connsiteX1" fmla="*/ 0 w 1400175"/>
              <a:gd name="connsiteY1" fmla="*/ 885825 h 885825"/>
              <a:gd name="connsiteX2" fmla="*/ 990600 w 1400175"/>
              <a:gd name="connsiteY2" fmla="*/ 885825 h 885825"/>
              <a:gd name="connsiteX3" fmla="*/ 1400175 w 1400175"/>
              <a:gd name="connsiteY3" fmla="*/ 0 h 885825"/>
              <a:gd name="connsiteX4" fmla="*/ 9525 w 1400175"/>
              <a:gd name="connsiteY4" fmla="*/ 0 h 885825"/>
              <a:gd name="connsiteX5" fmla="*/ 9525 w 1400175"/>
              <a:gd name="connsiteY5" fmla="*/ 85725 h 885825"/>
              <a:gd name="connsiteX6" fmla="*/ 0 w 1400175"/>
              <a:gd name="connsiteY6" fmla="*/ 9525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0175" h="885825">
                <a:moveTo>
                  <a:pt x="0" y="9525"/>
                </a:moveTo>
                <a:lnTo>
                  <a:pt x="0" y="885825"/>
                </a:lnTo>
                <a:lnTo>
                  <a:pt x="990600" y="885825"/>
                </a:lnTo>
                <a:lnTo>
                  <a:pt x="1400175" y="0"/>
                </a:lnTo>
                <a:lnTo>
                  <a:pt x="9525" y="0"/>
                </a:lnTo>
                <a:lnTo>
                  <a:pt x="95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4304" y="6518517"/>
            <a:ext cx="11717696" cy="0"/>
          </a:xfrm>
          <a:prstGeom prst="line">
            <a:avLst/>
          </a:prstGeom>
          <a:ln w="6350">
            <a:solidFill>
              <a:srgbClr val="012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4972" y="6472007"/>
            <a:ext cx="44837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CC246E-5F53-4CE2-B7FB-10D783A9DC69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805549" cy="100481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174997"/>
            <a:ext cx="8429625" cy="829821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61976" y="1381124"/>
            <a:ext cx="5111642" cy="4981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991225" y="1381125"/>
            <a:ext cx="19050" cy="4943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327882" y="1378071"/>
            <a:ext cx="5111750" cy="3362325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51965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223" y="174996"/>
            <a:ext cx="1856793" cy="677130"/>
          </a:xfrm>
          <a:prstGeom prst="rect">
            <a:avLst/>
          </a:prstGeom>
        </p:spPr>
      </p:pic>
      <p:sp>
        <p:nvSpPr>
          <p:cNvPr id="11" name="Freeform: Shape 10"/>
          <p:cNvSpPr/>
          <p:nvPr userDrawn="1"/>
        </p:nvSpPr>
        <p:spPr>
          <a:xfrm rot="10800000">
            <a:off x="11671408" y="6528646"/>
            <a:ext cx="520592" cy="329354"/>
          </a:xfrm>
          <a:custGeom>
            <a:avLst/>
            <a:gdLst>
              <a:gd name="connsiteX0" fmla="*/ 0 w 1400175"/>
              <a:gd name="connsiteY0" fmla="*/ 9525 h 885825"/>
              <a:gd name="connsiteX1" fmla="*/ 0 w 1400175"/>
              <a:gd name="connsiteY1" fmla="*/ 885825 h 885825"/>
              <a:gd name="connsiteX2" fmla="*/ 990600 w 1400175"/>
              <a:gd name="connsiteY2" fmla="*/ 885825 h 885825"/>
              <a:gd name="connsiteX3" fmla="*/ 1400175 w 1400175"/>
              <a:gd name="connsiteY3" fmla="*/ 0 h 885825"/>
              <a:gd name="connsiteX4" fmla="*/ 9525 w 1400175"/>
              <a:gd name="connsiteY4" fmla="*/ 0 h 885825"/>
              <a:gd name="connsiteX5" fmla="*/ 9525 w 1400175"/>
              <a:gd name="connsiteY5" fmla="*/ 85725 h 885825"/>
              <a:gd name="connsiteX6" fmla="*/ 0 w 1400175"/>
              <a:gd name="connsiteY6" fmla="*/ 9525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0175" h="885825">
                <a:moveTo>
                  <a:pt x="0" y="9525"/>
                </a:moveTo>
                <a:lnTo>
                  <a:pt x="0" y="885825"/>
                </a:lnTo>
                <a:lnTo>
                  <a:pt x="990600" y="885825"/>
                </a:lnTo>
                <a:lnTo>
                  <a:pt x="1400175" y="0"/>
                </a:lnTo>
                <a:lnTo>
                  <a:pt x="9525" y="0"/>
                </a:lnTo>
                <a:lnTo>
                  <a:pt x="95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4304" y="6518517"/>
            <a:ext cx="11717696" cy="0"/>
          </a:xfrm>
          <a:prstGeom prst="line">
            <a:avLst/>
          </a:prstGeom>
          <a:ln w="6350">
            <a:solidFill>
              <a:srgbClr val="012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4972" y="6472007"/>
            <a:ext cx="44837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CC246E-5F53-4CE2-B7FB-10D783A9DC69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805549" cy="100481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174997"/>
            <a:ext cx="8429625" cy="829821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61976" y="1381124"/>
            <a:ext cx="7839074" cy="4981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696325" y="1378071"/>
            <a:ext cx="19050" cy="4943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991600" y="1378071"/>
            <a:ext cx="2448032" cy="1529436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991600" y="3086392"/>
            <a:ext cx="2448032" cy="1529436"/>
          </a:xfrm>
        </p:spPr>
        <p:txBody>
          <a:bodyPr/>
          <a:lstStyle/>
          <a:p>
            <a:endParaRPr lang="en-AU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91600" y="4792110"/>
            <a:ext cx="2448032" cy="1529436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5393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EC59C6-F5F7-934B-98B5-EDE5AFE19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r="1644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FE04B6A-AE9D-8141-BC39-C1CDEA0D11B9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_big_white"/>
          <p:cNvSpPr>
            <a:spLocks noGrp="1"/>
          </p:cNvSpPr>
          <p:nvPr>
            <p:ph type="title"/>
          </p:nvPr>
        </p:nvSpPr>
        <p:spPr>
          <a:xfrm>
            <a:off x="537459" y="2404367"/>
            <a:ext cx="11117083" cy="707886"/>
          </a:xfrm>
        </p:spPr>
        <p:txBody>
          <a:bodyPr/>
          <a:lstStyle>
            <a:lvl1pPr>
              <a:defRPr sz="4000" spc="0" baseline="0">
                <a:solidFill>
                  <a:srgbClr val="FFFFFF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47048" y="1849212"/>
            <a:ext cx="1683456" cy="349702"/>
          </a:xfrm>
          <a:prstGeom prst="rect">
            <a:avLst/>
          </a:prstGeom>
          <a:solidFill>
            <a:schemeClr val="accent3"/>
          </a:solidFill>
        </p:spPr>
        <p:txBody>
          <a:bodyPr wrap="none" lIns="324000" tIns="36000" rIns="324000" bIns="360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Add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1ED3F-130C-4348-8410-92633EEC1C8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A9EB21-EF1A-4879-8755-DE9724F4A51E}"/>
              </a:ext>
            </a:extLst>
          </p:cNvPr>
          <p:cNvCxnSpPr>
            <a:cxnSpLocks/>
          </p:cNvCxnSpPr>
          <p:nvPr userDrawn="1"/>
        </p:nvCxnSpPr>
        <p:spPr>
          <a:xfrm>
            <a:off x="1803400" y="6399463"/>
            <a:ext cx="947105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C8A6529-EE2A-184F-B6CF-E279013E56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6163084"/>
            <a:ext cx="1098550" cy="4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629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1449"/>
            <a:ext cx="8439150" cy="82867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Font typeface="Webdings" pitchFamily="18" charset="2"/>
              <a:buNone/>
              <a:defRPr lang="en-AU" sz="2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613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351224" y="0"/>
            <a:ext cx="5840776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" name="Title_half_left"/>
          <p:cNvSpPr>
            <a:spLocks noGrp="1"/>
          </p:cNvSpPr>
          <p:nvPr>
            <p:ph type="title"/>
          </p:nvPr>
        </p:nvSpPr>
        <p:spPr>
          <a:xfrm>
            <a:off x="537458" y="2404367"/>
            <a:ext cx="5440647" cy="1323439"/>
          </a:xfrm>
        </p:spPr>
        <p:txBody>
          <a:bodyPr/>
          <a:lstStyle>
            <a:lvl1pPr>
              <a:defRPr sz="40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D04166-E9D5-4D68-B5F5-E3D6C9241E5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1803400" y="6399463"/>
            <a:ext cx="9403576" cy="0"/>
          </a:xfrm>
          <a:custGeom>
            <a:avLst/>
            <a:gdLst>
              <a:gd name="connsiteX0" fmla="*/ 0 w 10579100"/>
              <a:gd name="connsiteY0" fmla="*/ 0 h 914400"/>
              <a:gd name="connsiteX1" fmla="*/ 10579100 w 10579100"/>
              <a:gd name="connsiteY1" fmla="*/ 0 h 914400"/>
              <a:gd name="connsiteX2" fmla="*/ 10579100 w 10579100"/>
              <a:gd name="connsiteY2" fmla="*/ 914400 h 914400"/>
              <a:gd name="connsiteX3" fmla="*/ 0 w 10579100"/>
              <a:gd name="connsiteY3" fmla="*/ 914400 h 914400"/>
              <a:gd name="connsiteX4" fmla="*/ 0 w 10579100"/>
              <a:gd name="connsiteY4" fmla="*/ 0 h 914400"/>
              <a:gd name="connsiteX0" fmla="*/ 10579100 w 10670540"/>
              <a:gd name="connsiteY0" fmla="*/ 914400 h 1005840"/>
              <a:gd name="connsiteX1" fmla="*/ 0 w 10670540"/>
              <a:gd name="connsiteY1" fmla="*/ 914400 h 1005840"/>
              <a:gd name="connsiteX2" fmla="*/ 0 w 10670540"/>
              <a:gd name="connsiteY2" fmla="*/ 0 h 1005840"/>
              <a:gd name="connsiteX3" fmla="*/ 10579100 w 10670540"/>
              <a:gd name="connsiteY3" fmla="*/ 0 h 1005840"/>
              <a:gd name="connsiteX4" fmla="*/ 10670540 w 10670540"/>
              <a:gd name="connsiteY4" fmla="*/ 1005840 h 1005840"/>
              <a:gd name="connsiteX0" fmla="*/ 10579100 w 10579100"/>
              <a:gd name="connsiteY0" fmla="*/ 914400 h 914400"/>
              <a:gd name="connsiteX1" fmla="*/ 0 w 10579100"/>
              <a:gd name="connsiteY1" fmla="*/ 914400 h 914400"/>
              <a:gd name="connsiteX2" fmla="*/ 0 w 10579100"/>
              <a:gd name="connsiteY2" fmla="*/ 0 h 914400"/>
              <a:gd name="connsiteX3" fmla="*/ 10579100 w 10579100"/>
              <a:gd name="connsiteY3" fmla="*/ 0 h 914400"/>
              <a:gd name="connsiteX0" fmla="*/ 0 w 10579100"/>
              <a:gd name="connsiteY0" fmla="*/ 914400 h 914400"/>
              <a:gd name="connsiteX1" fmla="*/ 0 w 10579100"/>
              <a:gd name="connsiteY1" fmla="*/ 0 h 914400"/>
              <a:gd name="connsiteX2" fmla="*/ 10579100 w 10579100"/>
              <a:gd name="connsiteY2" fmla="*/ 0 h 914400"/>
              <a:gd name="connsiteX0" fmla="*/ 0 w 10579100"/>
              <a:gd name="connsiteY0" fmla="*/ 0 h 0"/>
              <a:gd name="connsiteX1" fmla="*/ 10579100 w 1057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100">
                <a:moveTo>
                  <a:pt x="0" y="0"/>
                </a:moveTo>
                <a:lnTo>
                  <a:pt x="10579100" y="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26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_half_left"/>
          <p:cNvSpPr>
            <a:spLocks noGrp="1"/>
          </p:cNvSpPr>
          <p:nvPr>
            <p:ph type="title"/>
          </p:nvPr>
        </p:nvSpPr>
        <p:spPr>
          <a:xfrm>
            <a:off x="537458" y="2404367"/>
            <a:ext cx="5440647" cy="1323439"/>
          </a:xfrm>
        </p:spPr>
        <p:txBody>
          <a:bodyPr/>
          <a:lstStyle>
            <a:lvl1pPr>
              <a:defRPr sz="40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61DCB8-4785-4D26-8B22-75F2EC71EA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30054" r="33031"/>
          <a:stretch/>
        </p:blipFill>
        <p:spPr>
          <a:xfrm>
            <a:off x="7496282" y="0"/>
            <a:ext cx="4695718" cy="479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3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_half_left"/>
          <p:cNvSpPr>
            <a:spLocks noGrp="1"/>
          </p:cNvSpPr>
          <p:nvPr>
            <p:ph type="title"/>
          </p:nvPr>
        </p:nvSpPr>
        <p:spPr>
          <a:xfrm>
            <a:off x="537458" y="2404367"/>
            <a:ext cx="5440647" cy="1323439"/>
          </a:xfrm>
        </p:spPr>
        <p:txBody>
          <a:bodyPr/>
          <a:lstStyle>
            <a:lvl1pPr>
              <a:defRPr sz="40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8A85BD-8A82-4A8F-85FB-B9EEC5D4A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3" r="32654"/>
          <a:stretch/>
        </p:blipFill>
        <p:spPr>
          <a:xfrm>
            <a:off x="7458387" y="0"/>
            <a:ext cx="4733613" cy="479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4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81A89-5246-41E7-BC60-CF27AABF3B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0"/>
            <a:ext cx="12192000" cy="6858000"/>
          </a:xfrm>
          <a:solidFill>
            <a:schemeClr val="accent2">
              <a:alpha val="8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>
                <a:noFill/>
              </a:defRPr>
            </a:lvl1pPr>
            <a:lvl2pPr marL="266700" indent="0">
              <a:buNone/>
              <a:defRPr sz="800">
                <a:noFill/>
              </a:defRPr>
            </a:lvl2pPr>
            <a:lvl3pPr marL="914400" indent="0">
              <a:buNone/>
              <a:defRPr sz="800">
                <a:noFill/>
              </a:defRPr>
            </a:lvl3pPr>
            <a:lvl4pPr marL="1371600" indent="0">
              <a:buNone/>
              <a:defRPr sz="800">
                <a:noFill/>
              </a:defRPr>
            </a:lvl4pPr>
            <a:lvl5pPr marL="1828800" indent="0">
              <a:buNone/>
              <a:defRPr sz="800">
                <a:noFill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5BCD2C-72E2-4903-B449-A3BB79EE632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8C0BBE1-9E2F-4204-8335-9E1193D674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1803400" y="6399463"/>
            <a:ext cx="9403576" cy="0"/>
          </a:xfrm>
          <a:custGeom>
            <a:avLst/>
            <a:gdLst>
              <a:gd name="connsiteX0" fmla="*/ 0 w 10579100"/>
              <a:gd name="connsiteY0" fmla="*/ 0 h 914400"/>
              <a:gd name="connsiteX1" fmla="*/ 10579100 w 10579100"/>
              <a:gd name="connsiteY1" fmla="*/ 0 h 914400"/>
              <a:gd name="connsiteX2" fmla="*/ 10579100 w 10579100"/>
              <a:gd name="connsiteY2" fmla="*/ 914400 h 914400"/>
              <a:gd name="connsiteX3" fmla="*/ 0 w 10579100"/>
              <a:gd name="connsiteY3" fmla="*/ 914400 h 914400"/>
              <a:gd name="connsiteX4" fmla="*/ 0 w 10579100"/>
              <a:gd name="connsiteY4" fmla="*/ 0 h 914400"/>
              <a:gd name="connsiteX0" fmla="*/ 10579100 w 10670540"/>
              <a:gd name="connsiteY0" fmla="*/ 914400 h 1005840"/>
              <a:gd name="connsiteX1" fmla="*/ 0 w 10670540"/>
              <a:gd name="connsiteY1" fmla="*/ 914400 h 1005840"/>
              <a:gd name="connsiteX2" fmla="*/ 0 w 10670540"/>
              <a:gd name="connsiteY2" fmla="*/ 0 h 1005840"/>
              <a:gd name="connsiteX3" fmla="*/ 10579100 w 10670540"/>
              <a:gd name="connsiteY3" fmla="*/ 0 h 1005840"/>
              <a:gd name="connsiteX4" fmla="*/ 10670540 w 10670540"/>
              <a:gd name="connsiteY4" fmla="*/ 1005840 h 1005840"/>
              <a:gd name="connsiteX0" fmla="*/ 10579100 w 10579100"/>
              <a:gd name="connsiteY0" fmla="*/ 914400 h 914400"/>
              <a:gd name="connsiteX1" fmla="*/ 0 w 10579100"/>
              <a:gd name="connsiteY1" fmla="*/ 914400 h 914400"/>
              <a:gd name="connsiteX2" fmla="*/ 0 w 10579100"/>
              <a:gd name="connsiteY2" fmla="*/ 0 h 914400"/>
              <a:gd name="connsiteX3" fmla="*/ 10579100 w 10579100"/>
              <a:gd name="connsiteY3" fmla="*/ 0 h 914400"/>
              <a:gd name="connsiteX0" fmla="*/ 0 w 10579100"/>
              <a:gd name="connsiteY0" fmla="*/ 914400 h 914400"/>
              <a:gd name="connsiteX1" fmla="*/ 0 w 10579100"/>
              <a:gd name="connsiteY1" fmla="*/ 0 h 914400"/>
              <a:gd name="connsiteX2" fmla="*/ 10579100 w 10579100"/>
              <a:gd name="connsiteY2" fmla="*/ 0 h 914400"/>
              <a:gd name="connsiteX0" fmla="*/ 0 w 10579100"/>
              <a:gd name="connsiteY0" fmla="*/ 0 h 0"/>
              <a:gd name="connsiteX1" fmla="*/ 10579100 w 1057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79100">
                <a:moveTo>
                  <a:pt x="0" y="0"/>
                </a:moveTo>
                <a:lnTo>
                  <a:pt x="10579100" y="0"/>
                </a:lnTo>
              </a:path>
            </a:pathLst>
          </a:custGeom>
          <a:ln w="635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5B0C7-EED2-884D-AD89-61546F6589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6163084"/>
            <a:ext cx="1098550" cy="4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20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537459" y="515462"/>
            <a:ext cx="11117083" cy="60016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76214" y="6212779"/>
            <a:ext cx="464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  <a:latin typeface="Open Sans Condensed Light" panose="020B0604020202020204" pitchFamily="34" charset="0"/>
              </a:defRPr>
            </a:lvl1pPr>
          </a:lstStyle>
          <a:p>
            <a:fld id="{4E6DB2D9-BBD8-435B-B34A-9B8472CE273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>
            <a:off x="1811260" y="6400105"/>
            <a:ext cx="94091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7D543A4-DB23-4DCA-833E-17026CDF0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390" y="1377539"/>
            <a:ext cx="11139054" cy="4678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0F47DB-04F7-664F-A888-6978B20D4DB2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4" y="6160958"/>
            <a:ext cx="1098550" cy="48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7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9" r:id="rId5"/>
    <p:sldLayoutId id="2147483808" r:id="rId6"/>
    <p:sldLayoutId id="2147483845" r:id="rId7"/>
    <p:sldLayoutId id="2147483846" r:id="rId8"/>
    <p:sldLayoutId id="2147483807" r:id="rId9"/>
    <p:sldLayoutId id="2147483847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  <p:sldLayoutId id="2147483826" r:id="rId27"/>
    <p:sldLayoutId id="2147483827" r:id="rId28"/>
    <p:sldLayoutId id="2147483828" r:id="rId29"/>
    <p:sldLayoutId id="2147483829" r:id="rId30"/>
    <p:sldLayoutId id="2147483830" r:id="rId31"/>
    <p:sldLayoutId id="2147483831" r:id="rId32"/>
    <p:sldLayoutId id="2147483832" r:id="rId33"/>
    <p:sldLayoutId id="2147483833" r:id="rId34"/>
    <p:sldLayoutId id="2147483834" r:id="rId35"/>
    <p:sldLayoutId id="2147483835" r:id="rId36"/>
    <p:sldLayoutId id="2147483836" r:id="rId37"/>
    <p:sldLayoutId id="2147483837" r:id="rId38"/>
    <p:sldLayoutId id="2147483838" r:id="rId39"/>
    <p:sldLayoutId id="2147483839" r:id="rId40"/>
    <p:sldLayoutId id="2147483840" r:id="rId41"/>
    <p:sldLayoutId id="2147483841" r:id="rId42"/>
    <p:sldLayoutId id="2147483842" r:id="rId43"/>
    <p:sldLayoutId id="2147483843" r:id="rId44"/>
    <p:sldLayoutId id="2147483850" r:id="rId45"/>
    <p:sldLayoutId id="2147483851" r:id="rId46"/>
    <p:sldLayoutId id="2147483852" r:id="rId47"/>
    <p:sldLayoutId id="2147483853" r:id="rId48"/>
    <p:sldLayoutId id="2147483854" r:id="rId49"/>
    <p:sldLayoutId id="2147483855" r:id="rId5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300" b="1" kern="1200" spc="-2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17000"/>
        </a:lnSpc>
        <a:spcBef>
          <a:spcPts val="0"/>
        </a:spcBef>
        <a:spcAft>
          <a:spcPts val="600"/>
        </a:spcAft>
        <a:buClr>
          <a:schemeClr val="tx1"/>
        </a:buClr>
        <a:buSzPct val="100000"/>
        <a:buFont typeface="Open Sans Condensed Light" panose="020B0604020202020204" pitchFamily="34" charset="0"/>
        <a:buChar char="•"/>
        <a:defRPr sz="1800" kern="1200">
          <a:solidFill>
            <a:schemeClr val="tx2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450850" indent="-184150" algn="l" defTabSz="914400" rtl="0" eaLnBrk="1" latinLnBrk="0" hangingPunct="1">
        <a:lnSpc>
          <a:spcPct val="117000"/>
        </a:lnSpc>
        <a:spcBef>
          <a:spcPts val="0"/>
        </a:spcBef>
        <a:spcAft>
          <a:spcPts val="600"/>
        </a:spcAft>
        <a:buClr>
          <a:schemeClr val="tx1"/>
        </a:buClr>
        <a:buSzPct val="100000"/>
        <a:buFont typeface="Open Sans Condensed Light" panose="020B0604020202020204" pitchFamily="34" charset="0"/>
        <a:buChar char="•"/>
        <a:defRPr sz="1800" kern="1200">
          <a:solidFill>
            <a:schemeClr val="tx2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Open Sans Condensed Light" panose="020B0604020202020204" pitchFamily="34" charset="0"/>
        <a:buChar char="•"/>
        <a:defRPr sz="1800" kern="1200">
          <a:solidFill>
            <a:schemeClr val="tx2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Open Sans Condensed Light" panose="020B0604020202020204" pitchFamily="34" charset="0"/>
        <a:buChar char="•"/>
        <a:defRPr sz="1800" kern="1200">
          <a:solidFill>
            <a:schemeClr val="tx2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Open Sans Condensed Light" panose="020B0604020202020204" pitchFamily="34" charset="0"/>
        <a:buChar char="•"/>
        <a:defRPr sz="1800" kern="1200">
          <a:solidFill>
            <a:schemeClr val="tx2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Open Sans Condensed Ligh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Open Sans Condensed Ligh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Open Sans Condensed Ligh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Open Sans Condensed Ligh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ath leading to a beach&#10;&#10;Description automatically generated with low confidence">
            <a:extLst>
              <a:ext uri="{FF2B5EF4-FFF2-40B4-BE49-F238E27FC236}">
                <a16:creationId xmlns:a16="http://schemas.microsoft.com/office/drawing/2014/main" id="{72A87363-76A5-4ADE-82C5-9E0B29A275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" y="0"/>
            <a:ext cx="1219090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E661EC-7F40-47F2-8CBC-93321A7A95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265D90-5355-44D3-AB47-F33B0429DC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E627D7-5EF5-4090-8FBE-E944D843CEA2}"/>
              </a:ext>
            </a:extLst>
          </p:cNvPr>
          <p:cNvSpPr txBox="1">
            <a:spLocks/>
          </p:cNvSpPr>
          <p:nvPr/>
        </p:nvSpPr>
        <p:spPr>
          <a:xfrm>
            <a:off x="536911" y="2941633"/>
            <a:ext cx="11117083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The economic landscape 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1B202A2-064F-4DB5-8043-63BB6B4C2471}"/>
              </a:ext>
            </a:extLst>
          </p:cNvPr>
          <p:cNvSpPr txBox="1">
            <a:spLocks/>
          </p:cNvSpPr>
          <p:nvPr/>
        </p:nvSpPr>
        <p:spPr>
          <a:xfrm>
            <a:off x="638530" y="2101404"/>
            <a:ext cx="1701090" cy="349702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Open Sans Condensed Light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0850" indent="-18415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Open Sans Condensed Light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Open Sans Condensed Light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Open Sans Condensed Light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Open Sans Condensed Light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 Condensed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 Condensed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 Condensed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 Condensed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August 2023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FA45216-A93F-45F7-930F-C953F55E6AD6}"/>
              </a:ext>
            </a:extLst>
          </p:cNvPr>
          <p:cNvSpPr txBox="1">
            <a:spLocks/>
          </p:cNvSpPr>
          <p:nvPr/>
        </p:nvSpPr>
        <p:spPr>
          <a:xfrm>
            <a:off x="536911" y="3166125"/>
            <a:ext cx="11117083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0" i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0956E83-3789-43D9-B5D8-A0F6C4452EFD}"/>
              </a:ext>
            </a:extLst>
          </p:cNvPr>
          <p:cNvSpPr txBox="1">
            <a:spLocks/>
          </p:cNvSpPr>
          <p:nvPr/>
        </p:nvSpPr>
        <p:spPr>
          <a:xfrm>
            <a:off x="536911" y="4193062"/>
            <a:ext cx="11117083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latin typeface="+mn-lt"/>
              </a:rPr>
              <a:t>Sam Collins – CCIWA Senior Economist</a:t>
            </a:r>
          </a:p>
        </p:txBody>
      </p:sp>
    </p:spTree>
    <p:extLst>
      <p:ext uri="{BB962C8B-B14F-4D97-AF65-F5344CB8AC3E}">
        <p14:creationId xmlns:p14="http://schemas.microsoft.com/office/powerpoint/2010/main" val="371874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092B-FA70-4B06-919B-FD6A8A7C0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Breaking down WA’s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DA0AB-10CD-4D2B-A236-8B6E3F4288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DFEDFF0-CD69-410F-9DC5-1D3CBAB2B6E6}"/>
              </a:ext>
            </a:extLst>
          </p:cNvPr>
          <p:cNvGraphicFramePr>
            <a:graphicFrameLocks/>
          </p:cNvGraphicFramePr>
          <p:nvPr/>
        </p:nvGraphicFramePr>
        <p:xfrm>
          <a:off x="882634" y="1223962"/>
          <a:ext cx="10296785" cy="4741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>
            <a:extLst>
              <a:ext uri="{FF2B5EF4-FFF2-40B4-BE49-F238E27FC236}">
                <a16:creationId xmlns:a16="http://schemas.microsoft.com/office/drawing/2014/main" id="{46DFF763-D972-F122-7827-D506F6699DE0}"/>
              </a:ext>
            </a:extLst>
          </p:cNvPr>
          <p:cNvSpPr txBox="1"/>
          <p:nvPr/>
        </p:nvSpPr>
        <p:spPr>
          <a:xfrm>
            <a:off x="537459" y="5791118"/>
            <a:ext cx="1533765" cy="27106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1" u="none" strike="noStrike" kern="1200" cap="none" spc="0" normalizeH="0" baseline="0" noProof="0">
                <a:ln>
                  <a:noFill/>
                </a:ln>
                <a:solidFill>
                  <a:srgbClr val="3E5564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Source: CCIWA, ABS</a:t>
            </a:r>
          </a:p>
        </p:txBody>
      </p:sp>
    </p:spTree>
    <p:extLst>
      <p:ext uri="{BB962C8B-B14F-4D97-AF65-F5344CB8AC3E}">
        <p14:creationId xmlns:p14="http://schemas.microsoft.com/office/powerpoint/2010/main" val="1859441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20315-2DA2-455B-B322-3C7E5745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Flowing through the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A38F6-DCC1-4643-A501-905FB8B16AC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DB2D9-BBD8-435B-B34A-9B8472CE2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A03267-B25A-48C0-8373-85FAE3A04484}"/>
              </a:ext>
            </a:extLst>
          </p:cNvPr>
          <p:cNvGraphicFramePr>
            <a:graphicFrameLocks/>
          </p:cNvGraphicFramePr>
          <p:nvPr/>
        </p:nvGraphicFramePr>
        <p:xfrm>
          <a:off x="796121" y="1438378"/>
          <a:ext cx="5526359" cy="477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ECE32B5-A44E-E48C-8EA3-79F5BC359B09}"/>
              </a:ext>
            </a:extLst>
          </p:cNvPr>
          <p:cNvGraphicFramePr>
            <a:graphicFrameLocks/>
          </p:cNvGraphicFramePr>
          <p:nvPr/>
        </p:nvGraphicFramePr>
        <p:xfrm>
          <a:off x="6213083" y="1454576"/>
          <a:ext cx="5746259" cy="4422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8873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CDCD0-F08B-4EF6-B3A2-1DDFF033F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Iron ore: China needs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31457-4145-4ADA-8A0A-E5ADDB549A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DB2D9-BBD8-435B-B34A-9B8472CE2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B6BC33B-62E7-439F-AD6C-64A46AAB5764}"/>
              </a:ext>
            </a:extLst>
          </p:cNvPr>
          <p:cNvGraphicFramePr>
            <a:graphicFrameLocks/>
          </p:cNvGraphicFramePr>
          <p:nvPr/>
        </p:nvGraphicFramePr>
        <p:xfrm>
          <a:off x="876731" y="1539840"/>
          <a:ext cx="4937047" cy="3778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55CC3E7-FB16-4288-9333-772C1BCE9124}"/>
              </a:ext>
            </a:extLst>
          </p:cNvPr>
          <p:cNvGraphicFramePr>
            <a:graphicFrameLocks/>
          </p:cNvGraphicFramePr>
          <p:nvPr/>
        </p:nvGraphicFramePr>
        <p:xfrm>
          <a:off x="5902340" y="1539839"/>
          <a:ext cx="5251082" cy="3778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9614F92-D82A-461E-83BE-98E229BBDD9C}"/>
              </a:ext>
            </a:extLst>
          </p:cNvPr>
          <p:cNvSpPr txBox="1"/>
          <p:nvPr/>
        </p:nvSpPr>
        <p:spPr>
          <a:xfrm>
            <a:off x="688622" y="5746044"/>
            <a:ext cx="1729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1274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Goldman Sachs</a:t>
            </a:r>
          </a:p>
        </p:txBody>
      </p:sp>
    </p:spTree>
    <p:extLst>
      <p:ext uri="{BB962C8B-B14F-4D97-AF65-F5344CB8AC3E}">
        <p14:creationId xmlns:p14="http://schemas.microsoft.com/office/powerpoint/2010/main" val="3860638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DBF1-01A8-B427-3453-0B53FE7F3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Consumption remains steady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6F5DB-C238-5F18-3AC2-95A00D97730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8D18EA2-04E1-476B-9B10-7100B26DBB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5830787"/>
              </p:ext>
            </p:extLst>
          </p:nvPr>
        </p:nvGraphicFramePr>
        <p:xfrm>
          <a:off x="5885775" y="1298219"/>
          <a:ext cx="5652000" cy="47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E92719C-E5DB-45C0-B254-6477A748A1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9222529"/>
              </p:ext>
            </p:extLst>
          </p:nvPr>
        </p:nvGraphicFramePr>
        <p:xfrm>
          <a:off x="233775" y="1298219"/>
          <a:ext cx="5652000" cy="4735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2122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47213-8490-D646-5B57-7A491C07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households are looking to cut back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15521-536E-D782-B122-B108FE3E198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1CEEA7F-7E89-4111-BF03-E97637F7FE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9224994"/>
              </p:ext>
            </p:extLst>
          </p:nvPr>
        </p:nvGraphicFramePr>
        <p:xfrm>
          <a:off x="1466826" y="1226274"/>
          <a:ext cx="9258347" cy="4879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3986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8323A-DC47-DD0C-9CE2-389A3CFA9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Businesses aren’t without challenges…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A1E2C-F914-BFED-0ADE-EB3D925417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DB2D9-BBD8-435B-B34A-9B8472CE2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9025DAA-C800-410D-AC6C-8B78EE4A0577}"/>
              </a:ext>
            </a:extLst>
          </p:cNvPr>
          <p:cNvGraphicFramePr>
            <a:graphicFrameLocks/>
          </p:cNvGraphicFramePr>
          <p:nvPr/>
        </p:nvGraphicFramePr>
        <p:xfrm>
          <a:off x="654225" y="1115626"/>
          <a:ext cx="11290235" cy="5117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3360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32F33-5411-DA0C-9EA9-C5F5263E4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 and </a:t>
            </a:r>
            <a:r>
              <a:rPr lang="en-US" dirty="0" err="1"/>
              <a:t>labour</a:t>
            </a:r>
            <a:r>
              <a:rPr lang="en-US" dirty="0"/>
              <a:t> remain front of mind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F310E-CEFB-1E4D-3C3F-2AE76CBC04C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D3B0097-3BC1-CCB5-59DD-96526A47E1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6446475"/>
              </p:ext>
            </p:extLst>
          </p:nvPr>
        </p:nvGraphicFramePr>
        <p:xfrm>
          <a:off x="1421317" y="1274620"/>
          <a:ext cx="9349366" cy="4837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0478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7FA84-052B-8B67-FF82-982E279E6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 repayments reducing margins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23057-31E0-69D2-C586-FD1B0A01108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658C95-FF8F-4889-8594-E1E62FDA77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4203019"/>
              </p:ext>
            </p:extLst>
          </p:nvPr>
        </p:nvGraphicFramePr>
        <p:xfrm>
          <a:off x="1311564" y="1385455"/>
          <a:ext cx="9568872" cy="4682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7994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32F33-5411-DA0C-9EA9-C5F5263E4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Labour</a:t>
            </a:r>
            <a:r>
              <a:rPr lang="en-US" dirty="0"/>
              <a:t> market still tight but starting to ease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F310E-CEFB-1E4D-3C3F-2AE76CBC04C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22B9737-B19D-87CD-4606-CA8A7FE8BF4F}"/>
              </a:ext>
            </a:extLst>
          </p:cNvPr>
          <p:cNvSpPr txBox="1"/>
          <p:nvPr/>
        </p:nvSpPr>
        <p:spPr>
          <a:xfrm>
            <a:off x="536400" y="5944998"/>
            <a:ext cx="1533765" cy="27106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1" u="none" strike="noStrike" kern="1200" cap="none" spc="0" normalizeH="0" baseline="0" noProof="0" dirty="0">
                <a:ln>
                  <a:noFill/>
                </a:ln>
                <a:solidFill>
                  <a:srgbClr val="3E5564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Source: CCIWA, ABS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3A0E969-6800-4755-8C1A-D06001808D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3659314"/>
              </p:ext>
            </p:extLst>
          </p:nvPr>
        </p:nvGraphicFramePr>
        <p:xfrm>
          <a:off x="1200000" y="1298312"/>
          <a:ext cx="9792000" cy="44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8837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65BE9-7065-8C3C-C3DC-A08F2F809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vacancies falling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1D5B1-23E2-364B-DE42-F403124BAA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C9B7277-8B20-128F-EEB5-9A67BA9617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8081949"/>
              </p:ext>
            </p:extLst>
          </p:nvPr>
        </p:nvGraphicFramePr>
        <p:xfrm>
          <a:off x="1584326" y="1200287"/>
          <a:ext cx="9023348" cy="4931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3209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ath leading to a beach&#10;&#10;Description automatically generated with low confidence">
            <a:extLst>
              <a:ext uri="{FF2B5EF4-FFF2-40B4-BE49-F238E27FC236}">
                <a16:creationId xmlns:a16="http://schemas.microsoft.com/office/drawing/2014/main" id="{8C8A50E1-A70A-47E2-A532-426187F1A0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" y="0"/>
            <a:ext cx="1219090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E661EC-7F40-47F2-8CBC-93321A7A95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DB2D9-BBD8-435B-B34A-9B8472CE2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265D90-5355-44D3-AB47-F33B0429DC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E627D7-5EF5-4090-8FBE-E944D843CEA2}"/>
              </a:ext>
            </a:extLst>
          </p:cNvPr>
          <p:cNvSpPr txBox="1">
            <a:spLocks/>
          </p:cNvSpPr>
          <p:nvPr/>
        </p:nvSpPr>
        <p:spPr>
          <a:xfrm>
            <a:off x="536911" y="676609"/>
            <a:ext cx="11117083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Condensed"/>
                <a:ea typeface="+mj-ea"/>
                <a:cs typeface="+mj-cs"/>
              </a:rPr>
              <a:t>Overview</a:t>
            </a:r>
            <a:endParaRPr kumimoji="0" lang="en-US" sz="3600" b="1" i="0" u="none" strike="noStrike" kern="1200" cap="none" spc="-2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Open Sans Light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FA45216-A93F-45F7-930F-C953F55E6AD6}"/>
              </a:ext>
            </a:extLst>
          </p:cNvPr>
          <p:cNvSpPr txBox="1">
            <a:spLocks/>
          </p:cNvSpPr>
          <p:nvPr/>
        </p:nvSpPr>
        <p:spPr>
          <a:xfrm>
            <a:off x="536911" y="3166125"/>
            <a:ext cx="11117083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-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07ABE0F-33B0-456E-A19B-8F0A773D3393}"/>
              </a:ext>
            </a:extLst>
          </p:cNvPr>
          <p:cNvSpPr txBox="1">
            <a:spLocks/>
          </p:cNvSpPr>
          <p:nvPr/>
        </p:nvSpPr>
        <p:spPr>
          <a:xfrm>
            <a:off x="536910" y="2754114"/>
            <a:ext cx="11560558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marR="0" lvl="0" indent="-390525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b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31B4AA9-96D5-401C-BAE3-827C6338C52C}"/>
              </a:ext>
            </a:extLst>
          </p:cNvPr>
          <p:cNvSpPr txBox="1">
            <a:spLocks/>
          </p:cNvSpPr>
          <p:nvPr/>
        </p:nvSpPr>
        <p:spPr>
          <a:xfrm>
            <a:off x="536908" y="3646126"/>
            <a:ext cx="11560559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marR="0" lvl="0" indent="-390525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b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85FD7BD-0282-4F89-8614-0F8CD4AA458C}"/>
              </a:ext>
            </a:extLst>
          </p:cNvPr>
          <p:cNvSpPr txBox="1">
            <a:spLocks/>
          </p:cNvSpPr>
          <p:nvPr/>
        </p:nvSpPr>
        <p:spPr>
          <a:xfrm>
            <a:off x="3209829" y="1759327"/>
            <a:ext cx="5587666" cy="5266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marR="0" lvl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broader economic landscape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E73A26C-A344-404B-8672-7B0EADB1D43A}"/>
              </a:ext>
            </a:extLst>
          </p:cNvPr>
          <p:cNvSpPr txBox="1">
            <a:spLocks/>
          </p:cNvSpPr>
          <p:nvPr/>
        </p:nvSpPr>
        <p:spPr>
          <a:xfrm>
            <a:off x="4132489" y="2654947"/>
            <a:ext cx="5587666" cy="5266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marR="0" lvl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local economy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3A4CB2F-9AFD-4DA3-A161-715E10861C14}"/>
              </a:ext>
            </a:extLst>
          </p:cNvPr>
          <p:cNvSpPr txBox="1">
            <a:spLocks/>
          </p:cNvSpPr>
          <p:nvPr/>
        </p:nvSpPr>
        <p:spPr>
          <a:xfrm>
            <a:off x="5128821" y="3617419"/>
            <a:ext cx="5587666" cy="5266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marR="0" lvl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comes next</a:t>
            </a: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B4BF124-A732-4C44-9B95-B794058820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42" y="2671751"/>
            <a:ext cx="648000" cy="648000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28" name="Freeform 91">
            <a:extLst>
              <a:ext uri="{FF2B5EF4-FFF2-40B4-BE49-F238E27FC236}">
                <a16:creationId xmlns:a16="http://schemas.microsoft.com/office/drawing/2014/main" id="{40BC4B71-4030-4674-BAF3-EC95B3461361}"/>
              </a:ext>
            </a:extLst>
          </p:cNvPr>
          <p:cNvSpPr>
            <a:spLocks noEditPoints="1"/>
          </p:cNvSpPr>
          <p:nvPr/>
        </p:nvSpPr>
        <p:spPr bwMode="auto">
          <a:xfrm>
            <a:off x="2643091" y="1767033"/>
            <a:ext cx="566738" cy="568325"/>
          </a:xfrm>
          <a:custGeom>
            <a:avLst/>
            <a:gdLst>
              <a:gd name="T0" fmla="*/ 0 w 62"/>
              <a:gd name="T1" fmla="*/ 2147483646 h 62"/>
              <a:gd name="T2" fmla="*/ 2147483646 w 62"/>
              <a:gd name="T3" fmla="*/ 2147483646 h 62"/>
              <a:gd name="T4" fmla="*/ 2147483646 w 62"/>
              <a:gd name="T5" fmla="*/ 2147483646 h 62"/>
              <a:gd name="T6" fmla="*/ 2147483646 w 62"/>
              <a:gd name="T7" fmla="*/ 2147483646 h 62"/>
              <a:gd name="T8" fmla="*/ 2147483646 w 62"/>
              <a:gd name="T9" fmla="*/ 2147483646 h 62"/>
              <a:gd name="T10" fmla="*/ 2147483646 w 62"/>
              <a:gd name="T11" fmla="*/ 2147483646 h 62"/>
              <a:gd name="T12" fmla="*/ 2147483646 w 62"/>
              <a:gd name="T13" fmla="*/ 2147483646 h 62"/>
              <a:gd name="T14" fmla="*/ 2147483646 w 62"/>
              <a:gd name="T15" fmla="*/ 2147483646 h 62"/>
              <a:gd name="T16" fmla="*/ 2147483646 w 62"/>
              <a:gd name="T17" fmla="*/ 2147483646 h 62"/>
              <a:gd name="T18" fmla="*/ 2147483646 w 62"/>
              <a:gd name="T19" fmla="*/ 2147483646 h 62"/>
              <a:gd name="T20" fmla="*/ 2147483646 w 62"/>
              <a:gd name="T21" fmla="*/ 2147483646 h 62"/>
              <a:gd name="T22" fmla="*/ 2147483646 w 62"/>
              <a:gd name="T23" fmla="*/ 2147483646 h 62"/>
              <a:gd name="T24" fmla="*/ 2147483646 w 62"/>
              <a:gd name="T25" fmla="*/ 2147483646 h 62"/>
              <a:gd name="T26" fmla="*/ 2147483646 w 62"/>
              <a:gd name="T27" fmla="*/ 2147483646 h 62"/>
              <a:gd name="T28" fmla="*/ 2147483646 w 62"/>
              <a:gd name="T29" fmla="*/ 2147483646 h 62"/>
              <a:gd name="T30" fmla="*/ 2147483646 w 62"/>
              <a:gd name="T31" fmla="*/ 2147483646 h 62"/>
              <a:gd name="T32" fmla="*/ 2147483646 w 62"/>
              <a:gd name="T33" fmla="*/ 2147483646 h 62"/>
              <a:gd name="T34" fmla="*/ 2147483646 w 62"/>
              <a:gd name="T35" fmla="*/ 2147483646 h 62"/>
              <a:gd name="T36" fmla="*/ 2147483646 w 62"/>
              <a:gd name="T37" fmla="*/ 2147483646 h 62"/>
              <a:gd name="T38" fmla="*/ 2147483646 w 62"/>
              <a:gd name="T39" fmla="*/ 2147483646 h 62"/>
              <a:gd name="T40" fmla="*/ 2147483646 w 62"/>
              <a:gd name="T41" fmla="*/ 2147483646 h 62"/>
              <a:gd name="T42" fmla="*/ 2147483646 w 62"/>
              <a:gd name="T43" fmla="*/ 2147483646 h 62"/>
              <a:gd name="T44" fmla="*/ 2147483646 w 62"/>
              <a:gd name="T45" fmla="*/ 2147483646 h 62"/>
              <a:gd name="T46" fmla="*/ 2147483646 w 62"/>
              <a:gd name="T47" fmla="*/ 2147483646 h 62"/>
              <a:gd name="T48" fmla="*/ 2147483646 w 62"/>
              <a:gd name="T49" fmla="*/ 2147483646 h 62"/>
              <a:gd name="T50" fmla="*/ 2147483646 w 62"/>
              <a:gd name="T51" fmla="*/ 2147483646 h 62"/>
              <a:gd name="T52" fmla="*/ 2147483646 w 62"/>
              <a:gd name="T53" fmla="*/ 2147483646 h 62"/>
              <a:gd name="T54" fmla="*/ 2147483646 w 62"/>
              <a:gd name="T55" fmla="*/ 2147483646 h 62"/>
              <a:gd name="T56" fmla="*/ 2147483646 w 62"/>
              <a:gd name="T57" fmla="*/ 2147483646 h 62"/>
              <a:gd name="T58" fmla="*/ 2147483646 w 62"/>
              <a:gd name="T59" fmla="*/ 2147483646 h 62"/>
              <a:gd name="T60" fmla="*/ 2147483646 w 62"/>
              <a:gd name="T61" fmla="*/ 2147483646 h 62"/>
              <a:gd name="T62" fmla="*/ 2147483646 w 62"/>
              <a:gd name="T63" fmla="*/ 2147483646 h 62"/>
              <a:gd name="T64" fmla="*/ 2147483646 w 62"/>
              <a:gd name="T65" fmla="*/ 2147483646 h 62"/>
              <a:gd name="T66" fmla="*/ 2147483646 w 62"/>
              <a:gd name="T67" fmla="*/ 2147483646 h 62"/>
              <a:gd name="T68" fmla="*/ 2147483646 w 62"/>
              <a:gd name="T69" fmla="*/ 2147483646 h 62"/>
              <a:gd name="T70" fmla="*/ 2147483646 w 62"/>
              <a:gd name="T71" fmla="*/ 2147483646 h 62"/>
              <a:gd name="T72" fmla="*/ 2147483646 w 62"/>
              <a:gd name="T73" fmla="*/ 2147483646 h 62"/>
              <a:gd name="T74" fmla="*/ 2147483646 w 62"/>
              <a:gd name="T75" fmla="*/ 2147483646 h 62"/>
              <a:gd name="T76" fmla="*/ 2147483646 w 62"/>
              <a:gd name="T77" fmla="*/ 2147483646 h 62"/>
              <a:gd name="T78" fmla="*/ 2147483646 w 62"/>
              <a:gd name="T79" fmla="*/ 2147483646 h 62"/>
              <a:gd name="T80" fmla="*/ 2147483646 w 62"/>
              <a:gd name="T81" fmla="*/ 2147483646 h 62"/>
              <a:gd name="T82" fmla="*/ 2147483646 w 62"/>
              <a:gd name="T83" fmla="*/ 2147483646 h 62"/>
              <a:gd name="T84" fmla="*/ 2147483646 w 62"/>
              <a:gd name="T85" fmla="*/ 2147483646 h 62"/>
              <a:gd name="T86" fmla="*/ 2147483646 w 62"/>
              <a:gd name="T87" fmla="*/ 2147483646 h 62"/>
              <a:gd name="T88" fmla="*/ 2147483646 w 62"/>
              <a:gd name="T89" fmla="*/ 2147483646 h 62"/>
              <a:gd name="T90" fmla="*/ 2147483646 w 62"/>
              <a:gd name="T91" fmla="*/ 2147483646 h 62"/>
              <a:gd name="T92" fmla="*/ 2147483646 w 62"/>
              <a:gd name="T93" fmla="*/ 2147483646 h 62"/>
              <a:gd name="T94" fmla="*/ 2147483646 w 62"/>
              <a:gd name="T95" fmla="*/ 2147483646 h 62"/>
              <a:gd name="T96" fmla="*/ 2147483646 w 62"/>
              <a:gd name="T97" fmla="*/ 2147483646 h 62"/>
              <a:gd name="T98" fmla="*/ 2147483646 w 62"/>
              <a:gd name="T99" fmla="*/ 2147483646 h 62"/>
              <a:gd name="T100" fmla="*/ 2147483646 w 62"/>
              <a:gd name="T101" fmla="*/ 2147483646 h 62"/>
              <a:gd name="T102" fmla="*/ 2147483646 w 62"/>
              <a:gd name="T103" fmla="*/ 2147483646 h 62"/>
              <a:gd name="T104" fmla="*/ 2147483646 w 62"/>
              <a:gd name="T105" fmla="*/ 2147483646 h 62"/>
              <a:gd name="T106" fmla="*/ 2147483646 w 62"/>
              <a:gd name="T107" fmla="*/ 2147483646 h 62"/>
              <a:gd name="T108" fmla="*/ 2147483646 w 62"/>
              <a:gd name="T109" fmla="*/ 2147483646 h 62"/>
              <a:gd name="T110" fmla="*/ 2147483646 w 62"/>
              <a:gd name="T111" fmla="*/ 2147483646 h 62"/>
              <a:gd name="T112" fmla="*/ 2147483646 w 62"/>
              <a:gd name="T113" fmla="*/ 2147483646 h 62"/>
              <a:gd name="T114" fmla="*/ 2147483646 w 62"/>
              <a:gd name="T115" fmla="*/ 2147483646 h 62"/>
              <a:gd name="T116" fmla="*/ 2147483646 w 62"/>
              <a:gd name="T117" fmla="*/ 2147483646 h 6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2" h="62">
                <a:moveTo>
                  <a:pt x="62" y="31"/>
                </a:moveTo>
                <a:cubicBezTo>
                  <a:pt x="62" y="48"/>
                  <a:pt x="48" y="62"/>
                  <a:pt x="31" y="62"/>
                </a:cubicBez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2" y="14"/>
                  <a:pt x="62" y="31"/>
                </a:cubicBezTo>
                <a:close/>
                <a:moveTo>
                  <a:pt x="41" y="22"/>
                </a:moveTo>
                <a:cubicBezTo>
                  <a:pt x="42" y="22"/>
                  <a:pt x="42" y="21"/>
                  <a:pt x="42" y="21"/>
                </a:cubicBezTo>
                <a:cubicBezTo>
                  <a:pt x="42" y="21"/>
                  <a:pt x="42" y="21"/>
                  <a:pt x="43" y="21"/>
                </a:cubicBezTo>
                <a:cubicBezTo>
                  <a:pt x="43" y="20"/>
                  <a:pt x="44" y="20"/>
                  <a:pt x="45" y="20"/>
                </a:cubicBezTo>
                <a:cubicBezTo>
                  <a:pt x="46" y="20"/>
                  <a:pt x="46" y="20"/>
                  <a:pt x="47" y="21"/>
                </a:cubicBezTo>
                <a:cubicBezTo>
                  <a:pt x="47" y="20"/>
                  <a:pt x="48" y="20"/>
                  <a:pt x="48" y="20"/>
                </a:cubicBezTo>
                <a:cubicBezTo>
                  <a:pt x="48" y="19"/>
                  <a:pt x="49" y="19"/>
                  <a:pt x="49" y="19"/>
                </a:cubicBezTo>
                <a:cubicBezTo>
                  <a:pt x="49" y="19"/>
                  <a:pt x="49" y="18"/>
                  <a:pt x="49" y="18"/>
                </a:cubicBezTo>
                <a:cubicBezTo>
                  <a:pt x="49" y="18"/>
                  <a:pt x="48" y="18"/>
                  <a:pt x="48" y="17"/>
                </a:cubicBezTo>
                <a:cubicBezTo>
                  <a:pt x="48" y="17"/>
                  <a:pt x="48" y="17"/>
                  <a:pt x="48" y="17"/>
                </a:cubicBezTo>
                <a:cubicBezTo>
                  <a:pt x="48" y="17"/>
                  <a:pt x="47" y="17"/>
                  <a:pt x="47" y="17"/>
                </a:cubicBezTo>
                <a:cubicBezTo>
                  <a:pt x="46" y="17"/>
                  <a:pt x="46" y="16"/>
                  <a:pt x="46" y="16"/>
                </a:cubicBezTo>
                <a:cubicBezTo>
                  <a:pt x="46" y="15"/>
                  <a:pt x="45" y="15"/>
                  <a:pt x="45" y="15"/>
                </a:cubicBezTo>
                <a:cubicBezTo>
                  <a:pt x="45" y="15"/>
                  <a:pt x="45" y="14"/>
                  <a:pt x="45" y="14"/>
                </a:cubicBezTo>
                <a:cubicBezTo>
                  <a:pt x="44" y="14"/>
                  <a:pt x="44" y="15"/>
                  <a:pt x="44" y="15"/>
                </a:cubicBezTo>
                <a:cubicBezTo>
                  <a:pt x="43" y="15"/>
                  <a:pt x="43" y="15"/>
                  <a:pt x="43" y="15"/>
                </a:cubicBezTo>
                <a:cubicBezTo>
                  <a:pt x="43" y="15"/>
                  <a:pt x="43" y="15"/>
                  <a:pt x="42" y="15"/>
                </a:cubicBezTo>
                <a:cubicBezTo>
                  <a:pt x="43" y="15"/>
                  <a:pt x="42" y="15"/>
                  <a:pt x="42" y="15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3"/>
                  <a:pt x="41" y="13"/>
                  <a:pt x="40" y="13"/>
                </a:cubicBezTo>
                <a:cubicBezTo>
                  <a:pt x="40" y="12"/>
                  <a:pt x="38" y="12"/>
                  <a:pt x="38" y="12"/>
                </a:cubicBezTo>
                <a:cubicBezTo>
                  <a:pt x="37" y="13"/>
                  <a:pt x="38" y="13"/>
                  <a:pt x="38" y="14"/>
                </a:cubicBezTo>
                <a:cubicBezTo>
                  <a:pt x="38" y="14"/>
                  <a:pt x="37" y="14"/>
                  <a:pt x="37" y="15"/>
                </a:cubicBezTo>
                <a:cubicBezTo>
                  <a:pt x="37" y="15"/>
                  <a:pt x="38" y="15"/>
                  <a:pt x="38" y="16"/>
                </a:cubicBezTo>
                <a:cubicBezTo>
                  <a:pt x="38" y="17"/>
                  <a:pt x="37" y="17"/>
                  <a:pt x="37" y="17"/>
                </a:cubicBezTo>
                <a:cubicBezTo>
                  <a:pt x="37" y="18"/>
                  <a:pt x="37" y="18"/>
                  <a:pt x="37" y="19"/>
                </a:cubicBezTo>
                <a:cubicBezTo>
                  <a:pt x="38" y="19"/>
                  <a:pt x="37" y="19"/>
                  <a:pt x="37" y="19"/>
                </a:cubicBezTo>
                <a:cubicBezTo>
                  <a:pt x="36" y="20"/>
                  <a:pt x="35" y="19"/>
                  <a:pt x="35" y="18"/>
                </a:cubicBezTo>
                <a:cubicBezTo>
                  <a:pt x="35" y="18"/>
                  <a:pt x="35" y="17"/>
                  <a:pt x="34" y="17"/>
                </a:cubicBezTo>
                <a:cubicBezTo>
                  <a:pt x="34" y="17"/>
                  <a:pt x="33" y="17"/>
                  <a:pt x="33" y="17"/>
                </a:cubicBezTo>
                <a:cubicBezTo>
                  <a:pt x="33" y="16"/>
                  <a:pt x="32" y="16"/>
                  <a:pt x="32" y="16"/>
                </a:cubicBezTo>
                <a:cubicBezTo>
                  <a:pt x="31" y="16"/>
                  <a:pt x="30" y="16"/>
                  <a:pt x="29" y="16"/>
                </a:cubicBezTo>
                <a:cubicBezTo>
                  <a:pt x="30" y="16"/>
                  <a:pt x="29" y="15"/>
                  <a:pt x="29" y="15"/>
                </a:cubicBezTo>
                <a:cubicBezTo>
                  <a:pt x="29" y="14"/>
                  <a:pt x="29" y="14"/>
                  <a:pt x="29" y="14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12"/>
                  <a:pt x="30" y="11"/>
                  <a:pt x="30" y="11"/>
                </a:cubicBezTo>
                <a:cubicBezTo>
                  <a:pt x="31" y="12"/>
                  <a:pt x="31" y="12"/>
                  <a:pt x="32" y="11"/>
                </a:cubicBezTo>
                <a:cubicBezTo>
                  <a:pt x="32" y="11"/>
                  <a:pt x="32" y="10"/>
                  <a:pt x="33" y="10"/>
                </a:cubicBezTo>
                <a:cubicBezTo>
                  <a:pt x="33" y="9"/>
                  <a:pt x="34" y="10"/>
                  <a:pt x="35" y="10"/>
                </a:cubicBezTo>
                <a:cubicBezTo>
                  <a:pt x="35" y="10"/>
                  <a:pt x="35" y="9"/>
                  <a:pt x="35" y="9"/>
                </a:cubicBezTo>
                <a:cubicBezTo>
                  <a:pt x="35" y="9"/>
                  <a:pt x="35" y="8"/>
                  <a:pt x="35" y="8"/>
                </a:cubicBezTo>
                <a:cubicBezTo>
                  <a:pt x="34" y="7"/>
                  <a:pt x="33" y="8"/>
                  <a:pt x="34" y="8"/>
                </a:cubicBezTo>
                <a:cubicBezTo>
                  <a:pt x="34" y="8"/>
                  <a:pt x="33" y="10"/>
                  <a:pt x="32" y="9"/>
                </a:cubicBezTo>
                <a:cubicBezTo>
                  <a:pt x="32" y="9"/>
                  <a:pt x="32" y="8"/>
                  <a:pt x="31" y="8"/>
                </a:cubicBezTo>
                <a:cubicBezTo>
                  <a:pt x="31" y="8"/>
                  <a:pt x="31" y="8"/>
                  <a:pt x="31" y="9"/>
                </a:cubicBezTo>
                <a:cubicBezTo>
                  <a:pt x="31" y="8"/>
                  <a:pt x="30" y="8"/>
                  <a:pt x="29" y="8"/>
                </a:cubicBezTo>
                <a:cubicBezTo>
                  <a:pt x="30" y="7"/>
                  <a:pt x="29" y="7"/>
                  <a:pt x="29" y="7"/>
                </a:cubicBezTo>
                <a:cubicBezTo>
                  <a:pt x="29" y="6"/>
                  <a:pt x="28" y="6"/>
                  <a:pt x="27" y="6"/>
                </a:cubicBezTo>
                <a:cubicBezTo>
                  <a:pt x="27" y="7"/>
                  <a:pt x="28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8" y="9"/>
                  <a:pt x="28" y="9"/>
                </a:cubicBezTo>
                <a:cubicBezTo>
                  <a:pt x="28" y="9"/>
                  <a:pt x="28" y="10"/>
                  <a:pt x="28" y="10"/>
                </a:cubicBezTo>
                <a:cubicBezTo>
                  <a:pt x="27" y="10"/>
                  <a:pt x="27" y="9"/>
                  <a:pt x="27" y="9"/>
                </a:cubicBezTo>
                <a:cubicBezTo>
                  <a:pt x="28" y="9"/>
                  <a:pt x="26" y="9"/>
                  <a:pt x="26" y="9"/>
                </a:cubicBezTo>
                <a:cubicBezTo>
                  <a:pt x="25" y="9"/>
                  <a:pt x="24" y="9"/>
                  <a:pt x="24" y="9"/>
                </a:cubicBezTo>
                <a:cubicBezTo>
                  <a:pt x="24" y="8"/>
                  <a:pt x="24" y="7"/>
                  <a:pt x="24" y="8"/>
                </a:cubicBezTo>
                <a:cubicBezTo>
                  <a:pt x="24" y="7"/>
                  <a:pt x="23" y="7"/>
                  <a:pt x="23" y="7"/>
                </a:cubicBezTo>
                <a:cubicBezTo>
                  <a:pt x="22" y="7"/>
                  <a:pt x="21" y="8"/>
                  <a:pt x="19" y="9"/>
                </a:cubicBezTo>
                <a:cubicBezTo>
                  <a:pt x="19" y="9"/>
                  <a:pt x="20" y="9"/>
                  <a:pt x="20" y="9"/>
                </a:cubicBezTo>
                <a:cubicBezTo>
                  <a:pt x="20" y="8"/>
                  <a:pt x="20" y="8"/>
                  <a:pt x="21" y="8"/>
                </a:cubicBezTo>
                <a:cubicBezTo>
                  <a:pt x="21" y="8"/>
                  <a:pt x="22" y="7"/>
                  <a:pt x="22" y="8"/>
                </a:cubicBezTo>
                <a:cubicBezTo>
                  <a:pt x="22" y="8"/>
                  <a:pt x="23" y="8"/>
                  <a:pt x="23" y="8"/>
                </a:cubicBezTo>
                <a:cubicBezTo>
                  <a:pt x="23" y="8"/>
                  <a:pt x="23" y="8"/>
                  <a:pt x="23" y="9"/>
                </a:cubicBezTo>
                <a:cubicBezTo>
                  <a:pt x="23" y="8"/>
                  <a:pt x="23" y="9"/>
                  <a:pt x="22" y="9"/>
                </a:cubicBezTo>
                <a:cubicBezTo>
                  <a:pt x="22" y="9"/>
                  <a:pt x="21" y="9"/>
                  <a:pt x="21" y="9"/>
                </a:cubicBezTo>
                <a:cubicBezTo>
                  <a:pt x="21" y="9"/>
                  <a:pt x="22" y="10"/>
                  <a:pt x="22" y="10"/>
                </a:cubicBezTo>
                <a:cubicBezTo>
                  <a:pt x="21" y="9"/>
                  <a:pt x="21" y="9"/>
                  <a:pt x="20" y="9"/>
                </a:cubicBezTo>
                <a:cubicBezTo>
                  <a:pt x="20" y="9"/>
                  <a:pt x="19" y="9"/>
                  <a:pt x="19" y="9"/>
                </a:cubicBezTo>
                <a:cubicBezTo>
                  <a:pt x="15" y="11"/>
                  <a:pt x="12" y="14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9"/>
                  <a:pt x="11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19"/>
                  <a:pt x="13" y="20"/>
                  <a:pt x="13" y="21"/>
                </a:cubicBezTo>
                <a:cubicBezTo>
                  <a:pt x="13" y="21"/>
                  <a:pt x="13" y="21"/>
                  <a:pt x="14" y="21"/>
                </a:cubicBezTo>
                <a:cubicBezTo>
                  <a:pt x="14" y="22"/>
                  <a:pt x="13" y="22"/>
                  <a:pt x="13" y="22"/>
                </a:cubicBezTo>
                <a:cubicBezTo>
                  <a:pt x="13" y="22"/>
                  <a:pt x="12" y="21"/>
                  <a:pt x="12" y="22"/>
                </a:cubicBezTo>
                <a:cubicBezTo>
                  <a:pt x="12" y="22"/>
                  <a:pt x="12" y="23"/>
                  <a:pt x="13" y="23"/>
                </a:cubicBezTo>
                <a:cubicBezTo>
                  <a:pt x="12" y="23"/>
                  <a:pt x="12" y="25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3" y="28"/>
                  <a:pt x="13" y="28"/>
                </a:cubicBezTo>
                <a:cubicBezTo>
                  <a:pt x="13" y="28"/>
                  <a:pt x="14" y="30"/>
                  <a:pt x="15" y="30"/>
                </a:cubicBezTo>
                <a:cubicBezTo>
                  <a:pt x="15" y="30"/>
                  <a:pt x="16" y="31"/>
                  <a:pt x="16" y="31"/>
                </a:cubicBezTo>
                <a:cubicBezTo>
                  <a:pt x="17" y="32"/>
                  <a:pt x="17" y="33"/>
                  <a:pt x="17" y="33"/>
                </a:cubicBezTo>
                <a:cubicBezTo>
                  <a:pt x="17" y="34"/>
                  <a:pt x="18" y="34"/>
                  <a:pt x="18" y="35"/>
                </a:cubicBezTo>
                <a:cubicBezTo>
                  <a:pt x="18" y="35"/>
                  <a:pt x="18" y="35"/>
                  <a:pt x="18" y="35"/>
                </a:cubicBezTo>
                <a:cubicBezTo>
                  <a:pt x="18" y="35"/>
                  <a:pt x="19" y="35"/>
                  <a:pt x="19" y="36"/>
                </a:cubicBezTo>
                <a:cubicBezTo>
                  <a:pt x="19" y="36"/>
                  <a:pt x="19" y="37"/>
                  <a:pt x="19" y="37"/>
                </a:cubicBezTo>
                <a:cubicBezTo>
                  <a:pt x="20" y="36"/>
                  <a:pt x="19" y="35"/>
                  <a:pt x="18" y="34"/>
                </a:cubicBezTo>
                <a:cubicBezTo>
                  <a:pt x="18" y="34"/>
                  <a:pt x="18" y="34"/>
                  <a:pt x="18" y="33"/>
                </a:cubicBezTo>
                <a:cubicBezTo>
                  <a:pt x="18" y="33"/>
                  <a:pt x="18" y="32"/>
                  <a:pt x="17" y="32"/>
                </a:cubicBezTo>
                <a:cubicBezTo>
                  <a:pt x="18" y="32"/>
                  <a:pt x="18" y="32"/>
                  <a:pt x="18" y="33"/>
                </a:cubicBezTo>
                <a:cubicBezTo>
                  <a:pt x="18" y="33"/>
                  <a:pt x="20" y="35"/>
                  <a:pt x="20" y="35"/>
                </a:cubicBezTo>
                <a:cubicBezTo>
                  <a:pt x="20" y="35"/>
                  <a:pt x="21" y="37"/>
                  <a:pt x="21" y="37"/>
                </a:cubicBezTo>
                <a:cubicBezTo>
                  <a:pt x="21" y="37"/>
                  <a:pt x="22" y="37"/>
                  <a:pt x="22" y="38"/>
                </a:cubicBezTo>
                <a:cubicBezTo>
                  <a:pt x="22" y="38"/>
                  <a:pt x="22" y="39"/>
                  <a:pt x="23" y="40"/>
                </a:cubicBezTo>
                <a:cubicBezTo>
                  <a:pt x="23" y="41"/>
                  <a:pt x="24" y="41"/>
                  <a:pt x="25" y="41"/>
                </a:cubicBezTo>
                <a:cubicBezTo>
                  <a:pt x="25" y="42"/>
                  <a:pt x="26" y="42"/>
                  <a:pt x="26" y="42"/>
                </a:cubicBezTo>
                <a:cubicBezTo>
                  <a:pt x="27" y="43"/>
                  <a:pt x="27" y="42"/>
                  <a:pt x="28" y="42"/>
                </a:cubicBezTo>
                <a:cubicBezTo>
                  <a:pt x="29" y="42"/>
                  <a:pt x="29" y="43"/>
                  <a:pt x="30" y="44"/>
                </a:cubicBezTo>
                <a:cubicBezTo>
                  <a:pt x="31" y="44"/>
                  <a:pt x="32" y="44"/>
                  <a:pt x="32" y="44"/>
                </a:cubicBezTo>
                <a:cubicBezTo>
                  <a:pt x="32" y="44"/>
                  <a:pt x="33" y="46"/>
                  <a:pt x="33" y="46"/>
                </a:cubicBezTo>
                <a:cubicBezTo>
                  <a:pt x="34" y="46"/>
                  <a:pt x="34" y="47"/>
                  <a:pt x="35" y="47"/>
                </a:cubicBezTo>
                <a:cubicBezTo>
                  <a:pt x="35" y="47"/>
                  <a:pt x="35" y="47"/>
                  <a:pt x="35" y="47"/>
                </a:cubicBezTo>
                <a:cubicBezTo>
                  <a:pt x="35" y="47"/>
                  <a:pt x="36" y="48"/>
                  <a:pt x="36" y="48"/>
                </a:cubicBezTo>
                <a:cubicBezTo>
                  <a:pt x="36" y="48"/>
                  <a:pt x="36" y="47"/>
                  <a:pt x="36" y="47"/>
                </a:cubicBezTo>
                <a:cubicBezTo>
                  <a:pt x="36" y="47"/>
                  <a:pt x="35" y="47"/>
                  <a:pt x="34" y="46"/>
                </a:cubicBezTo>
                <a:cubicBezTo>
                  <a:pt x="34" y="46"/>
                  <a:pt x="34" y="45"/>
                  <a:pt x="34" y="45"/>
                </a:cubicBezTo>
                <a:cubicBezTo>
                  <a:pt x="35" y="45"/>
                  <a:pt x="35" y="44"/>
                  <a:pt x="34" y="43"/>
                </a:cubicBezTo>
                <a:cubicBezTo>
                  <a:pt x="34" y="43"/>
                  <a:pt x="34" y="43"/>
                  <a:pt x="34" y="42"/>
                </a:cubicBezTo>
                <a:cubicBezTo>
                  <a:pt x="33" y="43"/>
                  <a:pt x="33" y="42"/>
                  <a:pt x="32" y="42"/>
                </a:cubicBezTo>
                <a:cubicBezTo>
                  <a:pt x="32" y="42"/>
                  <a:pt x="32" y="42"/>
                  <a:pt x="32" y="42"/>
                </a:cubicBezTo>
                <a:cubicBezTo>
                  <a:pt x="32" y="42"/>
                  <a:pt x="32" y="43"/>
                  <a:pt x="32" y="42"/>
                </a:cubicBezTo>
                <a:cubicBezTo>
                  <a:pt x="32" y="42"/>
                  <a:pt x="32" y="41"/>
                  <a:pt x="32" y="41"/>
                </a:cubicBezTo>
                <a:cubicBezTo>
                  <a:pt x="32" y="40"/>
                  <a:pt x="33" y="39"/>
                  <a:pt x="32" y="39"/>
                </a:cubicBezTo>
                <a:cubicBezTo>
                  <a:pt x="31" y="39"/>
                  <a:pt x="31" y="39"/>
                  <a:pt x="31" y="40"/>
                </a:cubicBezTo>
                <a:cubicBezTo>
                  <a:pt x="30" y="40"/>
                  <a:pt x="30" y="40"/>
                  <a:pt x="30" y="41"/>
                </a:cubicBezTo>
                <a:cubicBezTo>
                  <a:pt x="30" y="41"/>
                  <a:pt x="28" y="41"/>
                  <a:pt x="28" y="41"/>
                </a:cubicBezTo>
                <a:cubicBezTo>
                  <a:pt x="27" y="40"/>
                  <a:pt x="27" y="39"/>
                  <a:pt x="27" y="38"/>
                </a:cubicBezTo>
                <a:cubicBezTo>
                  <a:pt x="27" y="37"/>
                  <a:pt x="27" y="36"/>
                  <a:pt x="27" y="35"/>
                </a:cubicBezTo>
                <a:cubicBezTo>
                  <a:pt x="27" y="35"/>
                  <a:pt x="27" y="34"/>
                  <a:pt x="27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28" y="34"/>
                  <a:pt x="29" y="33"/>
                  <a:pt x="30" y="34"/>
                </a:cubicBezTo>
                <a:cubicBezTo>
                  <a:pt x="30" y="34"/>
                  <a:pt x="31" y="34"/>
                  <a:pt x="31" y="33"/>
                </a:cubicBezTo>
                <a:cubicBezTo>
                  <a:pt x="31" y="33"/>
                  <a:pt x="31" y="33"/>
                  <a:pt x="31" y="33"/>
                </a:cubicBezTo>
                <a:cubicBezTo>
                  <a:pt x="31" y="33"/>
                  <a:pt x="31" y="33"/>
                  <a:pt x="32" y="33"/>
                </a:cubicBezTo>
                <a:cubicBezTo>
                  <a:pt x="32" y="33"/>
                  <a:pt x="33" y="33"/>
                  <a:pt x="33" y="33"/>
                </a:cubicBezTo>
                <a:cubicBezTo>
                  <a:pt x="34" y="34"/>
                  <a:pt x="34" y="34"/>
                  <a:pt x="34" y="33"/>
                </a:cubicBezTo>
                <a:cubicBezTo>
                  <a:pt x="35" y="34"/>
                  <a:pt x="35" y="34"/>
                  <a:pt x="35" y="34"/>
                </a:cubicBezTo>
                <a:cubicBezTo>
                  <a:pt x="35" y="35"/>
                  <a:pt x="35" y="36"/>
                  <a:pt x="36" y="36"/>
                </a:cubicBezTo>
                <a:cubicBezTo>
                  <a:pt x="36" y="37"/>
                  <a:pt x="36" y="35"/>
                  <a:pt x="36" y="35"/>
                </a:cubicBezTo>
                <a:cubicBezTo>
                  <a:pt x="36" y="35"/>
                  <a:pt x="36" y="33"/>
                  <a:pt x="36" y="33"/>
                </a:cubicBezTo>
                <a:cubicBezTo>
                  <a:pt x="35" y="33"/>
                  <a:pt x="35" y="32"/>
                  <a:pt x="36" y="31"/>
                </a:cubicBezTo>
                <a:cubicBezTo>
                  <a:pt x="36" y="31"/>
                  <a:pt x="37" y="31"/>
                  <a:pt x="37" y="31"/>
                </a:cubicBezTo>
                <a:cubicBezTo>
                  <a:pt x="38" y="30"/>
                  <a:pt x="38" y="30"/>
                  <a:pt x="38" y="29"/>
                </a:cubicBezTo>
                <a:cubicBezTo>
                  <a:pt x="38" y="29"/>
                  <a:pt x="38" y="29"/>
                  <a:pt x="38" y="29"/>
                </a:cubicBezTo>
                <a:cubicBezTo>
                  <a:pt x="38" y="29"/>
                  <a:pt x="38" y="28"/>
                  <a:pt x="38" y="29"/>
                </a:cubicBezTo>
                <a:cubicBezTo>
                  <a:pt x="38" y="28"/>
                  <a:pt x="38" y="28"/>
                  <a:pt x="38" y="28"/>
                </a:cubicBezTo>
                <a:cubicBezTo>
                  <a:pt x="38" y="28"/>
                  <a:pt x="38" y="27"/>
                  <a:pt x="38" y="27"/>
                </a:cubicBezTo>
                <a:cubicBezTo>
                  <a:pt x="39" y="28"/>
                  <a:pt x="40" y="27"/>
                  <a:pt x="39" y="26"/>
                </a:cubicBezTo>
                <a:cubicBezTo>
                  <a:pt x="40" y="26"/>
                  <a:pt x="41" y="26"/>
                  <a:pt x="41" y="26"/>
                </a:cubicBezTo>
                <a:cubicBezTo>
                  <a:pt x="41" y="26"/>
                  <a:pt x="41" y="25"/>
                  <a:pt x="41" y="25"/>
                </a:cubicBezTo>
                <a:cubicBezTo>
                  <a:pt x="42" y="24"/>
                  <a:pt x="42" y="24"/>
                  <a:pt x="42" y="24"/>
                </a:cubicBezTo>
                <a:cubicBezTo>
                  <a:pt x="42" y="24"/>
                  <a:pt x="43" y="24"/>
                  <a:pt x="43" y="23"/>
                </a:cubicBezTo>
                <a:cubicBezTo>
                  <a:pt x="44" y="24"/>
                  <a:pt x="45" y="23"/>
                  <a:pt x="44" y="22"/>
                </a:cubicBezTo>
                <a:cubicBezTo>
                  <a:pt x="44" y="22"/>
                  <a:pt x="44" y="22"/>
                  <a:pt x="43" y="22"/>
                </a:cubicBezTo>
                <a:cubicBezTo>
                  <a:pt x="44" y="22"/>
                  <a:pt x="44" y="22"/>
                  <a:pt x="44" y="22"/>
                </a:cubicBezTo>
                <a:cubicBezTo>
                  <a:pt x="45" y="21"/>
                  <a:pt x="44" y="21"/>
                  <a:pt x="44" y="21"/>
                </a:cubicBezTo>
                <a:cubicBezTo>
                  <a:pt x="43" y="21"/>
                  <a:pt x="43" y="21"/>
                  <a:pt x="42" y="21"/>
                </a:cubicBezTo>
                <a:cubicBezTo>
                  <a:pt x="42" y="22"/>
                  <a:pt x="42" y="22"/>
                  <a:pt x="41" y="22"/>
                </a:cubicBezTo>
                <a:close/>
                <a:moveTo>
                  <a:pt x="50" y="49"/>
                </a:moveTo>
                <a:cubicBezTo>
                  <a:pt x="50" y="49"/>
                  <a:pt x="49" y="49"/>
                  <a:pt x="49" y="49"/>
                </a:cubicBezTo>
                <a:cubicBezTo>
                  <a:pt x="49" y="49"/>
                  <a:pt x="48" y="48"/>
                  <a:pt x="48" y="48"/>
                </a:cubicBezTo>
                <a:cubicBezTo>
                  <a:pt x="48" y="48"/>
                  <a:pt x="47" y="47"/>
                  <a:pt x="47" y="47"/>
                </a:cubicBezTo>
                <a:cubicBezTo>
                  <a:pt x="46" y="46"/>
                  <a:pt x="46" y="46"/>
                  <a:pt x="45" y="46"/>
                </a:cubicBezTo>
                <a:cubicBezTo>
                  <a:pt x="45" y="46"/>
                  <a:pt x="44" y="47"/>
                  <a:pt x="44" y="47"/>
                </a:cubicBezTo>
                <a:cubicBezTo>
                  <a:pt x="44" y="46"/>
                  <a:pt x="43" y="46"/>
                  <a:pt x="43" y="46"/>
                </a:cubicBezTo>
                <a:cubicBezTo>
                  <a:pt x="42" y="46"/>
                  <a:pt x="42" y="45"/>
                  <a:pt x="41" y="46"/>
                </a:cubicBezTo>
                <a:cubicBezTo>
                  <a:pt x="41" y="46"/>
                  <a:pt x="41" y="46"/>
                  <a:pt x="41" y="47"/>
                </a:cubicBezTo>
                <a:cubicBezTo>
                  <a:pt x="40" y="46"/>
                  <a:pt x="41" y="46"/>
                  <a:pt x="41" y="45"/>
                </a:cubicBezTo>
                <a:cubicBezTo>
                  <a:pt x="40" y="45"/>
                  <a:pt x="39" y="46"/>
                  <a:pt x="39" y="46"/>
                </a:cubicBezTo>
                <a:cubicBezTo>
                  <a:pt x="39" y="46"/>
                  <a:pt x="39" y="46"/>
                  <a:pt x="38" y="46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7"/>
                  <a:pt x="37" y="47"/>
                  <a:pt x="37" y="47"/>
                </a:cubicBezTo>
                <a:cubicBezTo>
                  <a:pt x="37" y="48"/>
                  <a:pt x="37" y="49"/>
                  <a:pt x="37" y="50"/>
                </a:cubicBezTo>
                <a:cubicBezTo>
                  <a:pt x="38" y="50"/>
                  <a:pt x="37" y="51"/>
                  <a:pt x="37" y="52"/>
                </a:cubicBezTo>
                <a:cubicBezTo>
                  <a:pt x="37" y="52"/>
                  <a:pt x="36" y="53"/>
                  <a:pt x="36" y="53"/>
                </a:cubicBezTo>
                <a:cubicBezTo>
                  <a:pt x="36" y="54"/>
                  <a:pt x="36" y="54"/>
                  <a:pt x="36" y="54"/>
                </a:cubicBezTo>
                <a:cubicBezTo>
                  <a:pt x="36" y="55"/>
                  <a:pt x="36" y="55"/>
                  <a:pt x="36" y="56"/>
                </a:cubicBezTo>
                <a:cubicBezTo>
                  <a:pt x="36" y="56"/>
                  <a:pt x="36" y="56"/>
                  <a:pt x="36" y="57"/>
                </a:cubicBezTo>
                <a:cubicBezTo>
                  <a:pt x="41" y="56"/>
                  <a:pt x="46" y="53"/>
                  <a:pt x="50" y="4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243797" tIns="121899" rIns="243797" bIns="121899"/>
          <a:lstStyle/>
          <a:p>
            <a:endParaRPr lang="en-US"/>
          </a:p>
        </p:txBody>
      </p:sp>
      <p:sp>
        <p:nvSpPr>
          <p:cNvPr id="20" name="Freeform 103">
            <a:extLst>
              <a:ext uri="{FF2B5EF4-FFF2-40B4-BE49-F238E27FC236}">
                <a16:creationId xmlns:a16="http://schemas.microsoft.com/office/drawing/2014/main" id="{63479453-D153-43F1-AF17-9459879AA233}"/>
              </a:ext>
            </a:extLst>
          </p:cNvPr>
          <p:cNvSpPr>
            <a:spLocks noEditPoints="1"/>
          </p:cNvSpPr>
          <p:nvPr/>
        </p:nvSpPr>
        <p:spPr bwMode="auto">
          <a:xfrm>
            <a:off x="4719794" y="3646125"/>
            <a:ext cx="384175" cy="568325"/>
          </a:xfrm>
          <a:custGeom>
            <a:avLst/>
            <a:gdLst>
              <a:gd name="T0" fmla="*/ 2147483646 w 42"/>
              <a:gd name="T1" fmla="*/ 2147483646 h 62"/>
              <a:gd name="T2" fmla="*/ 2147483646 w 42"/>
              <a:gd name="T3" fmla="*/ 2147483646 h 62"/>
              <a:gd name="T4" fmla="*/ 2147483646 w 42"/>
              <a:gd name="T5" fmla="*/ 2147483646 h 62"/>
              <a:gd name="T6" fmla="*/ 2147483646 w 42"/>
              <a:gd name="T7" fmla="*/ 2147483646 h 62"/>
              <a:gd name="T8" fmla="*/ 2147483646 w 42"/>
              <a:gd name="T9" fmla="*/ 2147483646 h 62"/>
              <a:gd name="T10" fmla="*/ 2147483646 w 42"/>
              <a:gd name="T11" fmla="*/ 2147483646 h 62"/>
              <a:gd name="T12" fmla="*/ 2147483646 w 42"/>
              <a:gd name="T13" fmla="*/ 2147483646 h 62"/>
              <a:gd name="T14" fmla="*/ 2147483646 w 42"/>
              <a:gd name="T15" fmla="*/ 2147483646 h 62"/>
              <a:gd name="T16" fmla="*/ 2147483646 w 42"/>
              <a:gd name="T17" fmla="*/ 2147483646 h 62"/>
              <a:gd name="T18" fmla="*/ 2147483646 w 42"/>
              <a:gd name="T19" fmla="*/ 2147483646 h 62"/>
              <a:gd name="T20" fmla="*/ 2147483646 w 42"/>
              <a:gd name="T21" fmla="*/ 2147483646 h 62"/>
              <a:gd name="T22" fmla="*/ 2147483646 w 42"/>
              <a:gd name="T23" fmla="*/ 2147483646 h 62"/>
              <a:gd name="T24" fmla="*/ 2147483646 w 42"/>
              <a:gd name="T25" fmla="*/ 2147483646 h 62"/>
              <a:gd name="T26" fmla="*/ 2147483646 w 42"/>
              <a:gd name="T27" fmla="*/ 2147483646 h 62"/>
              <a:gd name="T28" fmla="*/ 2147483646 w 42"/>
              <a:gd name="T29" fmla="*/ 2147483646 h 62"/>
              <a:gd name="T30" fmla="*/ 2147483646 w 42"/>
              <a:gd name="T31" fmla="*/ 2147483646 h 62"/>
              <a:gd name="T32" fmla="*/ 2147483646 w 42"/>
              <a:gd name="T33" fmla="*/ 2147483646 h 62"/>
              <a:gd name="T34" fmla="*/ 0 w 42"/>
              <a:gd name="T35" fmla="*/ 2147483646 h 62"/>
              <a:gd name="T36" fmla="*/ 2147483646 w 42"/>
              <a:gd name="T37" fmla="*/ 0 h 62"/>
              <a:gd name="T38" fmla="*/ 2147483646 w 42"/>
              <a:gd name="T39" fmla="*/ 2147483646 h 62"/>
              <a:gd name="T40" fmla="*/ 2147483646 w 42"/>
              <a:gd name="T41" fmla="*/ 2147483646 h 62"/>
              <a:gd name="T42" fmla="*/ 2147483646 w 42"/>
              <a:gd name="T43" fmla="*/ 2147483646 h 62"/>
              <a:gd name="T44" fmla="*/ 2147483646 w 42"/>
              <a:gd name="T45" fmla="*/ 2147483646 h 62"/>
              <a:gd name="T46" fmla="*/ 2147483646 w 42"/>
              <a:gd name="T47" fmla="*/ 2147483646 h 62"/>
              <a:gd name="T48" fmla="*/ 2147483646 w 42"/>
              <a:gd name="T49" fmla="*/ 2147483646 h 62"/>
              <a:gd name="T50" fmla="*/ 2147483646 w 42"/>
              <a:gd name="T51" fmla="*/ 2147483646 h 62"/>
              <a:gd name="T52" fmla="*/ 2147483646 w 42"/>
              <a:gd name="T53" fmla="*/ 2147483646 h 62"/>
              <a:gd name="T54" fmla="*/ 2147483646 w 42"/>
              <a:gd name="T55" fmla="*/ 2147483646 h 62"/>
              <a:gd name="T56" fmla="*/ 2147483646 w 42"/>
              <a:gd name="T57" fmla="*/ 2147483646 h 62"/>
              <a:gd name="T58" fmla="*/ 2147483646 w 42"/>
              <a:gd name="T59" fmla="*/ 2147483646 h 62"/>
              <a:gd name="T60" fmla="*/ 2147483646 w 42"/>
              <a:gd name="T61" fmla="*/ 2147483646 h 62"/>
              <a:gd name="T62" fmla="*/ 2147483646 w 42"/>
              <a:gd name="T63" fmla="*/ 2147483646 h 62"/>
              <a:gd name="T64" fmla="*/ 2147483646 w 42"/>
              <a:gd name="T65" fmla="*/ 2147483646 h 62"/>
              <a:gd name="T66" fmla="*/ 2147483646 w 42"/>
              <a:gd name="T67" fmla="*/ 2147483646 h 62"/>
              <a:gd name="T68" fmla="*/ 2147483646 w 42"/>
              <a:gd name="T69" fmla="*/ 2147483646 h 62"/>
              <a:gd name="T70" fmla="*/ 2147483646 w 42"/>
              <a:gd name="T71" fmla="*/ 2147483646 h 62"/>
              <a:gd name="T72" fmla="*/ 2147483646 w 42"/>
              <a:gd name="T73" fmla="*/ 2147483646 h 62"/>
              <a:gd name="T74" fmla="*/ 2147483646 w 42"/>
              <a:gd name="T75" fmla="*/ 2147483646 h 6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243797" tIns="121899" rIns="243797" bIns="1218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28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3745-14E3-EEE8-FB24-3CDB8A466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Businesses still struggling to hire, but it’s slightly better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D60AC-8B62-FFF4-8A1D-C84DBD388ED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E43FFB8-E585-4BDB-81B3-E9222BA922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8784728"/>
              </p:ext>
            </p:extLst>
          </p:nvPr>
        </p:nvGraphicFramePr>
        <p:xfrm>
          <a:off x="1656196" y="1330036"/>
          <a:ext cx="8513040" cy="4538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7280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F886F-552C-0A06-AE04-E979A0469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businesses are responding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908E9-8DB9-90D8-06EC-87B6FA4A1F3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4CC639F-8D9D-47D7-A607-7F8BA43FB5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1578174"/>
              </p:ext>
            </p:extLst>
          </p:nvPr>
        </p:nvGraphicFramePr>
        <p:xfrm>
          <a:off x="1442965" y="1228436"/>
          <a:ext cx="9306070" cy="4987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1565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426A8-FA30-40E7-9190-CE5B27A97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Wage pressure tightening, eating away at margins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75270-9F87-4741-ABEA-63C70486C3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DB2D9-BBD8-435B-B34A-9B8472CE2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48CC629-7FEF-4E67-873D-733D79A52E63}"/>
              </a:ext>
            </a:extLst>
          </p:cNvPr>
          <p:cNvGraphicFramePr>
            <a:graphicFrameLocks/>
          </p:cNvGraphicFramePr>
          <p:nvPr/>
        </p:nvGraphicFramePr>
        <p:xfrm>
          <a:off x="1657746" y="1242526"/>
          <a:ext cx="8876507" cy="4846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08551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ath leading to a beach&#10;&#10;Description automatically generated with low confidence">
            <a:extLst>
              <a:ext uri="{FF2B5EF4-FFF2-40B4-BE49-F238E27FC236}">
                <a16:creationId xmlns:a16="http://schemas.microsoft.com/office/drawing/2014/main" id="{8C8A50E1-A70A-47E2-A532-426187F1A0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" y="0"/>
            <a:ext cx="1219090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E661EC-7F40-47F2-8CBC-93321A7A95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DB2D9-BBD8-435B-B34A-9B8472CE2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265D90-5355-44D3-AB47-F33B0429DC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FA45216-A93F-45F7-930F-C953F55E6AD6}"/>
              </a:ext>
            </a:extLst>
          </p:cNvPr>
          <p:cNvSpPr txBox="1">
            <a:spLocks/>
          </p:cNvSpPr>
          <p:nvPr/>
        </p:nvSpPr>
        <p:spPr>
          <a:xfrm>
            <a:off x="536911" y="3166125"/>
            <a:ext cx="11117083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-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07ABE0F-33B0-456E-A19B-8F0A773D3393}"/>
              </a:ext>
            </a:extLst>
          </p:cNvPr>
          <p:cNvSpPr txBox="1">
            <a:spLocks/>
          </p:cNvSpPr>
          <p:nvPr/>
        </p:nvSpPr>
        <p:spPr>
          <a:xfrm>
            <a:off x="536910" y="2754114"/>
            <a:ext cx="11560558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marR="0" lvl="0" indent="-390525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b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31B4AA9-96D5-401C-BAE3-827C6338C52C}"/>
              </a:ext>
            </a:extLst>
          </p:cNvPr>
          <p:cNvSpPr txBox="1">
            <a:spLocks/>
          </p:cNvSpPr>
          <p:nvPr/>
        </p:nvSpPr>
        <p:spPr>
          <a:xfrm>
            <a:off x="536908" y="3646126"/>
            <a:ext cx="11560559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marR="0" lvl="0" indent="-390525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b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0F50916-239C-45B0-A59F-B6A9693B1EC4}"/>
              </a:ext>
            </a:extLst>
          </p:cNvPr>
          <p:cNvSpPr txBox="1">
            <a:spLocks/>
          </p:cNvSpPr>
          <p:nvPr/>
        </p:nvSpPr>
        <p:spPr>
          <a:xfrm>
            <a:off x="536911" y="2216045"/>
            <a:ext cx="11117083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Condensed"/>
                <a:ea typeface="+mj-ea"/>
                <a:cs typeface="+mj-cs"/>
              </a:rPr>
              <a:t>What comes next</a:t>
            </a:r>
          </a:p>
        </p:txBody>
      </p:sp>
    </p:spTree>
    <p:extLst>
      <p:ext uri="{BB962C8B-B14F-4D97-AF65-F5344CB8AC3E}">
        <p14:creationId xmlns:p14="http://schemas.microsoft.com/office/powerpoint/2010/main" val="3999084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8B48E-20F5-0B68-739C-9877002DA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Everything in its proper context…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54CED-2168-19EF-8EE7-4351544A27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F575F19-EE4B-ED97-8AC7-CF263F48CB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085107"/>
              </p:ext>
            </p:extLst>
          </p:nvPr>
        </p:nvGraphicFramePr>
        <p:xfrm>
          <a:off x="2170200" y="1115626"/>
          <a:ext cx="7851600" cy="466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1">
            <a:extLst>
              <a:ext uri="{FF2B5EF4-FFF2-40B4-BE49-F238E27FC236}">
                <a16:creationId xmlns:a16="http://schemas.microsoft.com/office/drawing/2014/main" id="{04EDB38E-1BF1-AAB2-EF34-976F34618876}"/>
              </a:ext>
            </a:extLst>
          </p:cNvPr>
          <p:cNvSpPr txBox="1"/>
          <p:nvPr/>
        </p:nvSpPr>
        <p:spPr>
          <a:xfrm>
            <a:off x="829350" y="5911912"/>
            <a:ext cx="784897" cy="40834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AU" sz="1000" i="1" dirty="0"/>
              <a:t>Source:</a:t>
            </a:r>
            <a:r>
              <a:rPr lang="en-AU" sz="1000" i="1" baseline="0" dirty="0"/>
              <a:t> CCIWA, St. Louis Federal Reserve</a:t>
            </a:r>
            <a:endParaRPr lang="en-AU" sz="1000" i="1" dirty="0"/>
          </a:p>
        </p:txBody>
      </p:sp>
    </p:spTree>
    <p:extLst>
      <p:ext uri="{BB962C8B-B14F-4D97-AF65-F5344CB8AC3E}">
        <p14:creationId xmlns:p14="http://schemas.microsoft.com/office/powerpoint/2010/main" val="2399283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8B48E-20F5-0B68-739C-9877002DA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Everything in its proper context…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54CED-2168-19EF-8EE7-4351544A27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106B518-AAB0-42ED-85FA-351F6C54D9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9662966"/>
              </p:ext>
            </p:extLst>
          </p:nvPr>
        </p:nvGraphicFramePr>
        <p:xfrm>
          <a:off x="1381957" y="1406028"/>
          <a:ext cx="9428085" cy="451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>
            <a:extLst>
              <a:ext uri="{FF2B5EF4-FFF2-40B4-BE49-F238E27FC236}">
                <a16:creationId xmlns:a16="http://schemas.microsoft.com/office/drawing/2014/main" id="{2FB1E92F-E9D8-CA93-8B0B-4FCB41F436A2}"/>
              </a:ext>
            </a:extLst>
          </p:cNvPr>
          <p:cNvSpPr txBox="1"/>
          <p:nvPr/>
        </p:nvSpPr>
        <p:spPr>
          <a:xfrm>
            <a:off x="829350" y="5911912"/>
            <a:ext cx="784897" cy="40834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AU" sz="1000" i="1" dirty="0"/>
              <a:t>Source:</a:t>
            </a:r>
            <a:r>
              <a:rPr lang="en-AU" sz="1000" i="1" baseline="0" dirty="0"/>
              <a:t> CCIWA, St. Louis Federal Reserve</a:t>
            </a:r>
            <a:endParaRPr lang="en-AU" sz="1000" i="1" dirty="0"/>
          </a:p>
        </p:txBody>
      </p:sp>
    </p:spTree>
    <p:extLst>
      <p:ext uri="{BB962C8B-B14F-4D97-AF65-F5344CB8AC3E}">
        <p14:creationId xmlns:p14="http://schemas.microsoft.com/office/powerpoint/2010/main" val="1861692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EC5B7-4813-933C-AD67-B84C1D948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World growth rates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C6735-3C0E-B435-C0E7-544716465D5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449D27B-AE1B-77CD-1285-82A882CBD5C2}"/>
              </a:ext>
            </a:extLst>
          </p:cNvPr>
          <p:cNvSpPr txBox="1"/>
          <p:nvPr/>
        </p:nvSpPr>
        <p:spPr>
          <a:xfrm>
            <a:off x="654225" y="5912252"/>
            <a:ext cx="729297" cy="43028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AU" sz="1000" i="1"/>
              <a:t>Source:</a:t>
            </a:r>
            <a:r>
              <a:rPr lang="en-AU" sz="1000" i="1" baseline="0"/>
              <a:t> CCIWA, IMF</a:t>
            </a:r>
            <a:endParaRPr lang="en-AU" sz="1000" i="1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0CCDE2F-3651-47D2-BF18-8D9040947B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0701378"/>
              </p:ext>
            </p:extLst>
          </p:nvPr>
        </p:nvGraphicFramePr>
        <p:xfrm>
          <a:off x="6256444" y="1266453"/>
          <a:ext cx="5398098" cy="4645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61329F4-4785-4888-ADE8-437E8D7C25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6189865"/>
              </p:ext>
            </p:extLst>
          </p:nvPr>
        </p:nvGraphicFramePr>
        <p:xfrm>
          <a:off x="696000" y="1266453"/>
          <a:ext cx="5400000" cy="464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04253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7F6EC-D33A-BB4F-9AEF-06047A75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 inflation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233D1-2F87-2EC8-57B6-6EA584856FB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102BB38-4C0F-9FC8-11E4-3D1BE532CAC8}"/>
              </a:ext>
            </a:extLst>
          </p:cNvPr>
          <p:cNvSpPr txBox="1"/>
          <p:nvPr/>
        </p:nvSpPr>
        <p:spPr>
          <a:xfrm>
            <a:off x="829350" y="5911912"/>
            <a:ext cx="784897" cy="40834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AU" sz="1000" i="1" dirty="0"/>
              <a:t>Source:</a:t>
            </a:r>
            <a:r>
              <a:rPr lang="en-AU" sz="1000" i="1" baseline="0" dirty="0"/>
              <a:t> CCIWA, Refinitiv</a:t>
            </a:r>
            <a:endParaRPr lang="en-AU" sz="1000" i="1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FFBE0B2-06E9-48F9-A55A-86CBE0B90D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8031746"/>
              </p:ext>
            </p:extLst>
          </p:nvPr>
        </p:nvGraphicFramePr>
        <p:xfrm>
          <a:off x="1210475" y="1218425"/>
          <a:ext cx="9771050" cy="4590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224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22C7-70B3-8861-7515-0781D49AE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Australian rates – where do they go?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5E51A-BD60-B8A8-0506-E4EFE55A5D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2D4B2D27-84D1-48BE-4EB9-906A7C4EAE65}"/>
              </a:ext>
            </a:extLst>
          </p:cNvPr>
          <p:cNvSpPr txBox="1"/>
          <p:nvPr/>
        </p:nvSpPr>
        <p:spPr>
          <a:xfrm>
            <a:off x="537459" y="5791118"/>
            <a:ext cx="1533765" cy="27106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1" u="none" strike="noStrike" kern="1200" cap="none" spc="0" normalizeH="0" baseline="0" noProof="0">
                <a:ln>
                  <a:noFill/>
                </a:ln>
                <a:solidFill>
                  <a:srgbClr val="3E5564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Source: CCIWA, ABS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4C9553C-EB00-4512-8AEA-9C8691E216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6319920"/>
              </p:ext>
            </p:extLst>
          </p:nvPr>
        </p:nvGraphicFramePr>
        <p:xfrm>
          <a:off x="1592541" y="1296626"/>
          <a:ext cx="9006917" cy="4494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8078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5A44C-27B0-40B8-9A90-B2629ED52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about WA?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C1165-6E7B-44EB-80B9-4507C116B0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9A4D20A-F5FC-4F5E-B299-F76F985F8294}"/>
              </a:ext>
            </a:extLst>
          </p:cNvPr>
          <p:cNvGraphicFramePr>
            <a:graphicFrameLocks noGrp="1"/>
          </p:cNvGraphicFramePr>
          <p:nvPr/>
        </p:nvGraphicFramePr>
        <p:xfrm>
          <a:off x="1190697" y="1055595"/>
          <a:ext cx="9810606" cy="4884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5236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ath leading to a beach&#10;&#10;Description automatically generated with low confidence">
            <a:extLst>
              <a:ext uri="{FF2B5EF4-FFF2-40B4-BE49-F238E27FC236}">
                <a16:creationId xmlns:a16="http://schemas.microsoft.com/office/drawing/2014/main" id="{8C8A50E1-A70A-47E2-A532-426187F1A0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" y="0"/>
            <a:ext cx="1219090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E661EC-7F40-47F2-8CBC-93321A7A95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DB2D9-BBD8-435B-B34A-9B8472CE2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265D90-5355-44D3-AB47-F33B0429DC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FA45216-A93F-45F7-930F-C953F55E6AD6}"/>
              </a:ext>
            </a:extLst>
          </p:cNvPr>
          <p:cNvSpPr txBox="1">
            <a:spLocks/>
          </p:cNvSpPr>
          <p:nvPr/>
        </p:nvSpPr>
        <p:spPr>
          <a:xfrm>
            <a:off x="536911" y="3166125"/>
            <a:ext cx="11117083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-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07ABE0F-33B0-456E-A19B-8F0A773D3393}"/>
              </a:ext>
            </a:extLst>
          </p:cNvPr>
          <p:cNvSpPr txBox="1">
            <a:spLocks/>
          </p:cNvSpPr>
          <p:nvPr/>
        </p:nvSpPr>
        <p:spPr>
          <a:xfrm>
            <a:off x="536910" y="2754114"/>
            <a:ext cx="11560558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marR="0" lvl="0" indent="-390525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b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31B4AA9-96D5-401C-BAE3-827C6338C52C}"/>
              </a:ext>
            </a:extLst>
          </p:cNvPr>
          <p:cNvSpPr txBox="1">
            <a:spLocks/>
          </p:cNvSpPr>
          <p:nvPr/>
        </p:nvSpPr>
        <p:spPr>
          <a:xfrm>
            <a:off x="536908" y="3646126"/>
            <a:ext cx="11560559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marR="0" lvl="0" indent="-390525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b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BEEA21B-0400-9A91-0ADF-77523CFB7144}"/>
              </a:ext>
            </a:extLst>
          </p:cNvPr>
          <p:cNvSpPr txBox="1">
            <a:spLocks/>
          </p:cNvSpPr>
          <p:nvPr/>
        </p:nvSpPr>
        <p:spPr>
          <a:xfrm>
            <a:off x="536908" y="2308108"/>
            <a:ext cx="11117083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Condensed"/>
                <a:ea typeface="+mj-ea"/>
                <a:cs typeface="+mj-cs"/>
              </a:rPr>
              <a:t>The broader economic landscape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20" normalizeH="0" baseline="0" noProof="0" dirty="0">
                <a:ln>
                  <a:noFill/>
                </a:ln>
                <a:solidFill>
                  <a:srgbClr val="EE953A"/>
                </a:solidFill>
                <a:effectLst/>
                <a:uLnTx/>
                <a:uFillTx/>
                <a:latin typeface="Open Sans Light"/>
                <a:ea typeface="+mj-ea"/>
                <a:cs typeface="+mj-cs"/>
              </a:rPr>
              <a:t>Inflation and interest rates</a:t>
            </a:r>
          </a:p>
        </p:txBody>
      </p:sp>
    </p:spTree>
    <p:extLst>
      <p:ext uri="{BB962C8B-B14F-4D97-AF65-F5344CB8AC3E}">
        <p14:creationId xmlns:p14="http://schemas.microsoft.com/office/powerpoint/2010/main" val="209398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C9683-BA42-D1FC-003B-9A97B8C4E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Iron ore outlook steady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92BC5-0B76-0C5B-BFA9-ECDD261660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55A9B22-4749-4B80-D284-D3BEA056CC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4379701"/>
              </p:ext>
            </p:extLst>
          </p:nvPr>
        </p:nvGraphicFramePr>
        <p:xfrm>
          <a:off x="6110541" y="1104900"/>
          <a:ext cx="5544000" cy="4637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E128770-A254-F0DA-5E88-2A62AC2C64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8767682"/>
              </p:ext>
            </p:extLst>
          </p:nvPr>
        </p:nvGraphicFramePr>
        <p:xfrm>
          <a:off x="566540" y="1208474"/>
          <a:ext cx="5544000" cy="453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3329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9081A-5FF9-9C0F-21D5-0B02A5EC0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insolvencies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AD4EC-2375-DB1D-2A3B-4E0AB109AC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267DB22-CB54-C434-6A3E-33164EADADF5}"/>
              </a:ext>
            </a:extLst>
          </p:cNvPr>
          <p:cNvSpPr txBox="1"/>
          <p:nvPr/>
        </p:nvSpPr>
        <p:spPr>
          <a:xfrm>
            <a:off x="537458" y="5944998"/>
            <a:ext cx="1533765" cy="27106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1" u="none" strike="noStrike" kern="1200" cap="none" spc="0" normalizeH="0" baseline="0" noProof="0">
                <a:ln>
                  <a:noFill/>
                </a:ln>
                <a:solidFill>
                  <a:srgbClr val="3E5564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Source: CCIWA, ASIC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1643541-16B0-9C6E-211E-430283EAE8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1048299"/>
              </p:ext>
            </p:extLst>
          </p:nvPr>
        </p:nvGraphicFramePr>
        <p:xfrm>
          <a:off x="1564084" y="1079792"/>
          <a:ext cx="9063831" cy="494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5976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AFB77-76EE-AE9F-77D0-93E58FF53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58" y="515461"/>
            <a:ext cx="11117083" cy="600164"/>
          </a:xfrm>
        </p:spPr>
        <p:txBody>
          <a:bodyPr/>
          <a:lstStyle/>
          <a:p>
            <a:r>
              <a:rPr lang="en-US"/>
              <a:t>Industry breakdown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18707-8241-6DCD-E5BD-DDD96D2618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DB2D9-BBD8-435B-B34A-9B8472CE2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24B299F-7FF5-C712-0AC7-63551257D6BC}"/>
              </a:ext>
            </a:extLst>
          </p:cNvPr>
          <p:cNvSpPr txBox="1"/>
          <p:nvPr/>
        </p:nvSpPr>
        <p:spPr>
          <a:xfrm>
            <a:off x="537458" y="5944998"/>
            <a:ext cx="1533765" cy="27106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1" u="none" strike="noStrike" kern="1200" cap="none" spc="0" normalizeH="0" baseline="0" noProof="0">
                <a:ln>
                  <a:noFill/>
                </a:ln>
                <a:solidFill>
                  <a:srgbClr val="3E5564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Source: CCIWA, ASIC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E6D68D1-EC72-4012-BA67-1F7908C3F2C6}"/>
              </a:ext>
            </a:extLst>
          </p:cNvPr>
          <p:cNvGraphicFramePr>
            <a:graphicFrameLocks/>
          </p:cNvGraphicFramePr>
          <p:nvPr/>
        </p:nvGraphicFramePr>
        <p:xfrm>
          <a:off x="1065439" y="1115625"/>
          <a:ext cx="10059956" cy="4829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4726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D9136-314C-4B8C-9845-F552E2C1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Households well placed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E986A-3A81-435E-ABBF-E73F25E4371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DB2D9-BBD8-435B-B34A-9B8472CE2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0EABB1E-3A66-0A6B-7B91-79BB22C9A6F8}"/>
              </a:ext>
            </a:extLst>
          </p:cNvPr>
          <p:cNvSpPr txBox="1"/>
          <p:nvPr/>
        </p:nvSpPr>
        <p:spPr>
          <a:xfrm>
            <a:off x="6387843" y="5919038"/>
            <a:ext cx="1533765" cy="27106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1" u="none" strike="noStrike" kern="1200" cap="none" spc="0" normalizeH="0" baseline="0" noProof="0">
                <a:ln>
                  <a:noFill/>
                </a:ln>
                <a:solidFill>
                  <a:srgbClr val="3E5564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Source: CCIWA, APRA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EABBAC1-89C1-B298-3F28-CD290CA28C05}"/>
              </a:ext>
            </a:extLst>
          </p:cNvPr>
          <p:cNvSpPr txBox="1"/>
          <p:nvPr/>
        </p:nvSpPr>
        <p:spPr>
          <a:xfrm>
            <a:off x="537459" y="5791118"/>
            <a:ext cx="1533765" cy="27106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1" u="none" strike="noStrike" kern="1200" cap="none" spc="0" normalizeH="0" baseline="0" noProof="0">
                <a:ln>
                  <a:noFill/>
                </a:ln>
                <a:solidFill>
                  <a:srgbClr val="3E5564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Source: CCIWA, ABS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A12F4E7-4108-4FD8-BD05-547A0C5A78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3197281"/>
              </p:ext>
            </p:extLst>
          </p:nvPr>
        </p:nvGraphicFramePr>
        <p:xfrm>
          <a:off x="442992" y="1346741"/>
          <a:ext cx="5400000" cy="4476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F9D4E9D-9C93-39FC-17E5-FBA8BB3C2E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3261593"/>
              </p:ext>
            </p:extLst>
          </p:nvPr>
        </p:nvGraphicFramePr>
        <p:xfrm>
          <a:off x="6096000" y="1165867"/>
          <a:ext cx="5602050" cy="4838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5380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33291-0FF2-80A1-F780-4927C87A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Mortgage defaults still low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FC858-B0F7-0044-ECEC-7885318E9A1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A6CF17C-C811-60FF-A3D8-4CDCBE509B79}"/>
              </a:ext>
            </a:extLst>
          </p:cNvPr>
          <p:cNvSpPr txBox="1"/>
          <p:nvPr/>
        </p:nvSpPr>
        <p:spPr>
          <a:xfrm>
            <a:off x="537457" y="5862139"/>
            <a:ext cx="1533765" cy="27106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1" u="none" strike="noStrike" kern="1200" cap="none" spc="0" normalizeH="0" baseline="0" noProof="0">
                <a:ln>
                  <a:noFill/>
                </a:ln>
                <a:solidFill>
                  <a:srgbClr val="3E5564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Source: CCIWA, Supreme Court of Western Australia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660CCF2-46E2-4868-5D1D-F4B2A73CB7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8185050"/>
              </p:ext>
            </p:extLst>
          </p:nvPr>
        </p:nvGraphicFramePr>
        <p:xfrm>
          <a:off x="1428712" y="1173631"/>
          <a:ext cx="9334575" cy="4493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2024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A8DA1-43D3-4D30-8E77-348847EB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57" y="516775"/>
            <a:ext cx="11117083" cy="600164"/>
          </a:xfrm>
        </p:spPr>
        <p:txBody>
          <a:bodyPr/>
          <a:lstStyle/>
          <a:p>
            <a:r>
              <a:rPr lang="en-AU" dirty="0"/>
              <a:t>Housing sector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77C9C-E043-4BB6-82F3-0C67EF8E74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DB2D9-BBD8-435B-B34A-9B8472CE2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DF7D4394-90CE-54A1-31EF-DB467115DDDA}"/>
              </a:ext>
            </a:extLst>
          </p:cNvPr>
          <p:cNvSpPr txBox="1"/>
          <p:nvPr/>
        </p:nvSpPr>
        <p:spPr>
          <a:xfrm>
            <a:off x="537457" y="5838180"/>
            <a:ext cx="1533765" cy="27106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1" u="none" strike="noStrike" kern="1200" cap="none" spc="0" normalizeH="0" baseline="0" noProof="0">
                <a:ln>
                  <a:noFill/>
                </a:ln>
                <a:solidFill>
                  <a:srgbClr val="3E5564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Source: CCIWA, ABS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826DC69-1022-FA61-16CC-045793ACBF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3133495"/>
              </p:ext>
            </p:extLst>
          </p:nvPr>
        </p:nvGraphicFramePr>
        <p:xfrm>
          <a:off x="1019998" y="1086180"/>
          <a:ext cx="10152000" cy="47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1307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1E289-6C01-4927-869C-C3FFD6C52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58" y="515462"/>
            <a:ext cx="11117083" cy="600164"/>
          </a:xfrm>
        </p:spPr>
        <p:txBody>
          <a:bodyPr/>
          <a:lstStyle/>
          <a:p>
            <a:r>
              <a:rPr lang="en-AU"/>
              <a:t>Population picture</a:t>
            </a:r>
            <a:endParaRPr lang="en-AU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A7036-E151-4498-A9EB-39A4C1ACF12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DB2D9-BBD8-435B-B34A-9B8472CE2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9736EEA8-E4B2-F51D-A46D-06F9CFDA84D8}"/>
              </a:ext>
            </a:extLst>
          </p:cNvPr>
          <p:cNvSpPr txBox="1"/>
          <p:nvPr/>
        </p:nvSpPr>
        <p:spPr>
          <a:xfrm>
            <a:off x="537459" y="5791118"/>
            <a:ext cx="1533765" cy="27106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1" u="none" strike="noStrike" kern="1200" cap="none" spc="0" normalizeH="0" baseline="0" noProof="0">
                <a:ln>
                  <a:noFill/>
                </a:ln>
                <a:solidFill>
                  <a:srgbClr val="3E5564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Source: CCIWA, ABS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E68A080-057A-466D-A4B8-DB95F2A39C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7994761"/>
              </p:ext>
            </p:extLst>
          </p:nvPr>
        </p:nvGraphicFramePr>
        <p:xfrm>
          <a:off x="902562" y="1092642"/>
          <a:ext cx="10386873" cy="4672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2187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2900D-9BE2-4557-A33D-19B86D48A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Population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A9167-CCBD-4AFB-8A75-6B1A8FD7869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DB2D9-BBD8-435B-B34A-9B8472CE2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F574335-110A-4583-89C8-692AE61CC6EB}"/>
              </a:ext>
              <a:ext uri="{147F2762-F138-4A5C-976F-8EAC2B608ADB}">
                <a16:predDERef xmlns:a16="http://schemas.microsoft.com/office/drawing/2014/main" pred="{576A646A-9456-466C-BAF9-3F33EEAA381D}"/>
              </a:ext>
            </a:extLst>
          </p:cNvPr>
          <p:cNvGraphicFramePr>
            <a:graphicFrameLocks noGrp="1"/>
          </p:cNvGraphicFramePr>
          <p:nvPr/>
        </p:nvGraphicFramePr>
        <p:xfrm>
          <a:off x="1111428" y="1081721"/>
          <a:ext cx="9969144" cy="510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063547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ADB7-CA38-4AD9-883F-97BAA6FCF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41" y="578797"/>
            <a:ext cx="11117083" cy="600164"/>
          </a:xfrm>
        </p:spPr>
        <p:txBody>
          <a:bodyPr/>
          <a:lstStyle/>
          <a:p>
            <a:r>
              <a:rPr lang="en-AU"/>
              <a:t>Population Growth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43DEC-E8CA-401D-9C99-A714E89AB48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5B43EC17-9C14-4D96-E8B4-EDC0319CCEF1}"/>
              </a:ext>
            </a:extLst>
          </p:cNvPr>
          <p:cNvSpPr txBox="1"/>
          <p:nvPr/>
        </p:nvSpPr>
        <p:spPr>
          <a:xfrm>
            <a:off x="1437805" y="6039577"/>
            <a:ext cx="1042402" cy="23164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AU" sz="1000"/>
              <a:t>Source:</a:t>
            </a:r>
            <a:r>
              <a:rPr lang="en-AU" sz="1000" baseline="0"/>
              <a:t> Commonwealth Government Budget Papers [2023]</a:t>
            </a:r>
            <a:endParaRPr lang="en-AU" sz="100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496B443-9352-41B5-B830-A18137A7B5E7}"/>
              </a:ext>
            </a:extLst>
          </p:cNvPr>
          <p:cNvGraphicFramePr>
            <a:graphicFrameLocks noGrp="1"/>
          </p:cNvGraphicFramePr>
          <p:nvPr/>
        </p:nvGraphicFramePr>
        <p:xfrm>
          <a:off x="971547" y="930745"/>
          <a:ext cx="10248906" cy="5108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29675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ath leading to a beach&#10;&#10;Description automatically generated with low confidence">
            <a:extLst>
              <a:ext uri="{FF2B5EF4-FFF2-40B4-BE49-F238E27FC236}">
                <a16:creationId xmlns:a16="http://schemas.microsoft.com/office/drawing/2014/main" id="{72A87363-76A5-4ADE-82C5-9E0B29A275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" y="0"/>
            <a:ext cx="1219090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E661EC-7F40-47F2-8CBC-93321A7A95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DB2D9-BBD8-435B-B34A-9B8472CE2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265D90-5355-44D3-AB47-F33B0429DC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E627D7-5EF5-4090-8FBE-E944D843CEA2}"/>
              </a:ext>
            </a:extLst>
          </p:cNvPr>
          <p:cNvSpPr txBox="1">
            <a:spLocks/>
          </p:cNvSpPr>
          <p:nvPr/>
        </p:nvSpPr>
        <p:spPr>
          <a:xfrm>
            <a:off x="536911" y="2941633"/>
            <a:ext cx="11117083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Condensed"/>
                <a:ea typeface="+mj-ea"/>
                <a:cs typeface="+mj-cs"/>
              </a:rPr>
              <a:t>The economic landscape 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1B202A2-064F-4DB5-8043-63BB6B4C2471}"/>
              </a:ext>
            </a:extLst>
          </p:cNvPr>
          <p:cNvSpPr txBox="1">
            <a:spLocks/>
          </p:cNvSpPr>
          <p:nvPr/>
        </p:nvSpPr>
        <p:spPr>
          <a:xfrm>
            <a:off x="638530" y="2101404"/>
            <a:ext cx="1701090" cy="349702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Open Sans Condensed Light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0850" indent="-18415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Open Sans Condensed Light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Open Sans Condensed Light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Open Sans Condensed Light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Open Sans Condensed Light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 Condensed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 Condensed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 Condensed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 Condensed Ligh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Clr>
                <a:srgbClr val="11274B"/>
              </a:buClr>
              <a:buSzPct val="100000"/>
              <a:buFont typeface="Open Sans Condensed Light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August 2023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FA45216-A93F-45F7-930F-C953F55E6AD6}"/>
              </a:ext>
            </a:extLst>
          </p:cNvPr>
          <p:cNvSpPr txBox="1">
            <a:spLocks/>
          </p:cNvSpPr>
          <p:nvPr/>
        </p:nvSpPr>
        <p:spPr>
          <a:xfrm>
            <a:off x="536911" y="3166125"/>
            <a:ext cx="11117083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-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0956E83-3789-43D9-B5D8-A0F6C4452EFD}"/>
              </a:ext>
            </a:extLst>
          </p:cNvPr>
          <p:cNvSpPr txBox="1">
            <a:spLocks/>
          </p:cNvSpPr>
          <p:nvPr/>
        </p:nvSpPr>
        <p:spPr>
          <a:xfrm>
            <a:off x="536911" y="4193062"/>
            <a:ext cx="11117083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j-ea"/>
                <a:cs typeface="+mj-cs"/>
              </a:rPr>
              <a:t>Sam Collins – CCIWA Senior Economist</a:t>
            </a:r>
          </a:p>
        </p:txBody>
      </p:sp>
    </p:spTree>
    <p:extLst>
      <p:ext uri="{BB962C8B-B14F-4D97-AF65-F5344CB8AC3E}">
        <p14:creationId xmlns:p14="http://schemas.microsoft.com/office/powerpoint/2010/main" val="1878150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5F7AA-FF5B-1EE9-E932-8CBD59B4E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59" y="515462"/>
            <a:ext cx="11117083" cy="600164"/>
          </a:xfrm>
        </p:spPr>
        <p:txBody>
          <a:bodyPr/>
          <a:lstStyle/>
          <a:p>
            <a:r>
              <a:rPr lang="en-US" dirty="0"/>
              <a:t>Global inflation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F5B2B-AEE2-8A0F-5D5F-7443B5C0589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C5F4673-7468-EB8C-7EE8-15A2D54A6DEC}"/>
              </a:ext>
            </a:extLst>
          </p:cNvPr>
          <p:cNvSpPr txBox="1"/>
          <p:nvPr/>
        </p:nvSpPr>
        <p:spPr>
          <a:xfrm>
            <a:off x="792405" y="5963407"/>
            <a:ext cx="784897" cy="40834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AU" sz="1000" i="1" dirty="0"/>
              <a:t>Source:</a:t>
            </a:r>
            <a:r>
              <a:rPr lang="en-AU" sz="1000" i="1" baseline="0" dirty="0"/>
              <a:t> CCIWA, Refinitiv</a:t>
            </a:r>
            <a:endParaRPr lang="en-AU" sz="1000" i="1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B0498AA-7ED2-5B7D-26D8-73716811DD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7089975"/>
              </p:ext>
            </p:extLst>
          </p:nvPr>
        </p:nvGraphicFramePr>
        <p:xfrm>
          <a:off x="959650" y="967762"/>
          <a:ext cx="10272700" cy="492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0075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A817-2FB0-C216-E866-927590ABF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Teetering on the edge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92607-F65B-7398-5950-EBA07569FB1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7F23780-AF3B-516C-5362-1AE8BBBD45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2006346"/>
              </p:ext>
            </p:extLst>
          </p:nvPr>
        </p:nvGraphicFramePr>
        <p:xfrm>
          <a:off x="1259003" y="974046"/>
          <a:ext cx="9673993" cy="5051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312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682FE-E84A-1CD8-46E7-2A83B3032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Recession risk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9F4D1-4CF4-EC2A-4A4D-E5673DB0FB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6DB2D9-BBD8-435B-B34A-9B8472CE273E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A0C75CD-CD02-6FDE-728D-E193EDCB48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2654543"/>
              </p:ext>
            </p:extLst>
          </p:nvPr>
        </p:nvGraphicFramePr>
        <p:xfrm>
          <a:off x="5855781" y="1551196"/>
          <a:ext cx="5449550" cy="42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EEBF57C-E6B2-9153-C24F-CB8A1AB444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3830976"/>
              </p:ext>
            </p:extLst>
          </p:nvPr>
        </p:nvGraphicFramePr>
        <p:xfrm>
          <a:off x="405381" y="1550496"/>
          <a:ext cx="5450400" cy="423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>
            <a:extLst>
              <a:ext uri="{FF2B5EF4-FFF2-40B4-BE49-F238E27FC236}">
                <a16:creationId xmlns:a16="http://schemas.microsoft.com/office/drawing/2014/main" id="{8C91242F-4EAB-E706-FB4C-E6F6F959E421}"/>
              </a:ext>
            </a:extLst>
          </p:cNvPr>
          <p:cNvSpPr txBox="1"/>
          <p:nvPr/>
        </p:nvSpPr>
        <p:spPr>
          <a:xfrm>
            <a:off x="537459" y="5807021"/>
            <a:ext cx="784897" cy="40834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AU" sz="1000" i="1" dirty="0"/>
              <a:t>Source:</a:t>
            </a:r>
            <a:r>
              <a:rPr lang="en-AU" sz="1000" i="1" baseline="0" dirty="0"/>
              <a:t> CCIWA, St. Louis Federal Reserve</a:t>
            </a:r>
            <a:endParaRPr lang="en-AU" sz="1000" i="1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BC2C7221-BA5C-9930-1B5E-465F02AD00BE}"/>
              </a:ext>
            </a:extLst>
          </p:cNvPr>
          <p:cNvSpPr txBox="1"/>
          <p:nvPr/>
        </p:nvSpPr>
        <p:spPr>
          <a:xfrm>
            <a:off x="6297277" y="5807020"/>
            <a:ext cx="784897" cy="40834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AU" sz="1000" i="1" dirty="0"/>
              <a:t>Source:</a:t>
            </a:r>
            <a:r>
              <a:rPr lang="en-AU" sz="1000" i="1" baseline="0" dirty="0"/>
              <a:t> CCIWA, Refinitiv</a:t>
            </a:r>
            <a:endParaRPr lang="en-AU" sz="1000" i="1" dirty="0"/>
          </a:p>
        </p:txBody>
      </p:sp>
    </p:spTree>
    <p:extLst>
      <p:ext uri="{BB962C8B-B14F-4D97-AF65-F5344CB8AC3E}">
        <p14:creationId xmlns:p14="http://schemas.microsoft.com/office/powerpoint/2010/main" val="1790899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EC5B7-4813-933C-AD67-B84C1D948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World growth rates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C6735-3C0E-B435-C0E7-544716465D5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DB2D9-BBD8-435B-B34A-9B8472CE2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449D27B-AE1B-77CD-1285-82A882CBD5C2}"/>
              </a:ext>
            </a:extLst>
          </p:cNvPr>
          <p:cNvSpPr txBox="1"/>
          <p:nvPr/>
        </p:nvSpPr>
        <p:spPr>
          <a:xfrm>
            <a:off x="654225" y="5912252"/>
            <a:ext cx="729297" cy="43028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1" u="none" strike="noStrike" kern="1200" cap="none" spc="0" normalizeH="0" baseline="0" noProof="0">
                <a:ln>
                  <a:noFill/>
                </a:ln>
                <a:solidFill>
                  <a:srgbClr val="11274B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Source: CCIWA, IMF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61329F4-4785-4888-ADE8-437E8D7C25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4902090"/>
              </p:ext>
            </p:extLst>
          </p:nvPr>
        </p:nvGraphicFramePr>
        <p:xfrm>
          <a:off x="1547909" y="1115626"/>
          <a:ext cx="9096182" cy="4796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4419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ath leading to a beach&#10;&#10;Description automatically generated with low confidence">
            <a:extLst>
              <a:ext uri="{FF2B5EF4-FFF2-40B4-BE49-F238E27FC236}">
                <a16:creationId xmlns:a16="http://schemas.microsoft.com/office/drawing/2014/main" id="{8C8A50E1-A70A-47E2-A532-426187F1A0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" y="0"/>
            <a:ext cx="1219090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E661EC-7F40-47F2-8CBC-93321A7A95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DB2D9-BBD8-435B-B34A-9B8472CE2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265D90-5355-44D3-AB47-F33B0429DC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FA45216-A93F-45F7-930F-C953F55E6AD6}"/>
              </a:ext>
            </a:extLst>
          </p:cNvPr>
          <p:cNvSpPr txBox="1">
            <a:spLocks/>
          </p:cNvSpPr>
          <p:nvPr/>
        </p:nvSpPr>
        <p:spPr>
          <a:xfrm>
            <a:off x="536911" y="3166125"/>
            <a:ext cx="11117083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-2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07ABE0F-33B0-456E-A19B-8F0A773D3393}"/>
              </a:ext>
            </a:extLst>
          </p:cNvPr>
          <p:cNvSpPr txBox="1">
            <a:spLocks/>
          </p:cNvSpPr>
          <p:nvPr/>
        </p:nvSpPr>
        <p:spPr>
          <a:xfrm>
            <a:off x="536910" y="2754114"/>
            <a:ext cx="11560558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marR="0" lvl="0" indent="-390525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b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31B4AA9-96D5-401C-BAE3-827C6338C52C}"/>
              </a:ext>
            </a:extLst>
          </p:cNvPr>
          <p:cNvSpPr txBox="1">
            <a:spLocks/>
          </p:cNvSpPr>
          <p:nvPr/>
        </p:nvSpPr>
        <p:spPr>
          <a:xfrm>
            <a:off x="536908" y="3646126"/>
            <a:ext cx="11560559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marR="0" lvl="0" indent="-390525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b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0F50916-239C-45B0-A59F-B6A9693B1EC4}"/>
              </a:ext>
            </a:extLst>
          </p:cNvPr>
          <p:cNvSpPr txBox="1">
            <a:spLocks/>
          </p:cNvSpPr>
          <p:nvPr/>
        </p:nvSpPr>
        <p:spPr>
          <a:xfrm>
            <a:off x="536911" y="2216045"/>
            <a:ext cx="11117083" cy="7078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FFFF"/>
                </a:solidFill>
                <a:latin typeface="Open Sans Condensed"/>
              </a:rPr>
              <a:t>The local economy</a:t>
            </a:r>
            <a:endParaRPr kumimoji="0" lang="en-US" sz="4800" b="1" i="0" u="none" strike="noStrike" kern="1200" cap="none" spc="-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Condense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30541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A3ED2-76C1-49B1-93B3-0243A813C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/>
              <a:t>Diamond in the rough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4C9D2-46C7-4534-B706-F5A392384D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DB2D9-BBD8-435B-B34A-9B8472CE2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Open Sans Condensed Light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Open Sans Condensed Light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045BA5B5-D7FA-CDF6-C842-042FA496ACFC}"/>
              </a:ext>
            </a:extLst>
          </p:cNvPr>
          <p:cNvSpPr txBox="1"/>
          <p:nvPr/>
        </p:nvSpPr>
        <p:spPr>
          <a:xfrm>
            <a:off x="537459" y="5791118"/>
            <a:ext cx="1533765" cy="27106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1" u="none" strike="noStrike" kern="1200" cap="none" spc="0" normalizeH="0" baseline="0" noProof="0" dirty="0">
                <a:ln>
                  <a:noFill/>
                </a:ln>
                <a:solidFill>
                  <a:srgbClr val="3E5564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Source: CCIWA, ABS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A96EACE-22A7-45AE-B5F6-1D39FF57BF2C}"/>
              </a:ext>
            </a:extLst>
          </p:cNvPr>
          <p:cNvGraphicFramePr>
            <a:graphicFrameLocks/>
          </p:cNvGraphicFramePr>
          <p:nvPr/>
        </p:nvGraphicFramePr>
        <p:xfrm>
          <a:off x="1431076" y="1131925"/>
          <a:ext cx="9329847" cy="4811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8000085"/>
      </p:ext>
    </p:extLst>
  </p:cSld>
  <p:clrMapOvr>
    <a:masterClrMapping/>
  </p:clrMapOvr>
</p:sld>
</file>

<file path=ppt/theme/theme1.xml><?xml version="1.0" encoding="utf-8"?>
<a:theme xmlns:a="http://schemas.openxmlformats.org/drawingml/2006/main" name="CCIWA">
  <a:themeElements>
    <a:clrScheme name="Custom 2">
      <a:dk1>
        <a:srgbClr val="11274B"/>
      </a:dk1>
      <a:lt1>
        <a:srgbClr val="FFFFFF"/>
      </a:lt1>
      <a:dk2>
        <a:srgbClr val="3E5564"/>
      </a:dk2>
      <a:lt2>
        <a:srgbClr val="F1F2F2"/>
      </a:lt2>
      <a:accent1>
        <a:srgbClr val="11274B"/>
      </a:accent1>
      <a:accent2>
        <a:srgbClr val="3698CC"/>
      </a:accent2>
      <a:accent3>
        <a:srgbClr val="EE953A"/>
      </a:accent3>
      <a:accent4>
        <a:srgbClr val="82C55D"/>
      </a:accent4>
      <a:accent5>
        <a:srgbClr val="3E5564"/>
      </a:accent5>
      <a:accent6>
        <a:srgbClr val="BCBEC0"/>
      </a:accent6>
      <a:hlink>
        <a:srgbClr val="3698CC"/>
      </a:hlink>
      <a:folHlink>
        <a:srgbClr val="EE953A"/>
      </a:folHlink>
    </a:clrScheme>
    <a:fontScheme name="CCIWA">
      <a:majorFont>
        <a:latin typeface="Open Sans Condensed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Open Sans Condensed Light"/>
        <a:font script="Hebr" typeface="Open Sans Condensed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Open Sans Condensed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CCIWA">
    <a:dk1>
      <a:srgbClr val="11274B"/>
    </a:dk1>
    <a:lt1>
      <a:sysClr val="window" lastClr="FFFFFF"/>
    </a:lt1>
    <a:dk2>
      <a:srgbClr val="3E5564"/>
    </a:dk2>
    <a:lt2>
      <a:srgbClr val="F7F8F9"/>
    </a:lt2>
    <a:accent1>
      <a:srgbClr val="11274B"/>
    </a:accent1>
    <a:accent2>
      <a:srgbClr val="EE953A"/>
    </a:accent2>
    <a:accent3>
      <a:srgbClr val="3E5564"/>
    </a:accent3>
    <a:accent4>
      <a:srgbClr val="3698CC"/>
    </a:accent4>
    <a:accent5>
      <a:srgbClr val="82C55D"/>
    </a:accent5>
    <a:accent6>
      <a:srgbClr val="F6B413"/>
    </a:accent6>
    <a:hlink>
      <a:srgbClr val="7E9BAF"/>
    </a:hlink>
    <a:folHlink>
      <a:srgbClr val="27729A"/>
    </a:folHlink>
  </a:clrScheme>
  <a:fontScheme name="CCIWA">
    <a:majorFont>
      <a:latin typeface="Open Sans Condensed"/>
      <a:ea typeface=""/>
      <a:cs typeface=""/>
    </a:majorFont>
    <a:minorFont>
      <a:latin typeface="Open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CCIWA">
    <a:dk1>
      <a:srgbClr val="11274B"/>
    </a:dk1>
    <a:lt1>
      <a:sysClr val="window" lastClr="FFFFFF"/>
    </a:lt1>
    <a:dk2>
      <a:srgbClr val="3E5564"/>
    </a:dk2>
    <a:lt2>
      <a:srgbClr val="F7F8F9"/>
    </a:lt2>
    <a:accent1>
      <a:srgbClr val="11274B"/>
    </a:accent1>
    <a:accent2>
      <a:srgbClr val="EE953A"/>
    </a:accent2>
    <a:accent3>
      <a:srgbClr val="3E5564"/>
    </a:accent3>
    <a:accent4>
      <a:srgbClr val="3698CC"/>
    </a:accent4>
    <a:accent5>
      <a:srgbClr val="82C55D"/>
    </a:accent5>
    <a:accent6>
      <a:srgbClr val="F6B413"/>
    </a:accent6>
    <a:hlink>
      <a:srgbClr val="7E9BAF"/>
    </a:hlink>
    <a:folHlink>
      <a:srgbClr val="27729A"/>
    </a:folHlink>
  </a:clrScheme>
  <a:fontScheme name="CCIWA">
    <a:majorFont>
      <a:latin typeface="Open Sans Condensed"/>
      <a:ea typeface=""/>
      <a:cs typeface=""/>
    </a:majorFont>
    <a:minorFont>
      <a:latin typeface="Open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CCIWA">
    <a:dk1>
      <a:srgbClr val="11274B"/>
    </a:dk1>
    <a:lt1>
      <a:sysClr val="window" lastClr="FFFFFF"/>
    </a:lt1>
    <a:dk2>
      <a:srgbClr val="3E5564"/>
    </a:dk2>
    <a:lt2>
      <a:srgbClr val="F7F8F9"/>
    </a:lt2>
    <a:accent1>
      <a:srgbClr val="11274B"/>
    </a:accent1>
    <a:accent2>
      <a:srgbClr val="EE953A"/>
    </a:accent2>
    <a:accent3>
      <a:srgbClr val="3E5564"/>
    </a:accent3>
    <a:accent4>
      <a:srgbClr val="3698CC"/>
    </a:accent4>
    <a:accent5>
      <a:srgbClr val="82C55D"/>
    </a:accent5>
    <a:accent6>
      <a:srgbClr val="F6B413"/>
    </a:accent6>
    <a:hlink>
      <a:srgbClr val="7E9BAF"/>
    </a:hlink>
    <a:folHlink>
      <a:srgbClr val="27729A"/>
    </a:folHlink>
  </a:clrScheme>
  <a:fontScheme name="CCIWA">
    <a:majorFont>
      <a:latin typeface="Open Sans Condensed"/>
      <a:ea typeface=""/>
      <a:cs typeface=""/>
    </a:majorFont>
    <a:minorFont>
      <a:latin typeface="Open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Custom 5">
    <a:dk1>
      <a:srgbClr val="11274B"/>
    </a:dk1>
    <a:lt1>
      <a:sysClr val="window" lastClr="FFFFFF"/>
    </a:lt1>
    <a:dk2>
      <a:srgbClr val="3E5564"/>
    </a:dk2>
    <a:lt2>
      <a:srgbClr val="E7E6E6"/>
    </a:lt2>
    <a:accent1>
      <a:srgbClr val="11274B"/>
    </a:accent1>
    <a:accent2>
      <a:srgbClr val="ED7D31"/>
    </a:accent2>
    <a:accent3>
      <a:srgbClr val="70AD47"/>
    </a:accent3>
    <a:accent4>
      <a:srgbClr val="597A91"/>
    </a:accent4>
    <a:accent5>
      <a:srgbClr val="11274B"/>
    </a:accent5>
    <a:accent6>
      <a:srgbClr val="3698CC"/>
    </a:accent6>
    <a:hlink>
      <a:srgbClr val="3E5564"/>
    </a:hlink>
    <a:folHlink>
      <a:srgbClr val="597A91"/>
    </a:folHlink>
  </a:clrScheme>
  <a:fontScheme name="CCIWA">
    <a:majorFont>
      <a:latin typeface="Open Sans"/>
      <a:ea typeface=""/>
      <a:cs typeface=""/>
    </a:majorFont>
    <a:minorFont>
      <a:latin typeface="Open Sans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CCIWA">
    <a:dk1>
      <a:srgbClr val="11274B"/>
    </a:dk1>
    <a:lt1>
      <a:sysClr val="window" lastClr="FFFFFF"/>
    </a:lt1>
    <a:dk2>
      <a:srgbClr val="3E5564"/>
    </a:dk2>
    <a:lt2>
      <a:srgbClr val="F7F8F9"/>
    </a:lt2>
    <a:accent1>
      <a:srgbClr val="11274B"/>
    </a:accent1>
    <a:accent2>
      <a:srgbClr val="EE953A"/>
    </a:accent2>
    <a:accent3>
      <a:srgbClr val="3E5564"/>
    </a:accent3>
    <a:accent4>
      <a:srgbClr val="3698CC"/>
    </a:accent4>
    <a:accent5>
      <a:srgbClr val="82C55D"/>
    </a:accent5>
    <a:accent6>
      <a:srgbClr val="F6B413"/>
    </a:accent6>
    <a:hlink>
      <a:srgbClr val="7E9BAF"/>
    </a:hlink>
    <a:folHlink>
      <a:srgbClr val="27729A"/>
    </a:folHlink>
  </a:clrScheme>
  <a:fontScheme name="CCIWA">
    <a:majorFont>
      <a:latin typeface="Open Sans Condensed"/>
      <a:ea typeface=""/>
      <a:cs typeface=""/>
    </a:majorFont>
    <a:minorFont>
      <a:latin typeface="Open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CCIWA">
    <a:dk1>
      <a:srgbClr val="11274B"/>
    </a:dk1>
    <a:lt1>
      <a:sysClr val="window" lastClr="FFFFFF"/>
    </a:lt1>
    <a:dk2>
      <a:srgbClr val="3E5564"/>
    </a:dk2>
    <a:lt2>
      <a:srgbClr val="F7F8F9"/>
    </a:lt2>
    <a:accent1>
      <a:srgbClr val="11274B"/>
    </a:accent1>
    <a:accent2>
      <a:srgbClr val="EE953A"/>
    </a:accent2>
    <a:accent3>
      <a:srgbClr val="3E5564"/>
    </a:accent3>
    <a:accent4>
      <a:srgbClr val="3698CC"/>
    </a:accent4>
    <a:accent5>
      <a:srgbClr val="82C55D"/>
    </a:accent5>
    <a:accent6>
      <a:srgbClr val="F6B413"/>
    </a:accent6>
    <a:hlink>
      <a:srgbClr val="7E9BAF"/>
    </a:hlink>
    <a:folHlink>
      <a:srgbClr val="27729A"/>
    </a:folHlink>
  </a:clrScheme>
  <a:fontScheme name="CCIWA">
    <a:majorFont>
      <a:latin typeface="Open Sans Condensed"/>
      <a:ea typeface=""/>
      <a:cs typeface=""/>
    </a:majorFont>
    <a:minorFont>
      <a:latin typeface="Open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4.xml><?xml version="1.0" encoding="utf-8"?>
<a:themeOverride xmlns:a="http://schemas.openxmlformats.org/drawingml/2006/main">
  <a:clrScheme name="Custom 5">
    <a:dk1>
      <a:srgbClr val="11274B"/>
    </a:dk1>
    <a:lt1>
      <a:sysClr val="window" lastClr="FFFFFF"/>
    </a:lt1>
    <a:dk2>
      <a:srgbClr val="3E5564"/>
    </a:dk2>
    <a:lt2>
      <a:srgbClr val="E7E6E6"/>
    </a:lt2>
    <a:accent1>
      <a:srgbClr val="11274B"/>
    </a:accent1>
    <a:accent2>
      <a:srgbClr val="ED7D31"/>
    </a:accent2>
    <a:accent3>
      <a:srgbClr val="70AD47"/>
    </a:accent3>
    <a:accent4>
      <a:srgbClr val="597A91"/>
    </a:accent4>
    <a:accent5>
      <a:srgbClr val="11274B"/>
    </a:accent5>
    <a:accent6>
      <a:srgbClr val="3698CC"/>
    </a:accent6>
    <a:hlink>
      <a:srgbClr val="3E5564"/>
    </a:hlink>
    <a:folHlink>
      <a:srgbClr val="597A91"/>
    </a:folHlink>
  </a:clrScheme>
  <a:fontScheme name="CCIWA">
    <a:majorFont>
      <a:latin typeface="Open Sans"/>
      <a:ea typeface=""/>
      <a:cs typeface=""/>
    </a:majorFont>
    <a:minorFont>
      <a:latin typeface="Open Sans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5.xml><?xml version="1.0" encoding="utf-8"?>
<a:themeOverride xmlns:a="http://schemas.openxmlformats.org/drawingml/2006/main">
  <a:clrScheme name="CCIWA">
    <a:dk1>
      <a:srgbClr val="11274B"/>
    </a:dk1>
    <a:lt1>
      <a:sysClr val="window" lastClr="FFFFFF"/>
    </a:lt1>
    <a:dk2>
      <a:srgbClr val="3E5564"/>
    </a:dk2>
    <a:lt2>
      <a:srgbClr val="F7F8F9"/>
    </a:lt2>
    <a:accent1>
      <a:srgbClr val="11274B"/>
    </a:accent1>
    <a:accent2>
      <a:srgbClr val="EE953A"/>
    </a:accent2>
    <a:accent3>
      <a:srgbClr val="3E5564"/>
    </a:accent3>
    <a:accent4>
      <a:srgbClr val="3698CC"/>
    </a:accent4>
    <a:accent5>
      <a:srgbClr val="82C55D"/>
    </a:accent5>
    <a:accent6>
      <a:srgbClr val="F6B413"/>
    </a:accent6>
    <a:hlink>
      <a:srgbClr val="7E9BAF"/>
    </a:hlink>
    <a:folHlink>
      <a:srgbClr val="27729A"/>
    </a:folHlink>
  </a:clrScheme>
  <a:fontScheme name="CCIWA">
    <a:majorFont>
      <a:latin typeface="Open Sans Condensed"/>
      <a:ea typeface=""/>
      <a:cs typeface=""/>
    </a:majorFont>
    <a:minorFont>
      <a:latin typeface="Open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CCIWA">
    <a:dk1>
      <a:srgbClr val="11274B"/>
    </a:dk1>
    <a:lt1>
      <a:sysClr val="window" lastClr="FFFFFF"/>
    </a:lt1>
    <a:dk2>
      <a:srgbClr val="3E5564"/>
    </a:dk2>
    <a:lt2>
      <a:srgbClr val="F7F8F9"/>
    </a:lt2>
    <a:accent1>
      <a:srgbClr val="11274B"/>
    </a:accent1>
    <a:accent2>
      <a:srgbClr val="EE953A"/>
    </a:accent2>
    <a:accent3>
      <a:srgbClr val="3E5564"/>
    </a:accent3>
    <a:accent4>
      <a:srgbClr val="3698CC"/>
    </a:accent4>
    <a:accent5>
      <a:srgbClr val="82C55D"/>
    </a:accent5>
    <a:accent6>
      <a:srgbClr val="F6B413"/>
    </a:accent6>
    <a:hlink>
      <a:srgbClr val="7E9BAF"/>
    </a:hlink>
    <a:folHlink>
      <a:srgbClr val="27729A"/>
    </a:folHlink>
  </a:clrScheme>
  <a:fontScheme name="CCIWA">
    <a:majorFont>
      <a:latin typeface="Open Sans Condensed"/>
      <a:ea typeface=""/>
      <a:cs typeface=""/>
    </a:majorFont>
    <a:minorFont>
      <a:latin typeface="Open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CCIWA">
    <a:dk1>
      <a:srgbClr val="11274B"/>
    </a:dk1>
    <a:lt1>
      <a:sysClr val="window" lastClr="FFFFFF"/>
    </a:lt1>
    <a:dk2>
      <a:srgbClr val="3E5564"/>
    </a:dk2>
    <a:lt2>
      <a:srgbClr val="F7F8F9"/>
    </a:lt2>
    <a:accent1>
      <a:srgbClr val="11274B"/>
    </a:accent1>
    <a:accent2>
      <a:srgbClr val="EE953A"/>
    </a:accent2>
    <a:accent3>
      <a:srgbClr val="3E5564"/>
    </a:accent3>
    <a:accent4>
      <a:srgbClr val="3698CC"/>
    </a:accent4>
    <a:accent5>
      <a:srgbClr val="82C55D"/>
    </a:accent5>
    <a:accent6>
      <a:srgbClr val="F6B413"/>
    </a:accent6>
    <a:hlink>
      <a:srgbClr val="7E9BAF"/>
    </a:hlink>
    <a:folHlink>
      <a:srgbClr val="27729A"/>
    </a:folHlink>
  </a:clrScheme>
  <a:fontScheme name="CCIWA">
    <a:majorFont>
      <a:latin typeface="Open Sans Condensed"/>
      <a:ea typeface=""/>
      <a:cs typeface=""/>
    </a:majorFont>
    <a:minorFont>
      <a:latin typeface="Open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CCIWA">
    <a:dk1>
      <a:srgbClr val="11274B"/>
    </a:dk1>
    <a:lt1>
      <a:sysClr val="window" lastClr="FFFFFF"/>
    </a:lt1>
    <a:dk2>
      <a:srgbClr val="3E5564"/>
    </a:dk2>
    <a:lt2>
      <a:srgbClr val="F7F8F9"/>
    </a:lt2>
    <a:accent1>
      <a:srgbClr val="11274B"/>
    </a:accent1>
    <a:accent2>
      <a:srgbClr val="EE953A"/>
    </a:accent2>
    <a:accent3>
      <a:srgbClr val="3E5564"/>
    </a:accent3>
    <a:accent4>
      <a:srgbClr val="3698CC"/>
    </a:accent4>
    <a:accent5>
      <a:srgbClr val="82C55D"/>
    </a:accent5>
    <a:accent6>
      <a:srgbClr val="F6B413"/>
    </a:accent6>
    <a:hlink>
      <a:srgbClr val="7E9BAF"/>
    </a:hlink>
    <a:folHlink>
      <a:srgbClr val="27729A"/>
    </a:folHlink>
  </a:clrScheme>
  <a:fontScheme name="CCIWA">
    <a:majorFont>
      <a:latin typeface="Open Sans Condensed"/>
      <a:ea typeface=""/>
      <a:cs typeface=""/>
    </a:majorFont>
    <a:minorFont>
      <a:latin typeface="Open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CCIWA">
    <a:dk1>
      <a:srgbClr val="11274B"/>
    </a:dk1>
    <a:lt1>
      <a:sysClr val="window" lastClr="FFFFFF"/>
    </a:lt1>
    <a:dk2>
      <a:srgbClr val="3E5564"/>
    </a:dk2>
    <a:lt2>
      <a:srgbClr val="F7F8F9"/>
    </a:lt2>
    <a:accent1>
      <a:srgbClr val="11274B"/>
    </a:accent1>
    <a:accent2>
      <a:srgbClr val="EE953A"/>
    </a:accent2>
    <a:accent3>
      <a:srgbClr val="3E5564"/>
    </a:accent3>
    <a:accent4>
      <a:srgbClr val="3698CC"/>
    </a:accent4>
    <a:accent5>
      <a:srgbClr val="82C55D"/>
    </a:accent5>
    <a:accent6>
      <a:srgbClr val="F6B413"/>
    </a:accent6>
    <a:hlink>
      <a:srgbClr val="7E9BAF"/>
    </a:hlink>
    <a:folHlink>
      <a:srgbClr val="27729A"/>
    </a:folHlink>
  </a:clrScheme>
  <a:fontScheme name="CCIWA">
    <a:majorFont>
      <a:latin typeface="Open Sans Condensed"/>
      <a:ea typeface=""/>
      <a:cs typeface=""/>
    </a:majorFont>
    <a:minorFont>
      <a:latin typeface="Open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1EF004E-B0D4-44A9-8BD1-AB3D68D7EAFC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1C8642AB63944B855590F1D3AC069A" ma:contentTypeVersion="18" ma:contentTypeDescription="Create a new document." ma:contentTypeScope="" ma:versionID="b504c6dad6a54387c50395da31023a86">
  <xsd:schema xmlns:xsd="http://www.w3.org/2001/XMLSchema" xmlns:xs="http://www.w3.org/2001/XMLSchema" xmlns:p="http://schemas.microsoft.com/office/2006/metadata/properties" xmlns:ns1="http://schemas.microsoft.com/sharepoint/v3" xmlns:ns2="fce5c7bb-3d33-4f05-994d-2ae78b33d5af" xmlns:ns3="9d764958-d8c5-4d19-b048-2ddd2e0ad242" xmlns:ns4="2d56cc38-0322-4fd8-a76f-73f2608f57ad" targetNamespace="http://schemas.microsoft.com/office/2006/metadata/properties" ma:root="true" ma:fieldsID="5ab9e2be0de4b4f7d752233c4dab07ff" ns1:_="" ns2:_="" ns3:_="" ns4:_="">
    <xsd:import namespace="http://schemas.microsoft.com/sharepoint/v3"/>
    <xsd:import namespace="fce5c7bb-3d33-4f05-994d-2ae78b33d5af"/>
    <xsd:import namespace="9d764958-d8c5-4d19-b048-2ddd2e0ad242"/>
    <xsd:import namespace="2d56cc38-0322-4fd8-a76f-73f2608f57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e5c7bb-3d33-4f05-994d-2ae78b33d5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1603677-afb5-48e1-af21-c459b94a90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764958-d8c5-4d19-b048-2ddd2e0ad24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6cc38-0322-4fd8-a76f-73f2608f57ad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c3fa05f5-cabc-47fb-816e-a8054efbf233}" ma:internalName="TaxCatchAll" ma:showField="CatchAllData" ma:web="2d56cc38-0322-4fd8-a76f-73f2608f57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d764958-d8c5-4d19-b048-2ddd2e0ad242">
      <UserInfo>
        <DisplayName>Justin Ashley</DisplayName>
        <AccountId>1352</AccountId>
        <AccountType/>
      </UserInfo>
      <UserInfo>
        <DisplayName>Chris Rodwell</DisplayName>
        <AccountId>4541</AccountId>
        <AccountType/>
      </UserInfo>
      <UserInfo>
        <DisplayName>James Walsh</DisplayName>
        <AccountId>3473</AccountId>
        <AccountType/>
      </UserInfo>
      <UserInfo>
        <DisplayName>Tom Lamond</DisplayName>
        <AccountId>3330</AccountId>
        <AccountType/>
      </UserInfo>
      <UserInfo>
        <DisplayName>Katie Addison</DisplayName>
        <AccountId>95</AccountId>
        <AccountType/>
      </UserInfo>
      <UserInfo>
        <DisplayName>Elva Darnell</DisplayName>
        <AccountId>41709</AccountId>
        <AccountType/>
      </UserInfo>
      <UserInfo>
        <DisplayName>Daniel Norrie</DisplayName>
        <AccountId>26848</AccountId>
        <AccountType/>
      </UserInfo>
      <UserInfo>
        <DisplayName>Grazjyna Prinsloo</DisplayName>
        <AccountId>40808</AccountId>
        <AccountType/>
      </UserInfo>
      <UserInfo>
        <DisplayName>Michael Carter</DisplayName>
        <AccountId>1350</AccountId>
        <AccountType/>
      </UserInfo>
      <UserInfo>
        <DisplayName>Janine Neugebauer</DisplayName>
        <AccountId>3500</AccountId>
        <AccountType/>
      </UserInfo>
      <UserInfo>
        <DisplayName>Aaron Morey</DisplayName>
        <AccountId>41628</AccountId>
        <AccountType/>
      </UserInfo>
      <UserInfo>
        <DisplayName>Millie Muroi</DisplayName>
        <AccountId>44209</AccountId>
        <AccountType/>
      </UserInfo>
      <UserInfo>
        <DisplayName>Noelli Bariacto</DisplayName>
        <AccountId>45668</AccountId>
        <AccountType/>
      </UserInfo>
      <UserInfo>
        <DisplayName>Sam Collins</DisplayName>
        <AccountId>45998</AccountId>
        <AccountType/>
      </UserInfo>
      <UserInfo>
        <DisplayName>Francine Greco</DisplayName>
        <AccountId>47753</AccountId>
        <AccountType/>
      </UserInfo>
      <UserInfo>
        <DisplayName>Kendall Scott</DisplayName>
        <AccountId>47564</AccountId>
        <AccountType/>
      </UserInfo>
      <UserInfo>
        <DisplayName>Michelle Newton</DisplayName>
        <AccountId>544</AccountId>
        <AccountType/>
      </UserInfo>
      <UserInfo>
        <DisplayName>Jonni Taylor</DisplayName>
        <AccountId>43857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lcf76f155ced4ddcb4097134ff3c332f xmlns="fce5c7bb-3d33-4f05-994d-2ae78b33d5af">
      <Terms xmlns="http://schemas.microsoft.com/office/infopath/2007/PartnerControls"/>
    </lcf76f155ced4ddcb4097134ff3c332f>
    <TaxCatchAll xmlns="2d56cc38-0322-4fd8-a76f-73f2608f57ad" xsi:nil="true"/>
  </documentManagement>
</p:properties>
</file>

<file path=customXml/itemProps1.xml><?xml version="1.0" encoding="utf-8"?>
<ds:datastoreItem xmlns:ds="http://schemas.openxmlformats.org/officeDocument/2006/customXml" ds:itemID="{82CEC3DB-47B6-41D6-AA57-267E1FC1CACE}">
  <ds:schemaRefs>
    <ds:schemaRef ds:uri="2d56cc38-0322-4fd8-a76f-73f2608f57ad"/>
    <ds:schemaRef ds:uri="9d764958-d8c5-4d19-b048-2ddd2e0ad242"/>
    <ds:schemaRef ds:uri="fce5c7bb-3d33-4f05-994d-2ae78b33d5a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74B58E2-B1D7-425B-A14A-D8016C25C3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6951F6-9B9C-4B67-8A18-E08FDB2A4120}">
  <ds:schemaRefs>
    <ds:schemaRef ds:uri="http://schemas.microsoft.com/office/2006/metadata/properties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9d764958-d8c5-4d19-b048-2ddd2e0ad242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2d56cc38-0322-4fd8-a76f-73f2608f57ad"/>
    <ds:schemaRef ds:uri="fce5c7bb-3d33-4f05-994d-2ae78b33d5af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14781</TotalTime>
  <Words>769</Words>
  <Application>Microsoft Office PowerPoint</Application>
  <PresentationFormat>Widescreen</PresentationFormat>
  <Paragraphs>249</Paragraphs>
  <Slides>39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Open Sans</vt:lpstr>
      <vt:lpstr>Open Sans SemiBold</vt:lpstr>
      <vt:lpstr>Calibri</vt:lpstr>
      <vt:lpstr>Open Sans Light</vt:lpstr>
      <vt:lpstr>Open Sans Condensed</vt:lpstr>
      <vt:lpstr>Arial</vt:lpstr>
      <vt:lpstr>Webdings</vt:lpstr>
      <vt:lpstr>Open Sans Condensed Light</vt:lpstr>
      <vt:lpstr>CCIWA</vt:lpstr>
      <vt:lpstr>PowerPoint Presentation</vt:lpstr>
      <vt:lpstr>PowerPoint Presentation</vt:lpstr>
      <vt:lpstr>PowerPoint Presentation</vt:lpstr>
      <vt:lpstr>Global inflation</vt:lpstr>
      <vt:lpstr>Teetering on the edge</vt:lpstr>
      <vt:lpstr>Recession risk</vt:lpstr>
      <vt:lpstr>World growth rates</vt:lpstr>
      <vt:lpstr>PowerPoint Presentation</vt:lpstr>
      <vt:lpstr>Diamond in the rough</vt:lpstr>
      <vt:lpstr>Breaking down WA’s economy</vt:lpstr>
      <vt:lpstr>Flowing through the economy</vt:lpstr>
      <vt:lpstr>Iron ore: China needs us</vt:lpstr>
      <vt:lpstr>Consumption remains steady</vt:lpstr>
      <vt:lpstr>But households are looking to cut back</vt:lpstr>
      <vt:lpstr>Businesses aren’t without challenges…</vt:lpstr>
      <vt:lpstr>Costs and labour remain front of mind</vt:lpstr>
      <vt:lpstr>Interest repayments reducing margins</vt:lpstr>
      <vt:lpstr>Labour market still tight but starting to ease</vt:lpstr>
      <vt:lpstr>Job vacancies falling</vt:lpstr>
      <vt:lpstr>Businesses still struggling to hire, but it’s slightly better</vt:lpstr>
      <vt:lpstr>How businesses are responding</vt:lpstr>
      <vt:lpstr>Wage pressure tightening, eating away at margins</vt:lpstr>
      <vt:lpstr>PowerPoint Presentation</vt:lpstr>
      <vt:lpstr>Everything in its proper context…</vt:lpstr>
      <vt:lpstr>Everything in its proper context…</vt:lpstr>
      <vt:lpstr>World growth rates</vt:lpstr>
      <vt:lpstr>US inflation</vt:lpstr>
      <vt:lpstr>Australian rates – where do they go?</vt:lpstr>
      <vt:lpstr>What about WA?</vt:lpstr>
      <vt:lpstr>Iron ore outlook steady</vt:lpstr>
      <vt:lpstr>Business insolvencies</vt:lpstr>
      <vt:lpstr>Industry breakdown</vt:lpstr>
      <vt:lpstr>Households well placed</vt:lpstr>
      <vt:lpstr>Mortgage defaults still low</vt:lpstr>
      <vt:lpstr>Housing sector</vt:lpstr>
      <vt:lpstr>Population picture</vt:lpstr>
      <vt:lpstr>Population</vt:lpstr>
      <vt:lpstr>Population Growth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Morey</dc:creator>
  <cp:lastModifiedBy>Nick Ognenis</cp:lastModifiedBy>
  <cp:revision>4</cp:revision>
  <cp:lastPrinted>2020-10-21T08:17:50Z</cp:lastPrinted>
  <dcterms:created xsi:type="dcterms:W3CDTF">2020-05-22T01:11:02Z</dcterms:created>
  <dcterms:modified xsi:type="dcterms:W3CDTF">2023-08-03T07:23:31Z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0x010100551C8642AB63944B855590F1D3AC069A</vt:lpwstr>
  </property>
  <property fmtid="{D5CDD505-2E9C-101B-9397-08002B2CF9AE}" pid="3" name="MediaServiceImageTags">
    <vt:lpwstr/>
  </property>
</Properties>
</file>